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02" r:id="rId2"/>
    <p:sldId id="268" r:id="rId3"/>
    <p:sldId id="282" r:id="rId4"/>
    <p:sldId id="305" r:id="rId5"/>
    <p:sldId id="308" r:id="rId6"/>
    <p:sldId id="307" r:id="rId7"/>
    <p:sldId id="309" r:id="rId8"/>
    <p:sldId id="310" r:id="rId9"/>
    <p:sldId id="306" r:id="rId10"/>
    <p:sldId id="311" r:id="rId11"/>
    <p:sldId id="312" r:id="rId12"/>
    <p:sldId id="314" r:id="rId13"/>
    <p:sldId id="313" r:id="rId14"/>
    <p:sldId id="26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 initials="M" lastIdx="18" clrIdx="0">
    <p:extLst>
      <p:ext uri="{19B8F6BF-5375-455C-9EA6-DF929625EA0E}">
        <p15:presenceInfo xmlns:p15="http://schemas.microsoft.com/office/powerpoint/2012/main" userId="M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56" y="8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7D8304-F61D-481F-9695-3612C8AF4AD9}" type="datetimeFigureOut">
              <a:rPr lang="en-GB" smtClean="0"/>
              <a:t>25/06/2024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2528CF-4F3C-44EB-B663-8C9A85D96ECC}" type="slidenum">
              <a:rPr lang="en-GB" smtClean="0"/>
              <a:t>‹#›</a:t>
            </a:fld>
            <a:endParaRPr lang="en-GB"/>
          </a:p>
        </p:txBody>
      </p:sp>
    </p:spTree>
    <p:extLst>
      <p:ext uri="{BB962C8B-B14F-4D97-AF65-F5344CB8AC3E}">
        <p14:creationId xmlns:p14="http://schemas.microsoft.com/office/powerpoint/2010/main" val="1592504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2D805F5-8195-4BF0-9D4E-B4671872561F}" type="datetimeFigureOut">
              <a:rPr lang="en-GB" smtClean="0"/>
              <a:t>25/06/2024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7AD6E1-00C0-460A-B22F-64875327460B}" type="slidenum">
              <a:rPr lang="en-GB" smtClean="0"/>
              <a:t>‹#›</a:t>
            </a:fld>
            <a:endParaRPr lang="en-GB"/>
          </a:p>
        </p:txBody>
      </p:sp>
    </p:spTree>
    <p:extLst>
      <p:ext uri="{BB962C8B-B14F-4D97-AF65-F5344CB8AC3E}">
        <p14:creationId xmlns:p14="http://schemas.microsoft.com/office/powerpoint/2010/main" val="3580043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D805F5-8195-4BF0-9D4E-B4671872561F}" type="datetimeFigureOut">
              <a:rPr lang="en-GB" smtClean="0"/>
              <a:t>25/06/2024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7AD6E1-00C0-460A-B22F-64875327460B}" type="slidenum">
              <a:rPr lang="en-GB" smtClean="0"/>
              <a:t>‹#›</a:t>
            </a:fld>
            <a:endParaRPr lang="en-GB"/>
          </a:p>
        </p:txBody>
      </p:sp>
    </p:spTree>
    <p:extLst>
      <p:ext uri="{BB962C8B-B14F-4D97-AF65-F5344CB8AC3E}">
        <p14:creationId xmlns:p14="http://schemas.microsoft.com/office/powerpoint/2010/main" val="1912767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D805F5-8195-4BF0-9D4E-B4671872561F}" type="datetimeFigureOut">
              <a:rPr lang="en-GB" smtClean="0"/>
              <a:t>25/06/2024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7AD6E1-00C0-460A-B22F-64875327460B}" type="slidenum">
              <a:rPr lang="en-GB" smtClean="0"/>
              <a:t>‹#›</a:t>
            </a:fld>
            <a:endParaRPr lang="en-GB"/>
          </a:p>
        </p:txBody>
      </p:sp>
    </p:spTree>
    <p:extLst>
      <p:ext uri="{BB962C8B-B14F-4D97-AF65-F5344CB8AC3E}">
        <p14:creationId xmlns:p14="http://schemas.microsoft.com/office/powerpoint/2010/main" val="1667955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D805F5-8195-4BF0-9D4E-B4671872561F}" type="datetimeFigureOut">
              <a:rPr lang="en-GB" smtClean="0"/>
              <a:t>25/06/2024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7AD6E1-00C0-460A-B22F-64875327460B}" type="slidenum">
              <a:rPr lang="en-GB" smtClean="0"/>
              <a:t>‹#›</a:t>
            </a:fld>
            <a:endParaRPr lang="en-GB"/>
          </a:p>
        </p:txBody>
      </p:sp>
    </p:spTree>
    <p:extLst>
      <p:ext uri="{BB962C8B-B14F-4D97-AF65-F5344CB8AC3E}">
        <p14:creationId xmlns:p14="http://schemas.microsoft.com/office/powerpoint/2010/main" val="1530967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D805F5-8195-4BF0-9D4E-B4671872561F}" type="datetimeFigureOut">
              <a:rPr lang="en-GB" smtClean="0"/>
              <a:t>25/06/2024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7AD6E1-00C0-460A-B22F-64875327460B}" type="slidenum">
              <a:rPr lang="en-GB" smtClean="0"/>
              <a:t>‹#›</a:t>
            </a:fld>
            <a:endParaRPr lang="en-GB"/>
          </a:p>
        </p:txBody>
      </p:sp>
    </p:spTree>
    <p:extLst>
      <p:ext uri="{BB962C8B-B14F-4D97-AF65-F5344CB8AC3E}">
        <p14:creationId xmlns:p14="http://schemas.microsoft.com/office/powerpoint/2010/main" val="4028148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2D805F5-8195-4BF0-9D4E-B4671872561F}" type="datetimeFigureOut">
              <a:rPr lang="en-GB" smtClean="0"/>
              <a:t>25/06/2024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7AD6E1-00C0-460A-B22F-64875327460B}" type="slidenum">
              <a:rPr lang="en-GB" smtClean="0"/>
              <a:t>‹#›</a:t>
            </a:fld>
            <a:endParaRPr lang="en-GB"/>
          </a:p>
        </p:txBody>
      </p:sp>
    </p:spTree>
    <p:extLst>
      <p:ext uri="{BB962C8B-B14F-4D97-AF65-F5344CB8AC3E}">
        <p14:creationId xmlns:p14="http://schemas.microsoft.com/office/powerpoint/2010/main" val="530812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2D805F5-8195-4BF0-9D4E-B4671872561F}" type="datetimeFigureOut">
              <a:rPr lang="en-GB" smtClean="0"/>
              <a:t>25/06/2024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7AD6E1-00C0-460A-B22F-64875327460B}" type="slidenum">
              <a:rPr lang="en-GB" smtClean="0"/>
              <a:t>‹#›</a:t>
            </a:fld>
            <a:endParaRPr lang="en-GB"/>
          </a:p>
        </p:txBody>
      </p:sp>
    </p:spTree>
    <p:extLst>
      <p:ext uri="{BB962C8B-B14F-4D97-AF65-F5344CB8AC3E}">
        <p14:creationId xmlns:p14="http://schemas.microsoft.com/office/powerpoint/2010/main" val="2628272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D805F5-8195-4BF0-9D4E-B4671872561F}" type="datetimeFigureOut">
              <a:rPr lang="en-GB" smtClean="0"/>
              <a:t>25/06/2024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7AD6E1-00C0-460A-B22F-64875327460B}" type="slidenum">
              <a:rPr lang="en-GB" smtClean="0"/>
              <a:t>‹#›</a:t>
            </a:fld>
            <a:endParaRPr lang="en-GB"/>
          </a:p>
        </p:txBody>
      </p:sp>
    </p:spTree>
    <p:extLst>
      <p:ext uri="{BB962C8B-B14F-4D97-AF65-F5344CB8AC3E}">
        <p14:creationId xmlns:p14="http://schemas.microsoft.com/office/powerpoint/2010/main" val="2141655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D805F5-8195-4BF0-9D4E-B4671872561F}" type="datetimeFigureOut">
              <a:rPr lang="en-GB" smtClean="0"/>
              <a:t>25/06/2024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7AD6E1-00C0-460A-B22F-64875327460B}" type="slidenum">
              <a:rPr lang="en-GB" smtClean="0"/>
              <a:t>‹#›</a:t>
            </a:fld>
            <a:endParaRPr lang="en-GB"/>
          </a:p>
        </p:txBody>
      </p:sp>
    </p:spTree>
    <p:extLst>
      <p:ext uri="{BB962C8B-B14F-4D97-AF65-F5344CB8AC3E}">
        <p14:creationId xmlns:p14="http://schemas.microsoft.com/office/powerpoint/2010/main" val="2331079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D805F5-8195-4BF0-9D4E-B4671872561F}" type="datetimeFigureOut">
              <a:rPr lang="en-GB" smtClean="0"/>
              <a:t>25/06/2024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7AD6E1-00C0-460A-B22F-64875327460B}" type="slidenum">
              <a:rPr lang="en-GB" smtClean="0"/>
              <a:t>‹#›</a:t>
            </a:fld>
            <a:endParaRPr lang="en-GB"/>
          </a:p>
        </p:txBody>
      </p:sp>
    </p:spTree>
    <p:extLst>
      <p:ext uri="{BB962C8B-B14F-4D97-AF65-F5344CB8AC3E}">
        <p14:creationId xmlns:p14="http://schemas.microsoft.com/office/powerpoint/2010/main" val="1897833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D805F5-8195-4BF0-9D4E-B4671872561F}" type="datetimeFigureOut">
              <a:rPr lang="en-GB" smtClean="0"/>
              <a:t>25/06/2024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7AD6E1-00C0-460A-B22F-64875327460B}" type="slidenum">
              <a:rPr lang="en-GB" smtClean="0"/>
              <a:t>‹#›</a:t>
            </a:fld>
            <a:endParaRPr lang="en-GB"/>
          </a:p>
        </p:txBody>
      </p:sp>
    </p:spTree>
    <p:extLst>
      <p:ext uri="{BB962C8B-B14F-4D97-AF65-F5344CB8AC3E}">
        <p14:creationId xmlns:p14="http://schemas.microsoft.com/office/powerpoint/2010/main" val="249939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D805F5-8195-4BF0-9D4E-B4671872561F}" type="datetimeFigureOut">
              <a:rPr lang="en-GB" smtClean="0"/>
              <a:t>25/06/2024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7AD6E1-00C0-460A-B22F-64875327460B}" type="slidenum">
              <a:rPr lang="en-GB" smtClean="0"/>
              <a:t>‹#›</a:t>
            </a:fld>
            <a:endParaRPr lang="en-GB"/>
          </a:p>
        </p:txBody>
      </p:sp>
    </p:spTree>
    <p:extLst>
      <p:ext uri="{BB962C8B-B14F-4D97-AF65-F5344CB8AC3E}">
        <p14:creationId xmlns:p14="http://schemas.microsoft.com/office/powerpoint/2010/main" val="2723176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plus.lexis.com/uk/analytical-materials-uk/13-submission-of-no-case-to-answer/?crid=54ac89fd-88a4-41c5-a659-77e2482112d5&amp;config=&amp;pdtocfullpath=%2Fshared%2Fdocument%2Fanalytical-materials-uk%2Furn:contentItem:5RF7-DF31-DYCB-X3M5-00000-00&amp;pdcomponentid=hg4k&amp;pdtocnodeidentifie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n.gyane@pumpcourtchambers.com"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lus.lexis.com/uk/document/?pddocfullpath=%2Fshared%2Fdocument%2Fanalytical-materials-uk%2Furn%3AcontentItem%3A5PK5-7771-DYCB-X507-00000-00&amp;tocnodeid=TAAYAABAAVAAD&amp;isviewwholeof=true&amp;fontType=verdana&amp;fontSize=Small&amp;doccollection=analytical-materials-uk&amp;tocid=urn%3AcontentItem%3A5M8K-PTS1-FBXG-9000-00000-00&amp;docProviderId=hg4k&amp;pct=urn%3Apct%3A237&amp;hlct=urn%3Ahlct%3A50&amp;pageNumber=0&amp;new-toc=1&amp;docLni=5PK5-7771-DYCB-X507-00000-00&amp;crid=95c1818f-5a05-4df1-a162-8b5db3853fdb"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plus.lexis.com/uk/document/?pddocfullpath=%2Fshared%2Fdocument%2Fanalytical-materials-uk%2Furn%3AcontentItem%3A5PK5-7771-DYCB-X507-00000-00&amp;tocnodeid=TAAYAABAAVAAD&amp;isviewwholeof=true&amp;fontType=verdana&amp;fontSize=Small&amp;doccollection=analytical-materials-uk&amp;tocid=urn%3AcontentItem%3A5M8K-PTS1-FBXG-9000-00000-00&amp;docProviderId=hg4k&amp;pct=urn%3Apct%3A237&amp;hlct=urn%3Ahlct%3A50&amp;pageNumber=0&amp;new-toc=1&amp;docLni=5PK5-7771-DYCB-X507-00000-00&amp;crid=95c1818f-5a05-4df1-a162-8b5db3853fdb"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plus.lexis.com/uk/cases-uk/royal-national-orthopaedic-hospital-trust-app/?crid=4eecfb6a-8268-4d50-8259-192b6d099e12&amp;pdproductcontenttypeid=urn:pct:285&amp;pdiskwicview=false&amp;pdpinpoin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plus.lexis.com/uk/document/documentlink/?pdmfid=1001073&amp;crid=ba4089ad-55c7-4af5-9eea-9614f8427739&amp;pddocfullpath=%2Fshared%2Fdocument%2Fcases-uk%2Furn%3AcontentItem%3A64SJ-71K3-GXF6-80JH-00000-00&amp;pdcontentcomponentid=504460&amp;pdproductcontenttypeid=urn%3Apct%3A286&amp;pdiskwicview=false&amp;pdpinpoint=&amp;prid=1cafe531-5e42-46fc-b00c-9f9d45de95db&amp;ecomp=hg4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plus.lexis.com/uk/document/?pddocfullpath=%2Fshared%2Fdocument%2Fanalytical-materials-uk%2Furn%3AcontentItem%3A5PK5-7771-DYCB-X507-00000-00&amp;tocnodeid=TAAYAABAAVAAD&amp;isviewwholeof=true&amp;fontType=verdana&amp;fontSize=Small&amp;doccollection=analytical-materials-uk&amp;tocid=urn%3AcontentItem%3A5M8K-PTS1-FBXG-9000-00000-00&amp;docProviderId=hg4k&amp;pct=urn%3Apct%3A237&amp;hlct=urn%3Ahlct%3A50&amp;pageNumber=0&amp;new-toc=1&amp;docLni=5PK5-7771-DYCB-X507-00000-00&amp;crid=95c1818f-5a05-4df1-a162-8b5db3853fdb"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484DA0-CDE5-E3EE-B125-0D613FC8BD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610518-A8F5-F51B-A0BA-5099902FF94E}"/>
              </a:ext>
            </a:extLst>
          </p:cNvPr>
          <p:cNvSpPr>
            <a:spLocks noGrp="1"/>
          </p:cNvSpPr>
          <p:nvPr>
            <p:ph type="ctrTitle"/>
          </p:nvPr>
        </p:nvSpPr>
        <p:spPr>
          <a:xfrm>
            <a:off x="4860032" y="1916832"/>
            <a:ext cx="4074592" cy="2304256"/>
          </a:xfrm>
        </p:spPr>
        <p:txBody>
          <a:bodyPr>
            <a:normAutofit/>
          </a:bodyPr>
          <a:lstStyle/>
          <a:p>
            <a:r>
              <a:rPr lang="en-GB" sz="2400" dirty="0">
                <a:solidFill>
                  <a:srgbClr val="242424"/>
                </a:solidFill>
                <a:highlight>
                  <a:srgbClr val="FFFFFF"/>
                </a:highlight>
                <a:latin typeface="Aptos" panose="020B0004020202020204" pitchFamily="34" charset="0"/>
              </a:rPr>
              <a:t>“</a:t>
            </a:r>
            <a:r>
              <a:rPr lang="en-GB" sz="2400" b="0" i="0" dirty="0">
                <a:solidFill>
                  <a:srgbClr val="242424"/>
                </a:solidFill>
                <a:effectLst/>
                <a:highlight>
                  <a:srgbClr val="FFFFFF"/>
                </a:highlight>
                <a:latin typeface="Aptos" panose="020B0004020202020204" pitchFamily="34" charset="0"/>
              </a:rPr>
              <a:t>Year 3000” </a:t>
            </a:r>
            <a:br>
              <a:rPr lang="en-GB" sz="2400" b="0" i="0" dirty="0">
                <a:solidFill>
                  <a:srgbClr val="242424"/>
                </a:solidFill>
                <a:effectLst/>
                <a:highlight>
                  <a:srgbClr val="FFFFFF"/>
                </a:highlight>
                <a:latin typeface="Aptos" panose="020B0004020202020204" pitchFamily="34" charset="0"/>
              </a:rPr>
            </a:br>
            <a:br>
              <a:rPr lang="en-GB" sz="2400" b="0" i="0" dirty="0">
                <a:solidFill>
                  <a:srgbClr val="242424"/>
                </a:solidFill>
                <a:effectLst/>
                <a:highlight>
                  <a:srgbClr val="FFFFFF"/>
                </a:highlight>
                <a:latin typeface="Aptos" panose="020B0004020202020204" pitchFamily="34" charset="0"/>
              </a:rPr>
            </a:br>
            <a:r>
              <a:rPr lang="en-GB" sz="2400" b="0" i="0" dirty="0">
                <a:solidFill>
                  <a:srgbClr val="242424"/>
                </a:solidFill>
                <a:effectLst/>
                <a:highlight>
                  <a:srgbClr val="FFFFFF"/>
                </a:highlight>
                <a:latin typeface="Aptos" panose="020B0004020202020204" pitchFamily="34" charset="0"/>
              </a:rPr>
              <a:t>Future proof settlement agreements, compromising future claims and making payments efficient</a:t>
            </a:r>
            <a:endParaRPr lang="en-GB" sz="5400" dirty="0"/>
          </a:p>
        </p:txBody>
      </p:sp>
      <p:sp>
        <p:nvSpPr>
          <p:cNvPr id="3" name="Subtitle 2">
            <a:extLst>
              <a:ext uri="{FF2B5EF4-FFF2-40B4-BE49-F238E27FC236}">
                <a16:creationId xmlns:a16="http://schemas.microsoft.com/office/drawing/2014/main" id="{B1FFC791-2BC6-3621-C5FE-0FFE1E86CE26}"/>
              </a:ext>
            </a:extLst>
          </p:cNvPr>
          <p:cNvSpPr>
            <a:spLocks noGrp="1"/>
          </p:cNvSpPr>
          <p:nvPr>
            <p:ph type="subTitle" idx="1"/>
          </p:nvPr>
        </p:nvSpPr>
        <p:spPr>
          <a:xfrm>
            <a:off x="1547664" y="4653136"/>
            <a:ext cx="6400800" cy="1752600"/>
          </a:xfrm>
        </p:spPr>
        <p:txBody>
          <a:bodyPr>
            <a:normAutofit fontScale="70000" lnSpcReduction="20000"/>
          </a:bodyPr>
          <a:lstStyle/>
          <a:p>
            <a:endParaRPr lang="en-GB" dirty="0"/>
          </a:p>
          <a:p>
            <a:endParaRPr lang="en-GB" dirty="0"/>
          </a:p>
          <a:p>
            <a:endParaRPr lang="en-GB" dirty="0"/>
          </a:p>
          <a:p>
            <a:endParaRPr lang="en-GB" dirty="0"/>
          </a:p>
          <a:p>
            <a:r>
              <a:rPr lang="en-GB" dirty="0"/>
              <a:t>By Naomi </a:t>
            </a:r>
            <a:r>
              <a:rPr lang="en-GB" dirty="0" err="1"/>
              <a:t>Gyane</a:t>
            </a:r>
            <a:endParaRPr lang="en-GB" dirty="0"/>
          </a:p>
          <a:p>
            <a:endParaRPr lang="en-GB" dirty="0"/>
          </a:p>
        </p:txBody>
      </p:sp>
      <p:pic>
        <p:nvPicPr>
          <p:cNvPr id="3074" name="Picture 2" descr="S:\Marketing BD\Images\Logos\Pump Court Logos &amp; images\PumpCourt_logo_HR.jpg">
            <a:extLst>
              <a:ext uri="{FF2B5EF4-FFF2-40B4-BE49-F238E27FC236}">
                <a16:creationId xmlns:a16="http://schemas.microsoft.com/office/drawing/2014/main" id="{CDBF20BE-0095-C32F-C677-A9EB0AC0490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59832" y="260648"/>
            <a:ext cx="3188568" cy="144934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47B0AFD-8F45-C55A-9E35-F5F210D59F22}"/>
              </a:ext>
            </a:extLst>
          </p:cNvPr>
          <p:cNvSpPr txBox="1"/>
          <p:nvPr/>
        </p:nvSpPr>
        <p:spPr>
          <a:xfrm>
            <a:off x="683568" y="6313444"/>
            <a:ext cx="7920037" cy="368300"/>
          </a:xfrm>
          <a:prstGeom prst="rect">
            <a:avLst/>
          </a:prstGeom>
          <a:noFill/>
        </p:spPr>
        <p:txBody>
          <a:bodyPr>
            <a:spAutoFit/>
          </a:bodyPr>
          <a:lstStyle/>
          <a:p>
            <a:pPr algn="ctr">
              <a:defRPr/>
            </a:pPr>
            <a:r>
              <a:rPr lang="en-GB" dirty="0">
                <a:solidFill>
                  <a:schemeClr val="tx1">
                    <a:lumMod val="50000"/>
                    <a:lumOff val="50000"/>
                  </a:schemeClr>
                </a:solidFill>
              </a:rPr>
              <a:t>E. n.gyane@pumpcourtchambers.com</a:t>
            </a:r>
          </a:p>
        </p:txBody>
      </p:sp>
      <p:pic>
        <p:nvPicPr>
          <p:cNvPr id="6" name="Picture 5">
            <a:extLst>
              <a:ext uri="{FF2B5EF4-FFF2-40B4-BE49-F238E27FC236}">
                <a16:creationId xmlns:a16="http://schemas.microsoft.com/office/drawing/2014/main" id="{49B630E2-DCF7-55C0-63B5-578796C646C8}"/>
              </a:ext>
            </a:extLst>
          </p:cNvPr>
          <p:cNvPicPr>
            <a:picLocks noChangeAspect="1"/>
          </p:cNvPicPr>
          <p:nvPr/>
        </p:nvPicPr>
        <p:blipFill>
          <a:blip r:embed="rId3"/>
          <a:stretch>
            <a:fillRect/>
          </a:stretch>
        </p:blipFill>
        <p:spPr>
          <a:xfrm rot="567299">
            <a:off x="215847" y="1363632"/>
            <a:ext cx="4616687" cy="4330923"/>
          </a:xfrm>
          <a:prstGeom prst="rect">
            <a:avLst/>
          </a:prstGeom>
        </p:spPr>
      </p:pic>
    </p:spTree>
    <p:extLst>
      <p:ext uri="{BB962C8B-B14F-4D97-AF65-F5344CB8AC3E}">
        <p14:creationId xmlns:p14="http://schemas.microsoft.com/office/powerpoint/2010/main" val="3069731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4578352-E168-1259-D9FE-A9DC305F498A}"/>
              </a:ext>
            </a:extLst>
          </p:cNvPr>
          <p:cNvSpPr txBox="1"/>
          <p:nvPr/>
        </p:nvSpPr>
        <p:spPr>
          <a:xfrm>
            <a:off x="1619672" y="326261"/>
            <a:ext cx="6048672" cy="369332"/>
          </a:xfrm>
          <a:prstGeom prst="rect">
            <a:avLst/>
          </a:prstGeom>
          <a:noFill/>
        </p:spPr>
        <p:txBody>
          <a:bodyPr wrap="square" rtlCol="0">
            <a:spAutoFit/>
          </a:bodyPr>
          <a:lstStyle/>
          <a:p>
            <a:pPr algn="ctr"/>
            <a:r>
              <a:rPr lang="en-GB" b="1" u="sng" dirty="0">
                <a:solidFill>
                  <a:srgbClr val="00B050"/>
                </a:solidFill>
              </a:rPr>
              <a:t>SETTLEMENT AGREEMENTS</a:t>
            </a:r>
          </a:p>
        </p:txBody>
      </p:sp>
      <p:sp>
        <p:nvSpPr>
          <p:cNvPr id="5" name="TextBox 4">
            <a:extLst>
              <a:ext uri="{FF2B5EF4-FFF2-40B4-BE49-F238E27FC236}">
                <a16:creationId xmlns:a16="http://schemas.microsoft.com/office/drawing/2014/main" id="{349DF58D-92B2-E9A3-3945-50D4B6C2B839}"/>
              </a:ext>
            </a:extLst>
          </p:cNvPr>
          <p:cNvSpPr txBox="1"/>
          <p:nvPr/>
        </p:nvSpPr>
        <p:spPr>
          <a:xfrm>
            <a:off x="4427984" y="980728"/>
            <a:ext cx="4176464" cy="3046988"/>
          </a:xfrm>
          <a:prstGeom prst="rect">
            <a:avLst/>
          </a:prstGeom>
          <a:noFill/>
        </p:spPr>
        <p:txBody>
          <a:bodyPr wrap="square" rtlCol="0">
            <a:spAutoFit/>
          </a:bodyPr>
          <a:lstStyle/>
          <a:p>
            <a:pPr marL="285750" indent="-285750">
              <a:buFont typeface="Wingdings" panose="05000000000000000000" pitchFamily="2" charset="2"/>
              <a:buChar char="Ø"/>
            </a:pPr>
            <a:r>
              <a:rPr lang="en-GB" dirty="0"/>
              <a:t>Does not require ACAS involvement.</a:t>
            </a:r>
          </a:p>
          <a:p>
            <a:pPr marL="285750" indent="-285750">
              <a:buFont typeface="Wingdings" panose="05000000000000000000" pitchFamily="2" charset="2"/>
              <a:buChar char="Ø"/>
            </a:pPr>
            <a:r>
              <a:rPr lang="en-GB" dirty="0"/>
              <a:t>Requires the employee to have received advice from an independent adviser.</a:t>
            </a:r>
          </a:p>
          <a:p>
            <a:pPr marL="285750" indent="-285750">
              <a:buFont typeface="Wingdings" panose="05000000000000000000" pitchFamily="2" charset="2"/>
              <a:buChar char="Ø"/>
            </a:pPr>
            <a:r>
              <a:rPr lang="en-GB" dirty="0"/>
              <a:t>The agreement must relate to the particular complaints or proceedings (S147(3) EA 2010; S203(3)(b) ERA 1996.</a:t>
            </a:r>
          </a:p>
          <a:p>
            <a:pPr marL="285750" indent="-285750">
              <a:buFont typeface="Wingdings" panose="05000000000000000000" pitchFamily="2" charset="2"/>
              <a:buChar char="Ø"/>
            </a:pPr>
            <a:r>
              <a:rPr lang="en-GB" dirty="0"/>
              <a:t>Designed to exclude only those claims that have actually arisen and not exclude other potential claims.</a:t>
            </a:r>
          </a:p>
          <a:p>
            <a:endParaRPr lang="en-GB" sz="1200" dirty="0"/>
          </a:p>
        </p:txBody>
      </p:sp>
      <p:pic>
        <p:nvPicPr>
          <p:cNvPr id="3" name="Picture 2">
            <a:extLst>
              <a:ext uri="{FF2B5EF4-FFF2-40B4-BE49-F238E27FC236}">
                <a16:creationId xmlns:a16="http://schemas.microsoft.com/office/drawing/2014/main" id="{CEE0D769-20E4-B0B7-6E98-FAB564108E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39155"/>
            <a:ext cx="4343064" cy="4176463"/>
          </a:xfrm>
          <a:prstGeom prst="rect">
            <a:avLst/>
          </a:prstGeom>
        </p:spPr>
      </p:pic>
    </p:spTree>
    <p:extLst>
      <p:ext uri="{BB962C8B-B14F-4D97-AF65-F5344CB8AC3E}">
        <p14:creationId xmlns:p14="http://schemas.microsoft.com/office/powerpoint/2010/main" val="409910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67F2A8FA-DCF0-484F-AC2D-9E9D7FC3CEBB}"/>
              </a:ext>
            </a:extLst>
          </p:cNvPr>
          <p:cNvSpPr txBox="1"/>
          <p:nvPr/>
        </p:nvSpPr>
        <p:spPr>
          <a:xfrm>
            <a:off x="1619672" y="326261"/>
            <a:ext cx="6048672" cy="369332"/>
          </a:xfrm>
          <a:prstGeom prst="rect">
            <a:avLst/>
          </a:prstGeom>
          <a:noFill/>
        </p:spPr>
        <p:txBody>
          <a:bodyPr wrap="square" rtlCol="0">
            <a:spAutoFit/>
          </a:bodyPr>
          <a:lstStyle/>
          <a:p>
            <a:r>
              <a:rPr lang="en-GB" b="1" dirty="0">
                <a:solidFill>
                  <a:srgbClr val="00B050"/>
                </a:solidFill>
              </a:rPr>
              <a:t>            </a:t>
            </a:r>
            <a:r>
              <a:rPr lang="en-GB" b="1" u="sng" dirty="0">
                <a:solidFill>
                  <a:srgbClr val="00B050"/>
                </a:solidFill>
              </a:rPr>
              <a:t>Future proofing your COT3 Agreement  </a:t>
            </a:r>
          </a:p>
        </p:txBody>
      </p:sp>
      <p:sp>
        <p:nvSpPr>
          <p:cNvPr id="6" name="TextBox 5">
            <a:extLst>
              <a:ext uri="{FF2B5EF4-FFF2-40B4-BE49-F238E27FC236}">
                <a16:creationId xmlns:a16="http://schemas.microsoft.com/office/drawing/2014/main" id="{C309C774-ED68-9CBF-7FDB-AA1AE7D1E398}"/>
              </a:ext>
            </a:extLst>
          </p:cNvPr>
          <p:cNvSpPr txBox="1"/>
          <p:nvPr/>
        </p:nvSpPr>
        <p:spPr>
          <a:xfrm>
            <a:off x="395536" y="764704"/>
            <a:ext cx="7704856" cy="4602414"/>
          </a:xfrm>
          <a:prstGeom prst="rect">
            <a:avLst/>
          </a:prstGeom>
          <a:noFill/>
        </p:spPr>
        <p:txBody>
          <a:bodyPr wrap="square">
            <a:spAutoFit/>
          </a:bodyPr>
          <a:lstStyle/>
          <a:p>
            <a:pPr marL="457200" algn="ctr" fontAlgn="base">
              <a:lnSpc>
                <a:spcPct val="107000"/>
              </a:lnSpc>
              <a:spcAft>
                <a:spcPts val="800"/>
              </a:spcAft>
            </a:pPr>
            <a:endParaRPr lang="en-GB" sz="1400" b="1" u="sng" dirty="0">
              <a:solidFill>
                <a:srgbClr val="000000"/>
              </a:solidFill>
              <a:latin typeface="Verdana" panose="020B0604030504040204" pitchFamily="34" charset="0"/>
              <a:ea typeface="Verdana" panose="020B0604030504040204" pitchFamily="34" charset="0"/>
              <a:cs typeface="Arial" panose="020B0604020202020204" pitchFamily="34" charset="0"/>
            </a:endParaRPr>
          </a:p>
          <a:p>
            <a:pPr marL="457200" algn="just" fontAlgn="base">
              <a:lnSpc>
                <a:spcPct val="107000"/>
              </a:lnSpc>
              <a:spcAft>
                <a:spcPts val="800"/>
              </a:spcAft>
            </a:pPr>
            <a:r>
              <a:rPr lang="en-GB" sz="1600" b="1" i="1" dirty="0">
                <a:effectLst/>
                <a:highlight>
                  <a:srgbClr val="FFFFFF"/>
                </a:highlight>
                <a:latin typeface="verdana" panose="020B0604030504040204" pitchFamily="34" charset="0"/>
              </a:rPr>
              <a:t>Hinton v University of East London</a:t>
            </a:r>
            <a:r>
              <a:rPr lang="en-GB" sz="1600" b="1" i="0" dirty="0">
                <a:effectLst/>
                <a:highlight>
                  <a:srgbClr val="FFFFFF"/>
                </a:highlight>
                <a:latin typeface="verdana" panose="020B0604030504040204" pitchFamily="34" charset="0"/>
              </a:rPr>
              <a:t> </a:t>
            </a:r>
            <a:r>
              <a:rPr lang="en-GB" sz="1600" b="1" i="1" u="none" strike="noStrike" dirty="0">
                <a:effectLst/>
                <a:highlight>
                  <a:srgbClr val="FFFFFF"/>
                </a:highlight>
                <a:latin typeface="verdana" panose="020B0604030504040204" pitchFamily="34" charset="0"/>
                <a:hlinkClick r:id="rId2" tooltip="Court of Appeal, Civil Division (England &amp; Wales)">
                  <a:extLst>
                    <a:ext uri="{A12FA001-AC4F-418D-AE19-62706E023703}">
                      <ahyp:hlinkClr xmlns:ahyp="http://schemas.microsoft.com/office/drawing/2018/hyperlinkcolor" val="tx"/>
                    </a:ext>
                  </a:extLst>
                </a:hlinkClick>
              </a:rPr>
              <a:t>[2005] EWCA </a:t>
            </a:r>
            <a:r>
              <a:rPr lang="en-GB" sz="1600" b="1" i="1" u="none" strike="noStrike" dirty="0" err="1">
                <a:effectLst/>
                <a:highlight>
                  <a:srgbClr val="FFFFFF"/>
                </a:highlight>
                <a:latin typeface="verdana" panose="020B0604030504040204" pitchFamily="34" charset="0"/>
                <a:hlinkClick r:id="rId2" tooltip="Court of Appeal, Civil Division (England &amp; Wales)">
                  <a:extLst>
                    <a:ext uri="{A12FA001-AC4F-418D-AE19-62706E023703}">
                      <ahyp:hlinkClr xmlns:ahyp="http://schemas.microsoft.com/office/drawing/2018/hyperlinkcolor" val="tx"/>
                    </a:ext>
                  </a:extLst>
                </a:hlinkClick>
              </a:rPr>
              <a:t>Civ</a:t>
            </a:r>
            <a:r>
              <a:rPr lang="en-GB" sz="1600" b="1" i="1" u="none" strike="noStrike" dirty="0">
                <a:effectLst/>
                <a:highlight>
                  <a:srgbClr val="FFFFFF"/>
                </a:highlight>
                <a:latin typeface="verdana" panose="020B0604030504040204" pitchFamily="34" charset="0"/>
                <a:hlinkClick r:id="rId2" tooltip="Court of Appeal, Civil Division (England &amp; Wales)">
                  <a:extLst>
                    <a:ext uri="{A12FA001-AC4F-418D-AE19-62706E023703}">
                      <ahyp:hlinkClr xmlns:ahyp="http://schemas.microsoft.com/office/drawing/2018/hyperlinkcolor" val="tx"/>
                    </a:ext>
                  </a:extLst>
                </a:hlinkClick>
              </a:rPr>
              <a:t> 532</a:t>
            </a:r>
            <a:r>
              <a:rPr lang="en-GB" sz="1600" u="none" strike="noStrike" dirty="0">
                <a:solidFill>
                  <a:srgbClr val="212121"/>
                </a:solidFill>
                <a:highlight>
                  <a:srgbClr val="FFFFFF"/>
                </a:highlight>
                <a:latin typeface="verdana" panose="020B0604030504040204" pitchFamily="34" charset="0"/>
              </a:rPr>
              <a:t> - </a:t>
            </a:r>
            <a:r>
              <a:rPr lang="en-GB" sz="1600" b="0" i="0" dirty="0">
                <a:solidFill>
                  <a:srgbClr val="212121"/>
                </a:solidFill>
                <a:effectLst/>
                <a:highlight>
                  <a:srgbClr val="FFFFFF"/>
                </a:highlight>
                <a:latin typeface="verdana" panose="020B0604030504040204" pitchFamily="34" charset="0"/>
              </a:rPr>
              <a:t>the exception permitting the contacting-out of claims by way of a settlement agreement 'applies to the compromise of anticipated proceedings in relation to a claim or complaint raised between parties prior to the compromise, though not the subject of any actual proceedings. </a:t>
            </a:r>
            <a:r>
              <a:rPr lang="en-GB" sz="1600" dirty="0">
                <a:solidFill>
                  <a:srgbClr val="212121"/>
                </a:solidFill>
                <a:highlight>
                  <a:srgbClr val="FFFFFF"/>
                </a:highlight>
                <a:latin typeface="verdana" panose="020B0604030504040204" pitchFamily="34" charset="0"/>
              </a:rPr>
              <a:t>A blanket waiver of claims is insufficient. </a:t>
            </a:r>
            <a:r>
              <a:rPr kumimoji="0" lang="en-US" altLang="en-US" sz="1600" b="0" i="0" u="none" strike="noStrike" cap="none" normalizeH="0" baseline="0" dirty="0">
                <a:ln>
                  <a:noFill/>
                </a:ln>
                <a:solidFill>
                  <a:srgbClr val="212121"/>
                </a:solidFill>
                <a:effectLst/>
                <a:latin typeface="Verdana" panose="020B0604030504040204" pitchFamily="34" charset="0"/>
              </a:rPr>
              <a:t>The actual or potential claim must at least be identified by a generic description or a reference to the section of the statute giving rise to the claim. There must be a sufficient description of a future complaint if it is to be waived.</a:t>
            </a:r>
            <a:r>
              <a:rPr kumimoji="0" lang="en-US" altLang="en-US" sz="1600" b="0" i="0" u="none" strike="noStrike" cap="none" normalizeH="0" baseline="0" dirty="0">
                <a:ln>
                  <a:noFill/>
                </a:ln>
                <a:solidFill>
                  <a:schemeClr val="tx1"/>
                </a:solidFill>
                <a:effectLst/>
              </a:rPr>
              <a:t> </a:t>
            </a:r>
          </a:p>
          <a:p>
            <a:pPr marL="457200" algn="just" fontAlgn="base">
              <a:lnSpc>
                <a:spcPct val="107000"/>
              </a:lnSpc>
              <a:spcAft>
                <a:spcPts val="800"/>
              </a:spcAft>
            </a:pPr>
            <a:r>
              <a:rPr kumimoji="0" lang="en-US" altLang="en-US" sz="1600" b="1" i="1" u="sng" strike="noStrike" cap="none" normalizeH="0" baseline="0" dirty="0">
                <a:ln>
                  <a:noFill/>
                </a:ln>
                <a:solidFill>
                  <a:schemeClr val="tx1"/>
                </a:solidFill>
                <a:effectLst/>
                <a:latin typeface="Verdana" panose="020B0604030504040204" pitchFamily="34" charset="0"/>
                <a:ea typeface="Verdana" panose="020B0604030504040204" pitchFamily="34" charset="0"/>
              </a:rPr>
              <a:t>Bathgate v Technip Singapore PTE Ltd [2023] CSIH 48 </a:t>
            </a:r>
            <a:r>
              <a:rPr kumimoji="0" lang="en-US" altLang="en-US" sz="1600" i="1" strike="noStrike" cap="none" normalizeH="0" baseline="0" dirty="0">
                <a:ln>
                  <a:noFill/>
                </a:ln>
                <a:solidFill>
                  <a:schemeClr val="tx1"/>
                </a:solidFill>
                <a:effectLst/>
                <a:latin typeface="Verdana" panose="020B0604030504040204" pitchFamily="34" charset="0"/>
                <a:ea typeface="Verdana" panose="020B0604030504040204" pitchFamily="34" charset="0"/>
              </a:rPr>
              <a:t>– </a:t>
            </a:r>
            <a:r>
              <a:rPr kumimoji="0" lang="en-US" altLang="en-US" sz="1600" strike="noStrike" cap="none" normalizeH="0" baseline="0" dirty="0">
                <a:ln>
                  <a:noFill/>
                </a:ln>
                <a:solidFill>
                  <a:schemeClr val="tx1"/>
                </a:solidFill>
                <a:effectLst/>
                <a:latin typeface="Verdana" panose="020B0604030504040204" pitchFamily="34" charset="0"/>
                <a:ea typeface="Verdana" panose="020B0604030504040204" pitchFamily="34" charset="0"/>
              </a:rPr>
              <a:t>Included a long list of claims i</a:t>
            </a:r>
            <a:r>
              <a:rPr lang="en-US" altLang="en-US" sz="1600" dirty="0">
                <a:latin typeface="Verdana" panose="020B0604030504040204" pitchFamily="34" charset="0"/>
                <a:ea typeface="Verdana" panose="020B0604030504040204" pitchFamily="34" charset="0"/>
              </a:rPr>
              <a:t>ncluding the claims that were subsequently brought by the Claimant. Held the Claim had been properly compromised. The Tribunal had no jurisdiction. </a:t>
            </a:r>
            <a:endParaRPr kumimoji="0" lang="en-US" altLang="en-US" sz="1600" b="1" i="1" u="sng" strike="noStrike" cap="none" normalizeH="0" baseline="0" dirty="0">
              <a:ln>
                <a:noFill/>
              </a:ln>
              <a:solidFill>
                <a:schemeClr val="tx1"/>
              </a:solidFill>
              <a:effectLst/>
              <a:latin typeface="Verdana" panose="020B0604030504040204" pitchFamily="34" charset="0"/>
              <a:ea typeface="Verdana" panose="020B0604030504040204" pitchFamily="34" charset="0"/>
            </a:endParaRPr>
          </a:p>
          <a:p>
            <a:pPr marL="457200" algn="just" fontAlgn="base">
              <a:lnSpc>
                <a:spcPct val="107000"/>
              </a:lnSpc>
              <a:spcAft>
                <a:spcPts val="800"/>
              </a:spcAft>
            </a:pPr>
            <a:endParaRPr lang="en-GB" sz="1800" i="1" u="sng"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60616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67F2A8FA-DCF0-484F-AC2D-9E9D7FC3CEBB}"/>
              </a:ext>
            </a:extLst>
          </p:cNvPr>
          <p:cNvSpPr txBox="1"/>
          <p:nvPr/>
        </p:nvSpPr>
        <p:spPr>
          <a:xfrm>
            <a:off x="1619672" y="326261"/>
            <a:ext cx="6048672" cy="369332"/>
          </a:xfrm>
          <a:prstGeom prst="rect">
            <a:avLst/>
          </a:prstGeom>
          <a:noFill/>
        </p:spPr>
        <p:txBody>
          <a:bodyPr wrap="square" rtlCol="0">
            <a:spAutoFit/>
          </a:bodyPr>
          <a:lstStyle/>
          <a:p>
            <a:r>
              <a:rPr lang="en-GB" b="1" dirty="0">
                <a:solidFill>
                  <a:srgbClr val="00B050"/>
                </a:solidFill>
              </a:rPr>
              <a:t>                      </a:t>
            </a:r>
            <a:r>
              <a:rPr lang="en-GB" b="1" u="sng" dirty="0">
                <a:solidFill>
                  <a:srgbClr val="00B050"/>
                </a:solidFill>
              </a:rPr>
              <a:t>Future proofing your Settlement Agreements </a:t>
            </a:r>
          </a:p>
        </p:txBody>
      </p:sp>
      <p:sp>
        <p:nvSpPr>
          <p:cNvPr id="6" name="TextBox 5">
            <a:extLst>
              <a:ext uri="{FF2B5EF4-FFF2-40B4-BE49-F238E27FC236}">
                <a16:creationId xmlns:a16="http://schemas.microsoft.com/office/drawing/2014/main" id="{C309C774-ED68-9CBF-7FDB-AA1AE7D1E398}"/>
              </a:ext>
            </a:extLst>
          </p:cNvPr>
          <p:cNvSpPr txBox="1"/>
          <p:nvPr/>
        </p:nvSpPr>
        <p:spPr>
          <a:xfrm>
            <a:off x="-108520" y="764704"/>
            <a:ext cx="9252520" cy="5514523"/>
          </a:xfrm>
          <a:prstGeom prst="rect">
            <a:avLst/>
          </a:prstGeom>
          <a:noFill/>
        </p:spPr>
        <p:txBody>
          <a:bodyPr wrap="square">
            <a:spAutoFit/>
          </a:bodyPr>
          <a:lstStyle/>
          <a:p>
            <a:pPr marL="457200" algn="ctr" fontAlgn="base">
              <a:lnSpc>
                <a:spcPct val="107000"/>
              </a:lnSpc>
              <a:spcAft>
                <a:spcPts val="800"/>
              </a:spcAft>
            </a:pPr>
            <a:r>
              <a:rPr lang="en-GB" sz="1400" b="1" u="sng" dirty="0">
                <a:solidFill>
                  <a:srgbClr val="000000"/>
                </a:solidFill>
                <a:latin typeface="Verdana" panose="020B0604030504040204" pitchFamily="34" charset="0"/>
                <a:ea typeface="Verdana" panose="020B0604030504040204" pitchFamily="34" charset="0"/>
                <a:cs typeface="Arial" panose="020B0604020202020204" pitchFamily="34" charset="0"/>
              </a:rPr>
              <a:t>Draft Clause wording: </a:t>
            </a:r>
          </a:p>
          <a:p>
            <a:pPr marL="457200" algn="just" fontAlgn="base">
              <a:lnSpc>
                <a:spcPct val="107000"/>
              </a:lnSpc>
              <a:spcAft>
                <a:spcPts val="800"/>
              </a:spcAft>
            </a:pPr>
            <a:r>
              <a:rPr lang="en-GB" sz="1200" i="1" dirty="0">
                <a:solidFill>
                  <a:srgbClr val="212121"/>
                </a:solidFill>
                <a:effectLst/>
                <a:highlight>
                  <a:srgbClr val="FFFFFF"/>
                </a:highlight>
                <a:latin typeface="Verdana" panose="020B0604030504040204" pitchFamily="34" charset="0"/>
                <a:ea typeface="Verdana" panose="020B0604030504040204" pitchFamily="34" charset="0"/>
              </a:rPr>
              <a:t>“[Clause] The claimant undertakes and agrees, subject to the exclusions from the waiver of claims in para [??] hereof, that she will not reactivate by any process whatsoever the issues/complaints set out in informal or formal grievances, these proceedings or issue any further and/or new claim or claims of any nature against the respondent or any of its current or former officers or employees in any forum arising directly or indirectly from or in relation to the issues/complaints in the proceedings or her employment to the date of this agreement.</a:t>
            </a:r>
          </a:p>
          <a:p>
            <a:pPr marL="457200" algn="just" fontAlgn="base">
              <a:lnSpc>
                <a:spcPct val="107000"/>
              </a:lnSpc>
              <a:spcAft>
                <a:spcPts val="800"/>
              </a:spcAft>
            </a:pPr>
            <a:r>
              <a:rPr lang="en-GB" sz="1200" i="1" dirty="0">
                <a:solidFill>
                  <a:srgbClr val="212121"/>
                </a:solidFill>
                <a:effectLst/>
                <a:highlight>
                  <a:srgbClr val="FFFFFF"/>
                </a:highlight>
                <a:latin typeface="Verdana" panose="020B0604030504040204" pitchFamily="34" charset="0"/>
                <a:ea typeface="Verdana" panose="020B0604030504040204" pitchFamily="34" charset="0"/>
              </a:rPr>
              <a:t>[Clause] The claimant further agrees to withdraw and not reinstate any of her past or current grievances and/or appeals howsoever arising against the respondent and/or any current or former non-executive directors, employees, officers or agents of the trust …”</a:t>
            </a:r>
          </a:p>
          <a:p>
            <a:pPr marL="457200" algn="just" fontAlgn="base">
              <a:lnSpc>
                <a:spcPct val="107000"/>
              </a:lnSpc>
              <a:spcAft>
                <a:spcPts val="800"/>
              </a:spcAft>
            </a:pPr>
            <a:r>
              <a:rPr lang="en-GB" sz="1200" i="1" dirty="0">
                <a:solidFill>
                  <a:srgbClr val="212121"/>
                </a:solidFill>
                <a:effectLst/>
                <a:highlight>
                  <a:srgbClr val="FFFFFF"/>
                </a:highlight>
                <a:latin typeface="Verdana" panose="020B0604030504040204" pitchFamily="34" charset="0"/>
                <a:ea typeface="Verdana" panose="020B0604030504040204" pitchFamily="34" charset="0"/>
              </a:rPr>
              <a:t>[Clause] The terms of this agreement are without any admission of liability and payment is by the claimant in full and final settlement of the proceedings and any other claims anywhere in the world she may have and howsoever arising in connection with her employment up to the date of this agreement. This paragraph applies to a claim even though the claimant may be unaware at the date of this agreement of the circumstances which might give rise to it or the legal basis for such a claim. </a:t>
            </a:r>
          </a:p>
          <a:p>
            <a:pPr marL="457200" algn="just" fontAlgn="base">
              <a:lnSpc>
                <a:spcPct val="107000"/>
              </a:lnSpc>
              <a:spcAft>
                <a:spcPts val="800"/>
              </a:spcAft>
            </a:pPr>
            <a:r>
              <a:rPr lang="en-GB" sz="1200" i="1" dirty="0">
                <a:solidFill>
                  <a:srgbClr val="212121"/>
                </a:solidFill>
                <a:effectLst/>
                <a:highlight>
                  <a:srgbClr val="FFFFFF"/>
                </a:highlight>
                <a:latin typeface="Verdana" panose="020B0604030504040204" pitchFamily="34" charset="0"/>
                <a:ea typeface="Verdana" panose="020B0604030504040204" pitchFamily="34" charset="0"/>
              </a:rPr>
              <a:t>[Clause] For the avoidance of doubt, the settlement in paragraph [??] includes but is not limited to:</a:t>
            </a:r>
          </a:p>
          <a:p>
            <a:pPr marL="457200" algn="just" fontAlgn="base">
              <a:lnSpc>
                <a:spcPct val="107000"/>
              </a:lnSpc>
              <a:spcAft>
                <a:spcPts val="800"/>
              </a:spcAft>
            </a:pPr>
            <a:r>
              <a:rPr lang="en-GB" sz="1200" b="1" i="1" dirty="0">
                <a:solidFill>
                  <a:srgbClr val="212121"/>
                </a:solidFill>
                <a:effectLst/>
                <a:highlight>
                  <a:srgbClr val="FFFFFF"/>
                </a:highlight>
                <a:latin typeface="Verdana" panose="020B0604030504040204" pitchFamily="34" charset="0"/>
                <a:ea typeface="Verdana" panose="020B0604030504040204" pitchFamily="34" charset="0"/>
              </a:rPr>
              <a:t>• [ </a:t>
            </a:r>
            <a:r>
              <a:rPr lang="en-GB" sz="1200" b="1" i="1" dirty="0">
                <a:solidFill>
                  <a:srgbClr val="212121"/>
                </a:solidFill>
                <a:highlight>
                  <a:srgbClr val="FFFFFF"/>
                </a:highlight>
                <a:latin typeface="Verdana" panose="020B0604030504040204" pitchFamily="34" charset="0"/>
                <a:ea typeface="Verdana" panose="020B0604030504040204" pitchFamily="34" charset="0"/>
              </a:rPr>
              <a:t>insert a Schedule listing all potential claims referring specifically to the type of claim and the statute] </a:t>
            </a:r>
          </a:p>
          <a:p>
            <a:pPr marL="457200" algn="just" fontAlgn="base">
              <a:lnSpc>
                <a:spcPct val="107000"/>
              </a:lnSpc>
              <a:spcAft>
                <a:spcPts val="800"/>
              </a:spcAft>
            </a:pPr>
            <a:endParaRPr lang="en-GB" sz="1400" i="1" dirty="0">
              <a:solidFill>
                <a:srgbClr val="212121"/>
              </a:solidFill>
              <a:effectLst/>
              <a:highlight>
                <a:srgbClr val="FFFFFF"/>
              </a:highlight>
              <a:latin typeface="Verdana" panose="020B0604030504040204" pitchFamily="34" charset="0"/>
              <a:ea typeface="Verdana" panose="020B0604030504040204" pitchFamily="34" charset="0"/>
            </a:endParaRPr>
          </a:p>
          <a:p>
            <a:pPr marL="457200" algn="just" fontAlgn="base">
              <a:lnSpc>
                <a:spcPct val="107000"/>
              </a:lnSpc>
              <a:spcAft>
                <a:spcPts val="800"/>
              </a:spcAft>
            </a:pPr>
            <a:endParaRPr lang="en-GB" i="1" u="sng" dirty="0">
              <a:solidFill>
                <a:srgbClr val="212121"/>
              </a:solidFill>
              <a:highlight>
                <a:srgbClr val="FFFFFF"/>
              </a:highlight>
              <a:latin typeface="Verdana" panose="020B0604030504040204" pitchFamily="34" charset="0"/>
              <a:ea typeface="Times New Roman" panose="02020603050405020304" pitchFamily="18" charset="0"/>
            </a:endParaRPr>
          </a:p>
          <a:p>
            <a:pPr marL="457200" algn="just" fontAlgn="base">
              <a:lnSpc>
                <a:spcPct val="107000"/>
              </a:lnSpc>
              <a:spcAft>
                <a:spcPts val="800"/>
              </a:spcAft>
            </a:pPr>
            <a:endParaRPr lang="en-GB" sz="1800" i="1" u="sng" dirty="0">
              <a:effectLst/>
              <a:highlight>
                <a:srgbClr val="FFFFFF"/>
              </a:highlight>
              <a:latin typeface="Times New Roman" panose="02020603050405020304" pitchFamily="18" charset="0"/>
              <a:ea typeface="Times New Roman" panose="02020603050405020304" pitchFamily="18" charset="0"/>
            </a:endParaRPr>
          </a:p>
          <a:p>
            <a:pPr marL="457200" algn="just" fontAlgn="base">
              <a:lnSpc>
                <a:spcPct val="107000"/>
              </a:lnSpc>
              <a:spcAft>
                <a:spcPts val="800"/>
              </a:spcAft>
            </a:pPr>
            <a:endParaRPr lang="en-GB" sz="1800" i="1" u="sng"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61204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67F2A8FA-DCF0-484F-AC2D-9E9D7FC3CEBB}"/>
              </a:ext>
            </a:extLst>
          </p:cNvPr>
          <p:cNvSpPr txBox="1"/>
          <p:nvPr/>
        </p:nvSpPr>
        <p:spPr>
          <a:xfrm>
            <a:off x="1619672" y="326261"/>
            <a:ext cx="6048672" cy="369332"/>
          </a:xfrm>
          <a:prstGeom prst="rect">
            <a:avLst/>
          </a:prstGeom>
          <a:noFill/>
        </p:spPr>
        <p:txBody>
          <a:bodyPr wrap="square" rtlCol="0">
            <a:spAutoFit/>
          </a:bodyPr>
          <a:lstStyle/>
          <a:p>
            <a:pPr algn="ctr"/>
            <a:r>
              <a:rPr lang="en-GB" b="1" dirty="0">
                <a:solidFill>
                  <a:srgbClr val="00B050"/>
                </a:solidFill>
              </a:rPr>
              <a:t>Making Settlement payments tax efficient </a:t>
            </a:r>
            <a:endParaRPr lang="en-GB" b="1" u="sng" dirty="0">
              <a:solidFill>
                <a:srgbClr val="00B050"/>
              </a:solidFill>
            </a:endParaRPr>
          </a:p>
        </p:txBody>
      </p:sp>
      <p:sp>
        <p:nvSpPr>
          <p:cNvPr id="6" name="TextBox 5">
            <a:extLst>
              <a:ext uri="{FF2B5EF4-FFF2-40B4-BE49-F238E27FC236}">
                <a16:creationId xmlns:a16="http://schemas.microsoft.com/office/drawing/2014/main" id="{C309C774-ED68-9CBF-7FDB-AA1AE7D1E398}"/>
              </a:ext>
            </a:extLst>
          </p:cNvPr>
          <p:cNvSpPr txBox="1"/>
          <p:nvPr/>
        </p:nvSpPr>
        <p:spPr>
          <a:xfrm>
            <a:off x="-108520" y="764704"/>
            <a:ext cx="9252520" cy="4171398"/>
          </a:xfrm>
          <a:prstGeom prst="rect">
            <a:avLst/>
          </a:prstGeom>
          <a:noFill/>
        </p:spPr>
        <p:txBody>
          <a:bodyPr wrap="square">
            <a:spAutoFit/>
          </a:bodyPr>
          <a:lstStyle/>
          <a:p>
            <a:pPr marL="457200" algn="ctr" fontAlgn="base">
              <a:lnSpc>
                <a:spcPct val="107000"/>
              </a:lnSpc>
              <a:spcAft>
                <a:spcPts val="800"/>
              </a:spcAft>
            </a:pPr>
            <a:endParaRPr lang="en-GB" sz="1400" b="1" u="sng" dirty="0">
              <a:solidFill>
                <a:srgbClr val="000000"/>
              </a:solidFill>
              <a:latin typeface="Verdana" panose="020B0604030504040204" pitchFamily="34" charset="0"/>
              <a:ea typeface="Verdana" panose="020B0604030504040204" pitchFamily="34" charset="0"/>
              <a:cs typeface="Arial" panose="020B0604020202020204" pitchFamily="34" charset="0"/>
            </a:endParaRPr>
          </a:p>
          <a:p>
            <a:pPr marL="742950" indent="-285750" algn="just" fontAlgn="base">
              <a:lnSpc>
                <a:spcPct val="107000"/>
              </a:lnSpc>
              <a:spcAft>
                <a:spcPts val="800"/>
              </a:spcAft>
              <a:buFont typeface="Wingdings" panose="05000000000000000000" pitchFamily="2" charset="2"/>
              <a:buChar char="Ø"/>
            </a:pPr>
            <a:r>
              <a:rPr lang="en-GB" sz="1400" b="1" i="1" u="sng" dirty="0">
                <a:solidFill>
                  <a:srgbClr val="000000"/>
                </a:solidFill>
                <a:effectLst/>
                <a:highlight>
                  <a:srgbClr val="FFFFFF"/>
                </a:highlight>
                <a:latin typeface="Verdana" panose="020B0604030504040204" pitchFamily="34" charset="0"/>
                <a:ea typeface="Verdana" panose="020B0604030504040204" pitchFamily="34" charset="0"/>
                <a:cs typeface="Arial" panose="020B0604020202020204" pitchFamily="34" charset="0"/>
              </a:rPr>
              <a:t>Structure of payments:</a:t>
            </a:r>
          </a:p>
          <a:p>
            <a:pPr marL="1200150" lvl="1" indent="-285750" algn="just" fontAlgn="base">
              <a:lnSpc>
                <a:spcPct val="107000"/>
              </a:lnSpc>
              <a:spcAft>
                <a:spcPts val="800"/>
              </a:spcAft>
              <a:buFont typeface="Wingdings" panose="05000000000000000000" pitchFamily="2" charset="2"/>
              <a:buChar char="Ø"/>
            </a:pPr>
            <a:r>
              <a:rPr lang="en-GB" sz="1400" dirty="0">
                <a:solidFill>
                  <a:srgbClr val="000000"/>
                </a:solidFill>
                <a:highlight>
                  <a:srgbClr val="FFFFFF"/>
                </a:highlight>
                <a:latin typeface="Verdana" panose="020B0604030504040204" pitchFamily="34" charset="0"/>
                <a:ea typeface="Verdana" panose="020B0604030504040204" pitchFamily="34" charset="0"/>
                <a:cs typeface="Arial" panose="020B0604020202020204" pitchFamily="34" charset="0"/>
              </a:rPr>
              <a:t>Loss of employment </a:t>
            </a:r>
          </a:p>
          <a:p>
            <a:pPr marL="1200150" lvl="1" indent="-285750" algn="just" fontAlgn="base">
              <a:lnSpc>
                <a:spcPct val="107000"/>
              </a:lnSpc>
              <a:spcAft>
                <a:spcPts val="800"/>
              </a:spcAft>
              <a:buFont typeface="Wingdings" panose="05000000000000000000" pitchFamily="2" charset="2"/>
              <a:buChar char="Ø"/>
            </a:pPr>
            <a:r>
              <a:rPr lang="en-GB" sz="1400" dirty="0">
                <a:solidFill>
                  <a:srgbClr val="000000"/>
                </a:solidFill>
                <a:effectLst/>
                <a:highlight>
                  <a:srgbClr val="FFFFFF"/>
                </a:highlight>
                <a:latin typeface="Verdana" panose="020B0604030504040204" pitchFamily="34" charset="0"/>
                <a:ea typeface="Verdana" panose="020B0604030504040204" pitchFamily="34" charset="0"/>
                <a:cs typeface="Arial" panose="020B0604020202020204" pitchFamily="34" charset="0"/>
              </a:rPr>
              <a:t>Injury to feelings during employment</a:t>
            </a:r>
          </a:p>
          <a:p>
            <a:pPr marL="1200150" lvl="1" indent="-285750" algn="just" fontAlgn="base">
              <a:lnSpc>
                <a:spcPct val="107000"/>
              </a:lnSpc>
              <a:spcAft>
                <a:spcPts val="800"/>
              </a:spcAft>
              <a:buFont typeface="Wingdings" panose="05000000000000000000" pitchFamily="2" charset="2"/>
              <a:buChar char="Ø"/>
            </a:pPr>
            <a:r>
              <a:rPr lang="en-GB" sz="1400" dirty="0">
                <a:solidFill>
                  <a:srgbClr val="000000"/>
                </a:solidFill>
                <a:highlight>
                  <a:srgbClr val="FFFFFF"/>
                </a:highlight>
                <a:latin typeface="Verdana" panose="020B0604030504040204" pitchFamily="34" charset="0"/>
                <a:ea typeface="Verdana" panose="020B0604030504040204" pitchFamily="34" charset="0"/>
                <a:cs typeface="Arial" panose="020B0604020202020204" pitchFamily="34" charset="0"/>
              </a:rPr>
              <a:t>Injury to feelings connected to termination of employment</a:t>
            </a:r>
            <a:endParaRPr lang="en-GB" sz="1400" dirty="0">
              <a:solidFill>
                <a:srgbClr val="000000"/>
              </a:solidFill>
              <a:effectLst/>
              <a:highlight>
                <a:srgbClr val="FFFFFF"/>
              </a:highlight>
              <a:latin typeface="Verdana" panose="020B0604030504040204" pitchFamily="34" charset="0"/>
              <a:ea typeface="Verdana" panose="020B0604030504040204" pitchFamily="34" charset="0"/>
              <a:cs typeface="Arial" panose="020B0604020202020204" pitchFamily="34" charset="0"/>
            </a:endParaRPr>
          </a:p>
          <a:p>
            <a:pPr marL="1200150" lvl="1" indent="-285750" algn="just" fontAlgn="base">
              <a:lnSpc>
                <a:spcPct val="107000"/>
              </a:lnSpc>
              <a:spcAft>
                <a:spcPts val="800"/>
              </a:spcAft>
              <a:buFont typeface="Wingdings" panose="05000000000000000000" pitchFamily="2" charset="2"/>
              <a:buChar char="Ø"/>
            </a:pPr>
            <a:r>
              <a:rPr lang="en-GB" sz="1400" dirty="0">
                <a:solidFill>
                  <a:srgbClr val="000000"/>
                </a:solidFill>
                <a:highlight>
                  <a:srgbClr val="FFFFFF"/>
                </a:highlight>
                <a:latin typeface="Verdana" panose="020B0604030504040204" pitchFamily="34" charset="0"/>
                <a:ea typeface="Verdana" panose="020B0604030504040204" pitchFamily="34" charset="0"/>
                <a:cs typeface="Arial" panose="020B0604020202020204" pitchFamily="34" charset="0"/>
              </a:rPr>
              <a:t>General damages for Personal Injury </a:t>
            </a:r>
          </a:p>
          <a:p>
            <a:pPr marL="1200150" lvl="1" indent="-285750" algn="just" fontAlgn="base">
              <a:lnSpc>
                <a:spcPct val="107000"/>
              </a:lnSpc>
              <a:spcAft>
                <a:spcPts val="800"/>
              </a:spcAft>
              <a:buFont typeface="Wingdings" panose="05000000000000000000" pitchFamily="2" charset="2"/>
              <a:buChar char="Ø"/>
            </a:pPr>
            <a:r>
              <a:rPr lang="en-GB" sz="1400" dirty="0">
                <a:solidFill>
                  <a:srgbClr val="000000"/>
                </a:solidFill>
                <a:effectLst/>
                <a:highlight>
                  <a:srgbClr val="FFFFFF"/>
                </a:highlight>
                <a:latin typeface="Verdana" panose="020B0604030504040204" pitchFamily="34" charset="0"/>
                <a:ea typeface="Verdana" panose="020B0604030504040204" pitchFamily="34" charset="0"/>
                <a:cs typeface="Arial" panose="020B0604020202020204" pitchFamily="34" charset="0"/>
              </a:rPr>
              <a:t>Pensions</a:t>
            </a:r>
          </a:p>
          <a:p>
            <a:pPr marL="1200150" lvl="1" indent="-285750" algn="just" fontAlgn="base">
              <a:lnSpc>
                <a:spcPct val="107000"/>
              </a:lnSpc>
              <a:spcAft>
                <a:spcPts val="800"/>
              </a:spcAft>
              <a:buFont typeface="Wingdings" panose="05000000000000000000" pitchFamily="2" charset="2"/>
              <a:buChar char="Ø"/>
            </a:pPr>
            <a:r>
              <a:rPr lang="en-GB" sz="1400" dirty="0">
                <a:solidFill>
                  <a:srgbClr val="000000"/>
                </a:solidFill>
                <a:highlight>
                  <a:srgbClr val="FFFFFF"/>
                </a:highlight>
                <a:latin typeface="Verdana" panose="020B0604030504040204" pitchFamily="34" charset="0"/>
                <a:ea typeface="Verdana" panose="020B0604030504040204" pitchFamily="34" charset="0"/>
                <a:cs typeface="Arial" panose="020B0604020202020204" pitchFamily="34" charset="0"/>
              </a:rPr>
              <a:t>Legal costs </a:t>
            </a:r>
          </a:p>
          <a:p>
            <a:pPr marL="1200150" lvl="1" indent="-285750" algn="just" fontAlgn="base">
              <a:lnSpc>
                <a:spcPct val="107000"/>
              </a:lnSpc>
              <a:spcAft>
                <a:spcPts val="800"/>
              </a:spcAft>
              <a:buFont typeface="Wingdings" panose="05000000000000000000" pitchFamily="2" charset="2"/>
              <a:buChar char="Ø"/>
            </a:pPr>
            <a:r>
              <a:rPr lang="en-GB" sz="1400" dirty="0">
                <a:solidFill>
                  <a:srgbClr val="000000"/>
                </a:solidFill>
                <a:effectLst/>
                <a:highlight>
                  <a:srgbClr val="FFFFFF"/>
                </a:highlight>
                <a:latin typeface="Verdana" panose="020B0604030504040204" pitchFamily="34" charset="0"/>
                <a:ea typeface="Verdana" panose="020B0604030504040204" pitchFamily="34" charset="0"/>
                <a:cs typeface="Arial" panose="020B0604020202020204" pitchFamily="34" charset="0"/>
              </a:rPr>
              <a:t>Pre-Clearance Applications</a:t>
            </a:r>
            <a:endParaRPr lang="en-GB" sz="1400" dirty="0">
              <a:solidFill>
                <a:srgbClr val="212121"/>
              </a:solidFill>
              <a:effectLst/>
              <a:highlight>
                <a:srgbClr val="FFFFFF"/>
              </a:highlight>
              <a:latin typeface="Verdana" panose="020B0604030504040204" pitchFamily="34" charset="0"/>
              <a:ea typeface="Verdana" panose="020B0604030504040204" pitchFamily="34" charset="0"/>
            </a:endParaRPr>
          </a:p>
          <a:p>
            <a:pPr marL="457200" algn="just" fontAlgn="base">
              <a:lnSpc>
                <a:spcPct val="107000"/>
              </a:lnSpc>
              <a:spcAft>
                <a:spcPts val="800"/>
              </a:spcAft>
            </a:pPr>
            <a:endParaRPr lang="en-GB" i="1" u="sng" dirty="0">
              <a:solidFill>
                <a:srgbClr val="212121"/>
              </a:solidFill>
              <a:highlight>
                <a:srgbClr val="FFFFFF"/>
              </a:highlight>
              <a:latin typeface="Verdana" panose="020B0604030504040204" pitchFamily="34" charset="0"/>
              <a:ea typeface="Times New Roman" panose="02020603050405020304" pitchFamily="18" charset="0"/>
            </a:endParaRPr>
          </a:p>
          <a:p>
            <a:pPr marL="457200" algn="just" fontAlgn="base">
              <a:lnSpc>
                <a:spcPct val="107000"/>
              </a:lnSpc>
              <a:spcAft>
                <a:spcPts val="800"/>
              </a:spcAft>
            </a:pPr>
            <a:endParaRPr lang="en-GB" sz="1800" i="1" u="sng" dirty="0">
              <a:effectLst/>
              <a:highlight>
                <a:srgbClr val="FFFFFF"/>
              </a:highlight>
              <a:latin typeface="Times New Roman" panose="02020603050405020304" pitchFamily="18" charset="0"/>
              <a:ea typeface="Times New Roman" panose="02020603050405020304" pitchFamily="18" charset="0"/>
            </a:endParaRPr>
          </a:p>
          <a:p>
            <a:pPr marL="457200" algn="just" fontAlgn="base">
              <a:lnSpc>
                <a:spcPct val="107000"/>
              </a:lnSpc>
              <a:spcAft>
                <a:spcPts val="800"/>
              </a:spcAft>
            </a:pPr>
            <a:endParaRPr lang="en-GB" sz="1800" i="1" u="sng"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04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204864"/>
            <a:ext cx="8229600" cy="1143000"/>
          </a:xfrm>
        </p:spPr>
        <p:txBody>
          <a:bodyPr/>
          <a:lstStyle/>
          <a:p>
            <a:r>
              <a:rPr lang="en-GB" dirty="0"/>
              <a:t>QUESTIONS?</a:t>
            </a:r>
          </a:p>
        </p:txBody>
      </p:sp>
      <p:pic>
        <p:nvPicPr>
          <p:cNvPr id="4" name="Picture 3" descr="C:\Users\Heather\Documents\My Dropbox\Public\Logo\PumpCourt_logo_HR.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0392" y="518385"/>
            <a:ext cx="1694815" cy="713740"/>
          </a:xfrm>
          <a:prstGeom prst="rect">
            <a:avLst/>
          </a:prstGeom>
          <a:noFill/>
          <a:ln>
            <a:noFill/>
          </a:ln>
        </p:spPr>
      </p:pic>
      <p:sp>
        <p:nvSpPr>
          <p:cNvPr id="5" name="TextBox 4">
            <a:extLst>
              <a:ext uri="{FF2B5EF4-FFF2-40B4-BE49-F238E27FC236}">
                <a16:creationId xmlns:a16="http://schemas.microsoft.com/office/drawing/2014/main" id="{644731B2-CFF1-286C-DD6F-921C0F829FA3}"/>
              </a:ext>
            </a:extLst>
          </p:cNvPr>
          <p:cNvSpPr txBox="1"/>
          <p:nvPr/>
        </p:nvSpPr>
        <p:spPr>
          <a:xfrm>
            <a:off x="251520" y="5013176"/>
            <a:ext cx="4572000" cy="923330"/>
          </a:xfrm>
          <a:prstGeom prst="rect">
            <a:avLst/>
          </a:prstGeom>
          <a:noFill/>
        </p:spPr>
        <p:txBody>
          <a:bodyPr wrap="square">
            <a:spAutoFit/>
          </a:bodyPr>
          <a:lstStyle/>
          <a:p>
            <a:r>
              <a:rPr lang="en-GB" dirty="0"/>
              <a:t>Naomi </a:t>
            </a:r>
            <a:r>
              <a:rPr lang="en-GB" dirty="0" err="1"/>
              <a:t>Gyane</a:t>
            </a:r>
            <a:r>
              <a:rPr lang="en-GB" dirty="0"/>
              <a:t> E:</a:t>
            </a:r>
            <a:r>
              <a:rPr lang="en-GB" dirty="0">
                <a:hlinkClick r:id="rId3"/>
              </a:rPr>
              <a:t>n.gyane@pumpcourtchambers.com</a:t>
            </a:r>
            <a:r>
              <a:rPr lang="en-GB" dirty="0"/>
              <a:t> </a:t>
            </a:r>
          </a:p>
          <a:p>
            <a:pPr marL="0" indent="0">
              <a:buNone/>
            </a:pPr>
            <a:r>
              <a:rPr lang="en-GB" dirty="0"/>
              <a:t>T: 020 7353 0711 / 01962 868 161</a:t>
            </a:r>
          </a:p>
        </p:txBody>
      </p:sp>
    </p:spTree>
    <p:extLst>
      <p:ext uri="{BB962C8B-B14F-4D97-AF65-F5344CB8AC3E}">
        <p14:creationId xmlns:p14="http://schemas.microsoft.com/office/powerpoint/2010/main" val="2526224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B856B48-B8FA-4472-8A1F-D153F98DAAB3}"/>
              </a:ext>
            </a:extLst>
          </p:cNvPr>
          <p:cNvSpPr txBox="1"/>
          <p:nvPr/>
        </p:nvSpPr>
        <p:spPr>
          <a:xfrm>
            <a:off x="539552" y="1268760"/>
            <a:ext cx="2610290" cy="4524315"/>
          </a:xfrm>
          <a:prstGeom prst="rect">
            <a:avLst/>
          </a:prstGeom>
          <a:noFill/>
        </p:spPr>
        <p:txBody>
          <a:bodyPr wrap="square" rtlCol="0">
            <a:spAutoFit/>
          </a:bodyPr>
          <a:lstStyle/>
          <a:p>
            <a:r>
              <a:rPr lang="en-GB" dirty="0"/>
              <a:t>1. Ongoing working relationships.</a:t>
            </a:r>
            <a:endParaRPr lang="en-GB" i="1" dirty="0"/>
          </a:p>
          <a:p>
            <a:endParaRPr lang="en-GB" i="1" dirty="0"/>
          </a:p>
          <a:p>
            <a:r>
              <a:rPr lang="en-GB" i="1" dirty="0"/>
              <a:t>2. Whistle-blowing complaints </a:t>
            </a:r>
          </a:p>
          <a:p>
            <a:endParaRPr lang="en-GB" i="1" dirty="0"/>
          </a:p>
          <a:p>
            <a:r>
              <a:rPr lang="en-GB" i="1" dirty="0"/>
              <a:t>3. Post-termination detriments.</a:t>
            </a:r>
          </a:p>
          <a:p>
            <a:endParaRPr lang="en-GB" i="1" dirty="0"/>
          </a:p>
          <a:p>
            <a:r>
              <a:rPr lang="en-GB" i="1" dirty="0"/>
              <a:t>4. Post-termination discrimination and harassment </a:t>
            </a:r>
          </a:p>
          <a:p>
            <a:endParaRPr lang="en-GB" i="1" dirty="0"/>
          </a:p>
          <a:p>
            <a:r>
              <a:rPr lang="en-GB" i="1" dirty="0"/>
              <a:t>5. Post-termination victimisation </a:t>
            </a:r>
          </a:p>
          <a:p>
            <a:endParaRPr lang="en-GB" i="1" dirty="0"/>
          </a:p>
        </p:txBody>
      </p:sp>
      <p:sp>
        <p:nvSpPr>
          <p:cNvPr id="15" name="TextBox 14">
            <a:extLst>
              <a:ext uri="{FF2B5EF4-FFF2-40B4-BE49-F238E27FC236}">
                <a16:creationId xmlns:a16="http://schemas.microsoft.com/office/drawing/2014/main" id="{67F2A8FA-DCF0-484F-AC2D-9E9D7FC3CEBB}"/>
              </a:ext>
            </a:extLst>
          </p:cNvPr>
          <p:cNvSpPr txBox="1"/>
          <p:nvPr/>
        </p:nvSpPr>
        <p:spPr>
          <a:xfrm>
            <a:off x="323528" y="295448"/>
            <a:ext cx="5040560" cy="369332"/>
          </a:xfrm>
          <a:prstGeom prst="rect">
            <a:avLst/>
          </a:prstGeom>
          <a:noFill/>
        </p:spPr>
        <p:txBody>
          <a:bodyPr wrap="square" rtlCol="0">
            <a:spAutoFit/>
          </a:bodyPr>
          <a:lstStyle/>
          <a:p>
            <a:r>
              <a:rPr lang="en-GB" b="1" u="sng" dirty="0">
                <a:solidFill>
                  <a:srgbClr val="00B050"/>
                </a:solidFill>
              </a:rPr>
              <a:t>Why future proof Settlement Agreements?</a:t>
            </a:r>
          </a:p>
        </p:txBody>
      </p:sp>
      <p:cxnSp>
        <p:nvCxnSpPr>
          <p:cNvPr id="3" name="Straight Arrow Connector 2">
            <a:extLst>
              <a:ext uri="{FF2B5EF4-FFF2-40B4-BE49-F238E27FC236}">
                <a16:creationId xmlns:a16="http://schemas.microsoft.com/office/drawing/2014/main" id="{D105C864-6631-D09E-A4DB-1769D312C9E0}"/>
              </a:ext>
            </a:extLst>
          </p:cNvPr>
          <p:cNvCxnSpPr>
            <a:cxnSpLocks/>
          </p:cNvCxnSpPr>
          <p:nvPr/>
        </p:nvCxnSpPr>
        <p:spPr>
          <a:xfrm>
            <a:off x="3347864" y="1628800"/>
            <a:ext cx="122413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7AB49C23-220B-E449-5230-1798D082780B}"/>
              </a:ext>
            </a:extLst>
          </p:cNvPr>
          <p:cNvSpPr txBox="1"/>
          <p:nvPr/>
        </p:nvSpPr>
        <p:spPr>
          <a:xfrm>
            <a:off x="4770022" y="1280998"/>
            <a:ext cx="4122458" cy="4893647"/>
          </a:xfrm>
          <a:prstGeom prst="rect">
            <a:avLst/>
          </a:prstGeom>
          <a:noFill/>
        </p:spPr>
        <p:txBody>
          <a:bodyPr wrap="square" rtlCol="0">
            <a:spAutoFit/>
          </a:bodyPr>
          <a:lstStyle/>
          <a:p>
            <a:pPr marL="228600" indent="-228600">
              <a:buAutoNum type="arabicPeriod"/>
            </a:pPr>
            <a:r>
              <a:rPr lang="en-GB" sz="1200" dirty="0">
                <a:highlight>
                  <a:srgbClr val="FFFFFF"/>
                </a:highlight>
              </a:rPr>
              <a:t>Section 123 (a) EA 2010: </a:t>
            </a:r>
            <a:r>
              <a:rPr lang="en-GB" sz="1200" b="0" i="0" dirty="0">
                <a:solidFill>
                  <a:srgbClr val="040C28"/>
                </a:solidFill>
                <a:effectLst/>
                <a:highlight>
                  <a:srgbClr val="FFFFFF"/>
                </a:highlight>
                <a:latin typeface="Google Sans"/>
              </a:rPr>
              <a:t>conduct extending over a period is to be treated as done at the end of the period; Constructive Dismissals (</a:t>
            </a:r>
            <a:r>
              <a:rPr lang="en-GB" sz="1200" b="1" i="1" u="sng" dirty="0">
                <a:solidFill>
                  <a:srgbClr val="040C28"/>
                </a:solidFill>
                <a:effectLst/>
                <a:highlight>
                  <a:srgbClr val="FFFFFF"/>
                </a:highlight>
                <a:latin typeface="Google Sans"/>
              </a:rPr>
              <a:t>Woods v WM Car Services (Peterborough) Ltd [1981] IRLR 347, para 17 </a:t>
            </a:r>
            <a:r>
              <a:rPr lang="en-GB" sz="1200" b="0" i="0" dirty="0">
                <a:solidFill>
                  <a:srgbClr val="040C28"/>
                </a:solidFill>
                <a:effectLst/>
                <a:highlight>
                  <a:srgbClr val="FFFFFF"/>
                </a:highlight>
                <a:latin typeface="Google Sans"/>
              </a:rPr>
              <a:t>conduct as a whole and cumulative effect assessed).</a:t>
            </a:r>
          </a:p>
          <a:p>
            <a:pPr marL="228600" indent="-228600">
              <a:buAutoNum type="arabicPeriod"/>
            </a:pPr>
            <a:r>
              <a:rPr lang="en-GB" sz="1200" dirty="0">
                <a:solidFill>
                  <a:srgbClr val="040C28"/>
                </a:solidFill>
                <a:highlight>
                  <a:srgbClr val="FFFFFF"/>
                </a:highlight>
                <a:latin typeface="Google Sans"/>
              </a:rPr>
              <a:t>Making protected disclosures are usually excluded from general waivers of claims.</a:t>
            </a:r>
          </a:p>
          <a:p>
            <a:endParaRPr lang="en-GB" sz="1200" dirty="0">
              <a:solidFill>
                <a:srgbClr val="040C28"/>
              </a:solidFill>
              <a:highlight>
                <a:srgbClr val="FFFFFF"/>
              </a:highlight>
              <a:latin typeface="Google Sans"/>
            </a:endParaRPr>
          </a:p>
          <a:p>
            <a:endParaRPr lang="en-GB" sz="1200" dirty="0">
              <a:solidFill>
                <a:srgbClr val="040C28"/>
              </a:solidFill>
              <a:highlight>
                <a:srgbClr val="FFFFFF"/>
              </a:highlight>
              <a:latin typeface="Google Sans"/>
            </a:endParaRPr>
          </a:p>
          <a:p>
            <a:pPr marL="177800" indent="-177800"/>
            <a:r>
              <a:rPr lang="en-GB" sz="1200" i="1" dirty="0">
                <a:solidFill>
                  <a:srgbClr val="040C28"/>
                </a:solidFill>
                <a:effectLst/>
                <a:highlight>
                  <a:srgbClr val="FFFFFF"/>
                </a:highlight>
                <a:latin typeface="Google Sans"/>
              </a:rPr>
              <a:t>3.  </a:t>
            </a:r>
            <a:r>
              <a:rPr lang="en-GB" sz="1200" b="1" i="1" u="sng" dirty="0">
                <a:solidFill>
                  <a:srgbClr val="040C28"/>
                </a:solidFill>
                <a:effectLst/>
                <a:highlight>
                  <a:srgbClr val="FFFFFF"/>
                </a:highlight>
                <a:latin typeface="Google Sans"/>
              </a:rPr>
              <a:t>Onyango v Berkeley (trading as Berkeley Solicitors) [2013] All ER (D) 178 (Mar) </a:t>
            </a:r>
            <a:r>
              <a:rPr lang="en-GB" sz="1200" i="0" dirty="0">
                <a:solidFill>
                  <a:srgbClr val="040C28"/>
                </a:solidFill>
                <a:effectLst/>
                <a:highlight>
                  <a:srgbClr val="FFFFFF"/>
                </a:highlight>
                <a:latin typeface="Google Sans"/>
              </a:rPr>
              <a:t>– The Tribunal has jurisdiction to consider post-termination whistleblowing disclosures and detriments under Section 47B ERA 1996. </a:t>
            </a:r>
          </a:p>
          <a:p>
            <a:endParaRPr lang="en-GB" sz="1200" b="0" i="0" dirty="0">
              <a:solidFill>
                <a:srgbClr val="040C28"/>
              </a:solidFill>
              <a:effectLst/>
              <a:highlight>
                <a:srgbClr val="FFFFFF"/>
              </a:highlight>
              <a:latin typeface="Google Sans"/>
            </a:endParaRPr>
          </a:p>
          <a:p>
            <a:endParaRPr lang="en-GB" sz="1200" b="0" i="0" dirty="0">
              <a:solidFill>
                <a:srgbClr val="040C28"/>
              </a:solidFill>
              <a:effectLst/>
              <a:highlight>
                <a:srgbClr val="FFFFFF"/>
              </a:highlight>
              <a:latin typeface="Google Sans"/>
            </a:endParaRPr>
          </a:p>
          <a:p>
            <a:pPr marL="177800" indent="-177800"/>
            <a:r>
              <a:rPr lang="en-GB" sz="1200" dirty="0">
                <a:solidFill>
                  <a:srgbClr val="040C28"/>
                </a:solidFill>
                <a:highlight>
                  <a:srgbClr val="FFFFFF"/>
                </a:highlight>
                <a:latin typeface="Google Sans"/>
              </a:rPr>
              <a:t>4. </a:t>
            </a:r>
            <a:r>
              <a:rPr lang="en-GB" sz="1200" b="0" i="0" dirty="0">
                <a:solidFill>
                  <a:srgbClr val="040C28"/>
                </a:solidFill>
                <a:effectLst/>
                <a:highlight>
                  <a:srgbClr val="FFFFFF"/>
                </a:highlight>
                <a:latin typeface="Google Sans"/>
              </a:rPr>
              <a:t>Section 108 EA 2010 extends prohibition on discrimination and harassment to employment that has ended.</a:t>
            </a:r>
          </a:p>
          <a:p>
            <a:pPr marL="177800" indent="-177800"/>
            <a:endParaRPr lang="en-GB" sz="1200" u="sng" dirty="0">
              <a:solidFill>
                <a:srgbClr val="040C28"/>
              </a:solidFill>
              <a:highlight>
                <a:srgbClr val="FFFFFF"/>
              </a:highlight>
              <a:latin typeface="Google Sans"/>
            </a:endParaRPr>
          </a:p>
          <a:p>
            <a:pPr marL="177800" indent="-177800"/>
            <a:endParaRPr lang="en-GB" sz="1200" u="sng" dirty="0">
              <a:solidFill>
                <a:srgbClr val="040C28"/>
              </a:solidFill>
              <a:highlight>
                <a:srgbClr val="FFFFFF"/>
              </a:highlight>
              <a:latin typeface="Google Sans"/>
            </a:endParaRPr>
          </a:p>
          <a:p>
            <a:pPr marL="177800" indent="-177800"/>
            <a:endParaRPr lang="en-GB" sz="1200" u="sng" dirty="0">
              <a:solidFill>
                <a:srgbClr val="040C28"/>
              </a:solidFill>
              <a:highlight>
                <a:srgbClr val="FFFFFF"/>
              </a:highlight>
              <a:latin typeface="Google Sans"/>
            </a:endParaRPr>
          </a:p>
          <a:p>
            <a:pPr marL="177800" indent="-177800"/>
            <a:r>
              <a:rPr lang="en-GB" sz="1200" dirty="0">
                <a:solidFill>
                  <a:srgbClr val="040C28"/>
                </a:solidFill>
                <a:highlight>
                  <a:srgbClr val="FFFFFF"/>
                </a:highlight>
                <a:latin typeface="Google Sans"/>
              </a:rPr>
              <a:t>5.  </a:t>
            </a:r>
            <a:r>
              <a:rPr lang="en-GB" sz="1200" b="1" i="1" u="sng" dirty="0" err="1">
                <a:solidFill>
                  <a:srgbClr val="040C28"/>
                </a:solidFill>
                <a:effectLst/>
                <a:highlight>
                  <a:srgbClr val="FFFFFF"/>
                </a:highlight>
                <a:latin typeface="Google Sans"/>
              </a:rPr>
              <a:t>Jessemey</a:t>
            </a:r>
            <a:r>
              <a:rPr lang="en-GB" sz="1200" b="1" i="1" u="sng" dirty="0">
                <a:solidFill>
                  <a:srgbClr val="040C28"/>
                </a:solidFill>
                <a:effectLst/>
                <a:highlight>
                  <a:srgbClr val="FFFFFF"/>
                </a:highlight>
                <a:latin typeface="Google Sans"/>
              </a:rPr>
              <a:t> v </a:t>
            </a:r>
            <a:r>
              <a:rPr lang="en-GB" sz="1200" b="1" i="1" u="sng" dirty="0" err="1">
                <a:solidFill>
                  <a:srgbClr val="040C28"/>
                </a:solidFill>
                <a:effectLst/>
                <a:highlight>
                  <a:srgbClr val="FFFFFF"/>
                </a:highlight>
                <a:latin typeface="Google Sans"/>
              </a:rPr>
              <a:t>Rowstock</a:t>
            </a:r>
            <a:r>
              <a:rPr lang="en-GB" sz="1200" b="1" i="1" u="sng" dirty="0">
                <a:solidFill>
                  <a:srgbClr val="040C28"/>
                </a:solidFill>
                <a:effectLst/>
                <a:highlight>
                  <a:srgbClr val="FFFFFF"/>
                </a:highlight>
                <a:latin typeface="Google Sans"/>
              </a:rPr>
              <a:t> Ltd and another [2014] EWCA </a:t>
            </a:r>
            <a:r>
              <a:rPr lang="en-GB" sz="1200" b="1" i="1" u="sng" dirty="0" err="1">
                <a:solidFill>
                  <a:srgbClr val="040C28"/>
                </a:solidFill>
                <a:effectLst/>
                <a:highlight>
                  <a:srgbClr val="FFFFFF"/>
                </a:highlight>
                <a:latin typeface="Google Sans"/>
              </a:rPr>
              <a:t>Civ</a:t>
            </a:r>
            <a:r>
              <a:rPr lang="en-GB" sz="1200" b="1" i="1" u="sng" dirty="0">
                <a:solidFill>
                  <a:srgbClr val="040C28"/>
                </a:solidFill>
                <a:effectLst/>
                <a:highlight>
                  <a:srgbClr val="FFFFFF"/>
                </a:highlight>
                <a:latin typeface="Google Sans"/>
              </a:rPr>
              <a:t> 185 </a:t>
            </a:r>
            <a:r>
              <a:rPr lang="en-GB" sz="1200" i="1" dirty="0">
                <a:solidFill>
                  <a:srgbClr val="040C28"/>
                </a:solidFill>
                <a:effectLst/>
                <a:highlight>
                  <a:srgbClr val="FFFFFF"/>
                </a:highlight>
                <a:latin typeface="Google Sans"/>
              </a:rPr>
              <a:t>–</a:t>
            </a:r>
            <a:r>
              <a:rPr lang="en-GB" sz="1200" b="1" i="1" dirty="0">
                <a:solidFill>
                  <a:srgbClr val="040C28"/>
                </a:solidFill>
                <a:effectLst/>
                <a:highlight>
                  <a:srgbClr val="FFFFFF"/>
                </a:highlight>
                <a:latin typeface="Google Sans"/>
              </a:rPr>
              <a:t> </a:t>
            </a:r>
            <a:r>
              <a:rPr lang="en-GB" sz="1200" dirty="0">
                <a:solidFill>
                  <a:srgbClr val="040C28"/>
                </a:solidFill>
                <a:effectLst/>
                <a:highlight>
                  <a:srgbClr val="FFFFFF"/>
                </a:highlight>
                <a:latin typeface="Google Sans"/>
              </a:rPr>
              <a:t>Post-termination victimisation has been read into the Equality Act 2010</a:t>
            </a:r>
            <a:endParaRPr lang="en-GB" sz="1200" b="1" i="1" u="sng" dirty="0">
              <a:solidFill>
                <a:srgbClr val="040C28"/>
              </a:solidFill>
              <a:effectLst/>
              <a:highlight>
                <a:srgbClr val="FFFFFF"/>
              </a:highlight>
              <a:latin typeface="Google Sans"/>
            </a:endParaRPr>
          </a:p>
          <a:p>
            <a:pPr marL="228600" indent="-228600">
              <a:buAutoNum type="arabicPeriod"/>
            </a:pPr>
            <a:endParaRPr lang="en-GB" sz="1200" b="0" i="0" dirty="0">
              <a:solidFill>
                <a:srgbClr val="040C28"/>
              </a:solidFill>
              <a:effectLst/>
              <a:highlight>
                <a:srgbClr val="FFFFFF"/>
              </a:highlight>
              <a:latin typeface="Google Sans"/>
            </a:endParaRPr>
          </a:p>
          <a:p>
            <a:pPr marL="228600" indent="-228600">
              <a:buAutoNum type="arabicPeriod"/>
            </a:pPr>
            <a:endParaRPr lang="en-GB" sz="1200" b="0" i="0" dirty="0">
              <a:solidFill>
                <a:srgbClr val="040C28"/>
              </a:solidFill>
              <a:effectLst/>
              <a:highlight>
                <a:srgbClr val="FFFFFF"/>
              </a:highlight>
              <a:latin typeface="Google Sans"/>
            </a:endParaRPr>
          </a:p>
          <a:p>
            <a:endParaRPr lang="en-GB" sz="1200" dirty="0">
              <a:highlight>
                <a:srgbClr val="FFFFFF"/>
              </a:highlight>
            </a:endParaRPr>
          </a:p>
        </p:txBody>
      </p:sp>
      <p:cxnSp>
        <p:nvCxnSpPr>
          <p:cNvPr id="7" name="Straight Arrow Connector 6">
            <a:extLst>
              <a:ext uri="{FF2B5EF4-FFF2-40B4-BE49-F238E27FC236}">
                <a16:creationId xmlns:a16="http://schemas.microsoft.com/office/drawing/2014/main" id="{1C1AF0A0-C14C-60AA-504D-9A0E3DCFEDA6}"/>
              </a:ext>
            </a:extLst>
          </p:cNvPr>
          <p:cNvCxnSpPr>
            <a:cxnSpLocks/>
          </p:cNvCxnSpPr>
          <p:nvPr/>
        </p:nvCxnSpPr>
        <p:spPr>
          <a:xfrm>
            <a:off x="3347864" y="2420888"/>
            <a:ext cx="122413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406C4160-BDA7-F2AE-B50E-19FDB2116E2E}"/>
              </a:ext>
            </a:extLst>
          </p:cNvPr>
          <p:cNvCxnSpPr>
            <a:cxnSpLocks/>
          </p:cNvCxnSpPr>
          <p:nvPr/>
        </p:nvCxnSpPr>
        <p:spPr>
          <a:xfrm>
            <a:off x="3347864" y="5229200"/>
            <a:ext cx="122413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BE65DCF7-4A5C-2BCF-30FB-6874D2A23ABD}"/>
              </a:ext>
            </a:extLst>
          </p:cNvPr>
          <p:cNvCxnSpPr>
            <a:cxnSpLocks/>
          </p:cNvCxnSpPr>
          <p:nvPr/>
        </p:nvCxnSpPr>
        <p:spPr>
          <a:xfrm>
            <a:off x="3347864" y="4077072"/>
            <a:ext cx="122413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E921A06-1BA3-29E0-CDCF-2396955AAFC8}"/>
              </a:ext>
            </a:extLst>
          </p:cNvPr>
          <p:cNvCxnSpPr>
            <a:cxnSpLocks/>
          </p:cNvCxnSpPr>
          <p:nvPr/>
        </p:nvCxnSpPr>
        <p:spPr>
          <a:xfrm>
            <a:off x="3347864" y="3140968"/>
            <a:ext cx="122413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1424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67F2A8FA-DCF0-484F-AC2D-9E9D7FC3CEBB}"/>
              </a:ext>
            </a:extLst>
          </p:cNvPr>
          <p:cNvSpPr txBox="1"/>
          <p:nvPr/>
        </p:nvSpPr>
        <p:spPr>
          <a:xfrm>
            <a:off x="1619672" y="326261"/>
            <a:ext cx="6048672" cy="369332"/>
          </a:xfrm>
          <a:prstGeom prst="rect">
            <a:avLst/>
          </a:prstGeom>
          <a:noFill/>
        </p:spPr>
        <p:txBody>
          <a:bodyPr wrap="square" rtlCol="0">
            <a:spAutoFit/>
          </a:bodyPr>
          <a:lstStyle/>
          <a:p>
            <a:pPr algn="ctr"/>
            <a:r>
              <a:rPr lang="en-GB" b="1" u="sng" dirty="0">
                <a:solidFill>
                  <a:srgbClr val="00B050"/>
                </a:solidFill>
              </a:rPr>
              <a:t>Compromising claims</a:t>
            </a:r>
          </a:p>
        </p:txBody>
      </p:sp>
      <p:pic>
        <p:nvPicPr>
          <p:cNvPr id="1026" name="Picture 2" descr="ffiffnt(">
            <a:extLst>
              <a:ext uri="{FF2B5EF4-FFF2-40B4-BE49-F238E27FC236}">
                <a16:creationId xmlns:a16="http://schemas.microsoft.com/office/drawing/2014/main" id="{485D16AB-B8C6-FA69-533C-C880C9BC9F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901" y="1556792"/>
            <a:ext cx="3629091" cy="426849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9273B8F9-79AC-ECA0-7593-14C88DADCD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1" y="1556792"/>
            <a:ext cx="4343064" cy="4176463"/>
          </a:xfrm>
          <a:prstGeom prst="rect">
            <a:avLst/>
          </a:prstGeom>
        </p:spPr>
      </p:pic>
      <p:sp>
        <p:nvSpPr>
          <p:cNvPr id="7" name="TextBox 6">
            <a:extLst>
              <a:ext uri="{FF2B5EF4-FFF2-40B4-BE49-F238E27FC236}">
                <a16:creationId xmlns:a16="http://schemas.microsoft.com/office/drawing/2014/main" id="{9744164A-03D5-3A45-070A-30B718FAFDEC}"/>
              </a:ext>
            </a:extLst>
          </p:cNvPr>
          <p:cNvSpPr txBox="1"/>
          <p:nvPr/>
        </p:nvSpPr>
        <p:spPr>
          <a:xfrm>
            <a:off x="1403648" y="5949280"/>
            <a:ext cx="2448272" cy="369332"/>
          </a:xfrm>
          <a:prstGeom prst="rect">
            <a:avLst/>
          </a:prstGeom>
          <a:noFill/>
        </p:spPr>
        <p:txBody>
          <a:bodyPr wrap="square" rtlCol="0">
            <a:spAutoFit/>
          </a:bodyPr>
          <a:lstStyle/>
          <a:p>
            <a:r>
              <a:rPr lang="en-GB" b="1" dirty="0"/>
              <a:t>COT3 AGREEMENTS</a:t>
            </a:r>
          </a:p>
        </p:txBody>
      </p:sp>
      <p:sp>
        <p:nvSpPr>
          <p:cNvPr id="8" name="TextBox 7">
            <a:extLst>
              <a:ext uri="{FF2B5EF4-FFF2-40B4-BE49-F238E27FC236}">
                <a16:creationId xmlns:a16="http://schemas.microsoft.com/office/drawing/2014/main" id="{9B304F44-C72E-1807-850E-6CD3C7F75D6C}"/>
              </a:ext>
            </a:extLst>
          </p:cNvPr>
          <p:cNvSpPr txBox="1"/>
          <p:nvPr/>
        </p:nvSpPr>
        <p:spPr>
          <a:xfrm>
            <a:off x="5292082" y="5949280"/>
            <a:ext cx="3096342" cy="369332"/>
          </a:xfrm>
          <a:prstGeom prst="rect">
            <a:avLst/>
          </a:prstGeom>
          <a:noFill/>
        </p:spPr>
        <p:txBody>
          <a:bodyPr wrap="square" rtlCol="0">
            <a:spAutoFit/>
          </a:bodyPr>
          <a:lstStyle/>
          <a:p>
            <a:r>
              <a:rPr lang="en-GB" b="1" dirty="0"/>
              <a:t>SETTLEMENT AGREEMENTS</a:t>
            </a:r>
          </a:p>
        </p:txBody>
      </p:sp>
      <p:sp>
        <p:nvSpPr>
          <p:cNvPr id="9" name="TextBox 8">
            <a:extLst>
              <a:ext uri="{FF2B5EF4-FFF2-40B4-BE49-F238E27FC236}">
                <a16:creationId xmlns:a16="http://schemas.microsoft.com/office/drawing/2014/main" id="{43987B65-C050-FC71-692D-8C7BEBA1AE8B}"/>
              </a:ext>
            </a:extLst>
          </p:cNvPr>
          <p:cNvSpPr txBox="1"/>
          <p:nvPr/>
        </p:nvSpPr>
        <p:spPr>
          <a:xfrm>
            <a:off x="895243" y="654916"/>
            <a:ext cx="7377856" cy="1169551"/>
          </a:xfrm>
          <a:prstGeom prst="rect">
            <a:avLst/>
          </a:prstGeom>
          <a:noFill/>
        </p:spPr>
        <p:txBody>
          <a:bodyPr wrap="square" rtlCol="0">
            <a:spAutoFit/>
          </a:bodyPr>
          <a:lstStyle/>
          <a:p>
            <a:pPr algn="ctr"/>
            <a:r>
              <a:rPr lang="en-GB" sz="1200" b="1" dirty="0"/>
              <a:t>Section 203 Employment Rights Act 1996/ Section 144 Equality Act 2010</a:t>
            </a:r>
          </a:p>
          <a:p>
            <a:r>
              <a:rPr lang="en-GB" sz="1200" b="1" dirty="0"/>
              <a:t>A contract is unenforceable where it excludes or limits the claims that can be brought pursuant to statute.</a:t>
            </a:r>
          </a:p>
          <a:p>
            <a:pPr algn="ctr"/>
            <a:endParaRPr lang="en-GB" sz="1400" b="1" dirty="0"/>
          </a:p>
          <a:p>
            <a:pPr algn="ctr"/>
            <a:r>
              <a:rPr lang="en-GB" sz="1400" b="1" dirty="0"/>
              <a:t>The exceptions:</a:t>
            </a:r>
          </a:p>
          <a:p>
            <a:r>
              <a:rPr lang="en-GB" dirty="0"/>
              <a:t> </a:t>
            </a:r>
          </a:p>
        </p:txBody>
      </p:sp>
    </p:spTree>
    <p:extLst>
      <p:ext uri="{BB962C8B-B14F-4D97-AF65-F5344CB8AC3E}">
        <p14:creationId xmlns:p14="http://schemas.microsoft.com/office/powerpoint/2010/main" val="1583815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4578352-E168-1259-D9FE-A9DC305F498A}"/>
              </a:ext>
            </a:extLst>
          </p:cNvPr>
          <p:cNvSpPr txBox="1"/>
          <p:nvPr/>
        </p:nvSpPr>
        <p:spPr>
          <a:xfrm>
            <a:off x="1619672" y="326261"/>
            <a:ext cx="6048672" cy="369332"/>
          </a:xfrm>
          <a:prstGeom prst="rect">
            <a:avLst/>
          </a:prstGeom>
          <a:noFill/>
        </p:spPr>
        <p:txBody>
          <a:bodyPr wrap="square" rtlCol="0">
            <a:spAutoFit/>
          </a:bodyPr>
          <a:lstStyle/>
          <a:p>
            <a:pPr algn="ctr"/>
            <a:r>
              <a:rPr lang="en-GB" b="1" u="sng" dirty="0">
                <a:solidFill>
                  <a:srgbClr val="00B050"/>
                </a:solidFill>
              </a:rPr>
              <a:t>COT3 AGREEMENTS</a:t>
            </a:r>
          </a:p>
        </p:txBody>
      </p:sp>
      <p:pic>
        <p:nvPicPr>
          <p:cNvPr id="2" name="Picture 2" descr="ffiffnt(">
            <a:extLst>
              <a:ext uri="{FF2B5EF4-FFF2-40B4-BE49-F238E27FC236}">
                <a16:creationId xmlns:a16="http://schemas.microsoft.com/office/drawing/2014/main" id="{FBA6D28F-D66D-610C-238C-1C83006B40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664" y="908720"/>
            <a:ext cx="3856955" cy="453650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349DF58D-92B2-E9A3-3945-50D4B6C2B839}"/>
              </a:ext>
            </a:extLst>
          </p:cNvPr>
          <p:cNvSpPr txBox="1"/>
          <p:nvPr/>
        </p:nvSpPr>
        <p:spPr>
          <a:xfrm>
            <a:off x="4427984" y="980728"/>
            <a:ext cx="4176464" cy="3724096"/>
          </a:xfrm>
          <a:prstGeom prst="rect">
            <a:avLst/>
          </a:prstGeom>
          <a:noFill/>
        </p:spPr>
        <p:txBody>
          <a:bodyPr wrap="square" rtlCol="0">
            <a:spAutoFit/>
          </a:bodyPr>
          <a:lstStyle/>
          <a:p>
            <a:pPr marL="285750" indent="-285750">
              <a:buFont typeface="Wingdings" panose="05000000000000000000" pitchFamily="2" charset="2"/>
              <a:buChar char="Ø"/>
            </a:pPr>
            <a:r>
              <a:rPr lang="en-GB" sz="1600" dirty="0">
                <a:latin typeface="Verdana" panose="020B0604030504040204" pitchFamily="34" charset="0"/>
                <a:ea typeface="Verdana" panose="020B0604030504040204" pitchFamily="34" charset="0"/>
              </a:rPr>
              <a:t>Involves ACAS Conciliation Officer</a:t>
            </a:r>
          </a:p>
          <a:p>
            <a:pPr marL="285750" indent="-285750">
              <a:buFont typeface="Wingdings" panose="05000000000000000000" pitchFamily="2" charset="2"/>
              <a:buChar char="Ø"/>
            </a:pPr>
            <a:r>
              <a:rPr lang="en-GB" sz="1600" dirty="0">
                <a:latin typeface="Verdana" panose="020B0604030504040204" pitchFamily="34" charset="0"/>
                <a:ea typeface="Verdana" panose="020B0604030504040204" pitchFamily="34" charset="0"/>
              </a:rPr>
              <a:t>Usually after a claim is commenced. </a:t>
            </a:r>
          </a:p>
          <a:p>
            <a:pPr marL="285750" indent="-285750">
              <a:buFont typeface="Wingdings" panose="05000000000000000000" pitchFamily="2" charset="2"/>
              <a:buChar char="Ø"/>
            </a:pPr>
            <a:r>
              <a:rPr lang="en-GB" sz="1600" dirty="0">
                <a:latin typeface="Verdana" panose="020B0604030504040204" pitchFamily="34" charset="0"/>
                <a:ea typeface="Verdana" panose="020B0604030504040204" pitchFamily="34" charset="0"/>
              </a:rPr>
              <a:t>Doesn’t require either party to obtain legal advice.</a:t>
            </a:r>
          </a:p>
          <a:p>
            <a:pPr marL="285750" indent="-285750">
              <a:buFont typeface="Wingdings" panose="05000000000000000000" pitchFamily="2" charset="2"/>
              <a:buChar char="Ø"/>
            </a:pPr>
            <a:r>
              <a:rPr lang="en-GB" sz="1600" dirty="0">
                <a:latin typeface="Verdana" panose="020B0604030504040204" pitchFamily="34" charset="0"/>
                <a:ea typeface="Verdana" panose="020B0604030504040204" pitchFamily="34" charset="0"/>
              </a:rPr>
              <a:t>It will only compromise Tribunal claims within the presumed contemplation of the Parties unless expressly widened (L</a:t>
            </a:r>
            <a:r>
              <a:rPr lang="en-GB" sz="1600" b="0" i="1" dirty="0">
                <a:effectLst/>
                <a:highlight>
                  <a:srgbClr val="FFFFFF"/>
                </a:highlight>
                <a:latin typeface="Verdana" panose="020B0604030504040204" pitchFamily="34" charset="0"/>
                <a:ea typeface="Verdana" panose="020B0604030504040204" pitchFamily="34" charset="0"/>
              </a:rPr>
              <a:t>ivingstone v Hepworth Refractories plc</a:t>
            </a:r>
            <a:r>
              <a:rPr lang="en-GB" sz="1600" b="0" i="0" dirty="0">
                <a:effectLst/>
                <a:highlight>
                  <a:srgbClr val="FFFFFF"/>
                </a:highlight>
                <a:latin typeface="Verdana" panose="020B0604030504040204" pitchFamily="34" charset="0"/>
                <a:ea typeface="Verdana" panose="020B0604030504040204" pitchFamily="34" charset="0"/>
              </a:rPr>
              <a:t> </a:t>
            </a:r>
            <a:r>
              <a:rPr lang="en-GB" sz="1600" b="0" i="1" u="none" strike="noStrike" dirty="0">
                <a:effectLst/>
                <a:highlight>
                  <a:srgbClr val="FFFFFF"/>
                </a:highlight>
                <a:latin typeface="Verdana" panose="020B0604030504040204" pitchFamily="34" charset="0"/>
                <a:ea typeface="Verdana" panose="020B0604030504040204" pitchFamily="34" charset="0"/>
                <a:hlinkClick r:id="rId3" tooltip="Industrial Relations Law Reports">
                  <a:extLst>
                    <a:ext uri="{A12FA001-AC4F-418D-AE19-62706E023703}">
                      <ahyp:hlinkClr xmlns:ahyp="http://schemas.microsoft.com/office/drawing/2018/hyperlinkcolor" val="tx"/>
                    </a:ext>
                  </a:extLst>
                </a:hlinkClick>
              </a:rPr>
              <a:t>[1992] IRLR 63</a:t>
            </a:r>
            <a:r>
              <a:rPr lang="en-GB" sz="1600" b="0" i="1" dirty="0">
                <a:effectLst/>
                <a:highlight>
                  <a:srgbClr val="FFFFFF"/>
                </a:highlight>
                <a:latin typeface="Verdana" panose="020B0604030504040204" pitchFamily="34" charset="0"/>
                <a:ea typeface="Verdana" panose="020B0604030504040204" pitchFamily="34" charset="0"/>
              </a:rPr>
              <a:t>, EAT</a:t>
            </a:r>
            <a:r>
              <a:rPr lang="en-GB" sz="1600" b="0" i="0" dirty="0">
                <a:effectLst/>
                <a:highlight>
                  <a:srgbClr val="FFFFFF"/>
                </a:highlight>
                <a:latin typeface="Verdana" panose="020B0604030504040204" pitchFamily="34" charset="0"/>
                <a:ea typeface="Verdana" panose="020B0604030504040204" pitchFamily="34" charset="0"/>
              </a:rPr>
              <a:t>). </a:t>
            </a:r>
          </a:p>
          <a:p>
            <a:pPr marL="285750" indent="-285750">
              <a:buFont typeface="Wingdings" panose="05000000000000000000" pitchFamily="2" charset="2"/>
              <a:buChar char="Ø"/>
            </a:pPr>
            <a:r>
              <a:rPr lang="en-GB" sz="1600" dirty="0">
                <a:highlight>
                  <a:srgbClr val="FFFFFF"/>
                </a:highlight>
                <a:latin typeface="Verdana" panose="020B0604030504040204" pitchFamily="34" charset="0"/>
                <a:ea typeface="Verdana" panose="020B0604030504040204" pitchFamily="34" charset="0"/>
              </a:rPr>
              <a:t>It can cover disputes that have not yet arisen yet (</a:t>
            </a:r>
            <a:r>
              <a:rPr lang="en-GB" sz="1600" i="1" dirty="0">
                <a:effectLst/>
                <a:latin typeface="Verdana" panose="020B0604030504040204" pitchFamily="34" charset="0"/>
                <a:ea typeface="Verdana" panose="020B0604030504040204" pitchFamily="34" charset="0"/>
                <a:cs typeface="Arial" panose="020B0604020202020204" pitchFamily="34" charset="0"/>
              </a:rPr>
              <a:t>Bank of Credit and Commerce International SA v Ali</a:t>
            </a:r>
            <a:r>
              <a:rPr lang="en-GB" sz="1600" dirty="0">
                <a:effectLst/>
                <a:latin typeface="Verdana" panose="020B0604030504040204" pitchFamily="34" charset="0"/>
                <a:ea typeface="Verdana" panose="020B0604030504040204" pitchFamily="34" charset="0"/>
                <a:cs typeface="Arial" panose="020B0604020202020204" pitchFamily="34" charset="0"/>
              </a:rPr>
              <a:t> </a:t>
            </a:r>
            <a:r>
              <a:rPr lang="en-GB" sz="1600" i="1" u="sng" dirty="0">
                <a:effectLst/>
                <a:latin typeface="Verdana" panose="020B0604030504040204" pitchFamily="34" charset="0"/>
                <a:ea typeface="Verdana" panose="020B0604030504040204" pitchFamily="34" charset="0"/>
                <a:cs typeface="Arial" panose="020B0604020202020204" pitchFamily="34" charset="0"/>
                <a:hlinkClick r:id="rId3" tooltip="Industrial Relations Law Reports">
                  <a:extLst>
                    <a:ext uri="{A12FA001-AC4F-418D-AE19-62706E023703}">
                      <ahyp:hlinkClr xmlns:ahyp="http://schemas.microsoft.com/office/drawing/2018/hyperlinkcolor" val="tx"/>
                    </a:ext>
                  </a:extLst>
                </a:hlinkClick>
              </a:rPr>
              <a:t>[2001] IRLR 292, HL</a:t>
            </a:r>
            <a:r>
              <a:rPr lang="en-GB" sz="1600" i="1" u="sng" dirty="0">
                <a:effectLst/>
                <a:latin typeface="Verdana" panose="020B0604030504040204" pitchFamily="34" charset="0"/>
                <a:ea typeface="Verdana" panose="020B0604030504040204" pitchFamily="34" charset="0"/>
                <a:cs typeface="Arial" panose="020B0604020202020204" pitchFamily="34" charset="0"/>
              </a:rPr>
              <a:t>)</a:t>
            </a:r>
          </a:p>
          <a:p>
            <a:pPr marL="285750" indent="-285750">
              <a:buFont typeface="Wingdings" panose="05000000000000000000" pitchFamily="2" charset="2"/>
              <a:buChar char="Ø"/>
            </a:pPr>
            <a:endParaRPr lang="en-GB" sz="1200" dirty="0"/>
          </a:p>
        </p:txBody>
      </p:sp>
    </p:spTree>
    <p:extLst>
      <p:ext uri="{BB962C8B-B14F-4D97-AF65-F5344CB8AC3E}">
        <p14:creationId xmlns:p14="http://schemas.microsoft.com/office/powerpoint/2010/main" val="3077584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67F2A8FA-DCF0-484F-AC2D-9E9D7FC3CEBB}"/>
              </a:ext>
            </a:extLst>
          </p:cNvPr>
          <p:cNvSpPr txBox="1"/>
          <p:nvPr/>
        </p:nvSpPr>
        <p:spPr>
          <a:xfrm>
            <a:off x="1619672" y="326261"/>
            <a:ext cx="6048672" cy="369332"/>
          </a:xfrm>
          <a:prstGeom prst="rect">
            <a:avLst/>
          </a:prstGeom>
          <a:noFill/>
        </p:spPr>
        <p:txBody>
          <a:bodyPr wrap="square" rtlCol="0">
            <a:spAutoFit/>
          </a:bodyPr>
          <a:lstStyle/>
          <a:p>
            <a:r>
              <a:rPr lang="en-GB" b="1" u="sng" dirty="0">
                <a:solidFill>
                  <a:srgbClr val="00B050"/>
                </a:solidFill>
              </a:rPr>
              <a:t>Future proofing your COT3 Agreement </a:t>
            </a:r>
          </a:p>
        </p:txBody>
      </p:sp>
      <p:sp>
        <p:nvSpPr>
          <p:cNvPr id="6" name="TextBox 5">
            <a:extLst>
              <a:ext uri="{FF2B5EF4-FFF2-40B4-BE49-F238E27FC236}">
                <a16:creationId xmlns:a16="http://schemas.microsoft.com/office/drawing/2014/main" id="{C309C774-ED68-9CBF-7FDB-AA1AE7D1E398}"/>
              </a:ext>
            </a:extLst>
          </p:cNvPr>
          <p:cNvSpPr txBox="1"/>
          <p:nvPr/>
        </p:nvSpPr>
        <p:spPr>
          <a:xfrm>
            <a:off x="395536" y="764704"/>
            <a:ext cx="7704856" cy="6964279"/>
          </a:xfrm>
          <a:prstGeom prst="rect">
            <a:avLst/>
          </a:prstGeom>
          <a:noFill/>
        </p:spPr>
        <p:txBody>
          <a:bodyPr wrap="square">
            <a:spAutoFit/>
          </a:bodyPr>
          <a:lstStyle/>
          <a:p>
            <a:pPr marL="457200" algn="ctr" fontAlgn="base">
              <a:lnSpc>
                <a:spcPct val="107000"/>
              </a:lnSpc>
              <a:spcAft>
                <a:spcPts val="800"/>
              </a:spcAft>
            </a:pPr>
            <a:endParaRPr lang="en-GB" sz="1400" b="1" u="sng" dirty="0">
              <a:solidFill>
                <a:srgbClr val="000000"/>
              </a:solidFill>
              <a:latin typeface="Verdana" panose="020B0604030504040204" pitchFamily="34" charset="0"/>
              <a:ea typeface="Verdana" panose="020B0604030504040204" pitchFamily="34" charset="0"/>
              <a:cs typeface="Arial" panose="020B0604020202020204" pitchFamily="34" charset="0"/>
            </a:endParaRPr>
          </a:p>
          <a:p>
            <a:pPr fontAlgn="base">
              <a:lnSpc>
                <a:spcPct val="107000"/>
              </a:lnSpc>
              <a:spcBef>
                <a:spcPts val="900"/>
              </a:spcBef>
              <a:spcAft>
                <a:spcPts val="900"/>
              </a:spcAft>
            </a:pPr>
            <a:r>
              <a:rPr lang="en-GB" sz="1400" b="1" i="1" dirty="0">
                <a:effectLst/>
                <a:latin typeface="Verdana" panose="020B0604030504040204" pitchFamily="34" charset="0"/>
                <a:ea typeface="Verdana" panose="020B0604030504040204" pitchFamily="34" charset="0"/>
                <a:cs typeface="Arial" panose="020B0604020202020204" pitchFamily="34" charset="0"/>
              </a:rPr>
              <a:t>Bank of Credit and Commerce International SA v Ali</a:t>
            </a:r>
            <a:r>
              <a:rPr lang="en-GB" sz="1400" b="1" dirty="0">
                <a:effectLst/>
                <a:latin typeface="Verdana" panose="020B0604030504040204" pitchFamily="34" charset="0"/>
                <a:ea typeface="Verdana" panose="020B0604030504040204" pitchFamily="34" charset="0"/>
                <a:cs typeface="Arial" panose="020B0604020202020204" pitchFamily="34" charset="0"/>
              </a:rPr>
              <a:t> </a:t>
            </a:r>
            <a:r>
              <a:rPr lang="en-GB" sz="1400" b="1" i="1" u="sng" dirty="0">
                <a:solidFill>
                  <a:srgbClr val="0000FF"/>
                </a:solidFill>
                <a:effectLst/>
                <a:latin typeface="Verdana" panose="020B0604030504040204" pitchFamily="34" charset="0"/>
                <a:ea typeface="Verdana" panose="020B0604030504040204" pitchFamily="34" charset="0"/>
                <a:cs typeface="Arial" panose="020B0604020202020204" pitchFamily="34" charset="0"/>
                <a:hlinkClick r:id="rId2" tooltip="Industrial Relations Law Reports">
                  <a:extLst>
                    <a:ext uri="{A12FA001-AC4F-418D-AE19-62706E023703}">
                      <ahyp:hlinkClr xmlns:ahyp="http://schemas.microsoft.com/office/drawing/2018/hyperlinkcolor" val="tx"/>
                    </a:ext>
                  </a:extLst>
                </a:hlinkClick>
              </a:rPr>
              <a:t>[2001] IRLR 292</a:t>
            </a:r>
            <a:r>
              <a:rPr lang="en-GB" sz="1400" b="1" i="1" u="sng" dirty="0">
                <a:effectLst/>
                <a:latin typeface="Verdana" panose="020B0604030504040204" pitchFamily="34" charset="0"/>
                <a:ea typeface="Verdana" panose="020B0604030504040204" pitchFamily="34" charset="0"/>
                <a:cs typeface="Arial" panose="020B0604020202020204" pitchFamily="34" charset="0"/>
                <a:hlinkClick r:id="rId2" tooltip="Industrial Relations Law Reports">
                  <a:extLst>
                    <a:ext uri="{A12FA001-AC4F-418D-AE19-62706E023703}">
                      <ahyp:hlinkClr xmlns:ahyp="http://schemas.microsoft.com/office/drawing/2018/hyperlinkcolor" val="tx"/>
                    </a:ext>
                  </a:extLst>
                </a:hlinkClick>
              </a:rPr>
              <a:t>, HL </a:t>
            </a:r>
            <a:endParaRPr lang="en-GB" sz="1400" b="1" i="1" u="sng" dirty="0">
              <a:effectLst/>
              <a:latin typeface="Verdana" panose="020B0604030504040204" pitchFamily="34" charset="0"/>
              <a:ea typeface="Verdana" panose="020B0604030504040204" pitchFamily="34" charset="0"/>
              <a:cs typeface="Arial" panose="020B0604020202020204" pitchFamily="34" charset="0"/>
            </a:endParaRPr>
          </a:p>
          <a:p>
            <a:pPr fontAlgn="base">
              <a:lnSpc>
                <a:spcPct val="107000"/>
              </a:lnSpc>
              <a:spcBef>
                <a:spcPts val="900"/>
              </a:spcBef>
              <a:spcAft>
                <a:spcPts val="900"/>
              </a:spcAft>
            </a:pPr>
            <a:r>
              <a:rPr lang="en-GB" sz="1200" dirty="0">
                <a:solidFill>
                  <a:srgbClr val="212121"/>
                </a:solidFill>
                <a:effectLst/>
                <a:highlight>
                  <a:srgbClr val="FFFFFF"/>
                </a:highlight>
                <a:latin typeface="Verdana" panose="020B0604030504040204" pitchFamily="34" charset="0"/>
                <a:ea typeface="Verdana" panose="020B0604030504040204" pitchFamily="34" charset="0"/>
                <a:cs typeface="Times New Roman" panose="02020603050405020304" pitchFamily="18" charset="0"/>
              </a:rPr>
              <a:t>In considering the appropriate form of words to be used, the following points arising from the decision may be noted:</a:t>
            </a:r>
            <a:endParaRPr lang="en-GB" sz="1200" dirty="0">
              <a:effectLst/>
              <a:highlight>
                <a:srgbClr val="FFFFFF"/>
              </a:highlight>
              <a:latin typeface="Verdana" panose="020B0604030504040204" pitchFamily="34" charset="0"/>
              <a:ea typeface="Verdana" panose="020B060403050404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GB" sz="1200" dirty="0">
                <a:solidFill>
                  <a:srgbClr val="212121"/>
                </a:solidFill>
                <a:effectLst/>
                <a:highlight>
                  <a:srgbClr val="FFFFFF"/>
                </a:highlight>
                <a:latin typeface="Verdana" panose="020B0604030504040204" pitchFamily="34" charset="0"/>
                <a:ea typeface="Verdana" panose="020B0604030504040204" pitchFamily="34" charset="0"/>
                <a:cs typeface="Times New Roman" panose="02020603050405020304" pitchFamily="18" charset="0"/>
              </a:rPr>
              <a:t> (a)     In construing a release, courts will look to the wording of it and construe it against the context in which it was agreed.</a:t>
            </a:r>
            <a:endParaRPr lang="en-GB" sz="1200" dirty="0">
              <a:solidFill>
                <a:srgbClr val="212121"/>
              </a:solidFill>
              <a:effectLst/>
              <a:highlight>
                <a:srgbClr val="FFFFFF"/>
              </a:highlight>
              <a:latin typeface="Verdana" panose="020B0604030504040204" pitchFamily="34" charset="0"/>
              <a:ea typeface="Verdana" panose="020B060403050404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GB" sz="1200" dirty="0">
                <a:solidFill>
                  <a:srgbClr val="212121"/>
                </a:solidFill>
                <a:effectLst/>
                <a:highlight>
                  <a:srgbClr val="FFFFFF"/>
                </a:highlight>
                <a:latin typeface="Verdana" panose="020B0604030504040204" pitchFamily="34" charset="0"/>
                <a:ea typeface="Verdana" panose="020B0604030504040204" pitchFamily="34" charset="0"/>
                <a:cs typeface="Times New Roman" panose="02020603050405020304" pitchFamily="18" charset="0"/>
              </a:rPr>
              <a:t> (b)     In the absence of clear words, the context will be taken to mean the law as it stands and not as it may turn out to be; it will not be taken to include future changes in the law having retrospective effect.</a:t>
            </a:r>
            <a:endParaRPr lang="en-GB" sz="1200" dirty="0">
              <a:solidFill>
                <a:srgbClr val="212121"/>
              </a:solidFill>
              <a:effectLst/>
              <a:highlight>
                <a:srgbClr val="FFFFFF"/>
              </a:highlight>
              <a:latin typeface="Verdana" panose="020B0604030504040204" pitchFamily="34" charset="0"/>
              <a:ea typeface="Verdana" panose="020B060403050404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GB" sz="1200" dirty="0">
                <a:solidFill>
                  <a:srgbClr val="212121"/>
                </a:solidFill>
                <a:effectLst/>
                <a:highlight>
                  <a:srgbClr val="FFFFFF"/>
                </a:highlight>
                <a:latin typeface="Verdana" panose="020B0604030504040204" pitchFamily="34" charset="0"/>
                <a:ea typeface="Verdana" panose="020B0604030504040204" pitchFamily="34" charset="0"/>
                <a:cs typeface="Times New Roman" panose="02020603050405020304" pitchFamily="18" charset="0"/>
              </a:rPr>
              <a:t> (c)     In the absence of clear words, the scope of the claims covered will be narrowly confined; so if, for example, claims arising out of the whole of the employment relationship, and not just out of the termination of the relationship are to be covered, that must be spelled out; if PI claims are to be covered, that should be spelled out.</a:t>
            </a:r>
            <a:endParaRPr lang="en-GB" sz="1200" dirty="0">
              <a:solidFill>
                <a:srgbClr val="212121"/>
              </a:solidFill>
              <a:effectLst/>
              <a:highlight>
                <a:srgbClr val="FFFFFF"/>
              </a:highlight>
              <a:latin typeface="Verdana" panose="020B0604030504040204" pitchFamily="34" charset="0"/>
              <a:ea typeface="Verdana" panose="020B060403050404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GB" sz="1200" dirty="0">
                <a:solidFill>
                  <a:srgbClr val="212121"/>
                </a:solidFill>
                <a:effectLst/>
                <a:highlight>
                  <a:srgbClr val="FFFFFF"/>
                </a:highlight>
                <a:latin typeface="Verdana" panose="020B0604030504040204" pitchFamily="34" charset="0"/>
                <a:ea typeface="Verdana" panose="020B0604030504040204" pitchFamily="34" charset="0"/>
                <a:cs typeface="Times New Roman" panose="02020603050405020304" pitchFamily="18" charset="0"/>
              </a:rPr>
              <a:t> (d)     If the employer knows of an actual or possible claim that the employee does not know about, that will not be covered. If the employer wants to ensure it is covered, he is going to have to mention it to the employee to see if he will agree to release it. </a:t>
            </a:r>
            <a:endParaRPr lang="en-GB" sz="1200" dirty="0">
              <a:solidFill>
                <a:srgbClr val="212121"/>
              </a:solidFill>
              <a:effectLst/>
              <a:highlight>
                <a:srgbClr val="FFFFFF"/>
              </a:highlight>
              <a:latin typeface="Verdana" panose="020B0604030504040204" pitchFamily="34" charset="0"/>
              <a:ea typeface="Verdana" panose="020B060403050404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GB" sz="1200" dirty="0">
                <a:solidFill>
                  <a:srgbClr val="212121"/>
                </a:solidFill>
                <a:effectLst/>
                <a:highlight>
                  <a:srgbClr val="FFFFFF"/>
                </a:highlight>
                <a:latin typeface="Verdana" panose="020B0604030504040204" pitchFamily="34" charset="0"/>
                <a:ea typeface="Verdana" panose="020B0604030504040204" pitchFamily="34" charset="0"/>
                <a:cs typeface="Times New Roman" panose="02020603050405020304" pitchFamily="18" charset="0"/>
              </a:rPr>
              <a:t> (e)     In general it does not seem to matter whether separate consideration is given for the release, or whether the release is just part of an overall agreement settling or compromising the claim.</a:t>
            </a:r>
            <a:endParaRPr lang="en-GB" sz="1200" dirty="0">
              <a:solidFill>
                <a:srgbClr val="212121"/>
              </a:solidFill>
              <a:effectLst/>
              <a:highlight>
                <a:srgbClr val="FFFFFF"/>
              </a:highlight>
              <a:latin typeface="Verdana" panose="020B0604030504040204" pitchFamily="34" charset="0"/>
              <a:ea typeface="Verdana" panose="020B060403050404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GB" sz="1200" dirty="0">
                <a:solidFill>
                  <a:srgbClr val="212121"/>
                </a:solidFill>
                <a:effectLst/>
                <a:highlight>
                  <a:srgbClr val="FFFFFF"/>
                </a:highlight>
                <a:latin typeface="Verdana" panose="020B0604030504040204" pitchFamily="34" charset="0"/>
                <a:ea typeface="Verdana" panose="020B0604030504040204" pitchFamily="34" charset="0"/>
                <a:cs typeface="Times New Roman" panose="02020603050405020304" pitchFamily="18" charset="0"/>
              </a:rPr>
              <a:t> (f)     There is still no guarantee that even 'clear words' will be sufficient in every case; the corollary to that observation is that when judges think that something is unfair they will not find it difficult to conclude that the words used are unclear.</a:t>
            </a:r>
            <a:endParaRPr lang="en-GB" sz="1200" dirty="0">
              <a:solidFill>
                <a:srgbClr val="212121"/>
              </a:solidFill>
              <a:effectLst/>
              <a:highlight>
                <a:srgbClr val="FFFFFF"/>
              </a:highlight>
              <a:latin typeface="Verdana" panose="020B0604030504040204" pitchFamily="34" charset="0"/>
              <a:ea typeface="Verdana" panose="020B0604030504040204" pitchFamily="34" charset="0"/>
              <a:cs typeface="Arial" panose="020B0604020202020204" pitchFamily="34" charset="0"/>
            </a:endParaRPr>
          </a:p>
          <a:p>
            <a:pPr marL="457200" algn="just" fontAlgn="base">
              <a:lnSpc>
                <a:spcPct val="107000"/>
              </a:lnSpc>
              <a:spcAft>
                <a:spcPts val="800"/>
              </a:spcAft>
            </a:pPr>
            <a:endParaRPr lang="en-GB" i="1" u="sng" dirty="0">
              <a:solidFill>
                <a:srgbClr val="212121"/>
              </a:solidFill>
              <a:highlight>
                <a:srgbClr val="FFFFFF"/>
              </a:highlight>
              <a:latin typeface="Verdana" panose="020B0604030504040204" pitchFamily="34" charset="0"/>
              <a:ea typeface="Times New Roman" panose="02020603050405020304" pitchFamily="18" charset="0"/>
            </a:endParaRPr>
          </a:p>
          <a:p>
            <a:pPr marL="457200" algn="just" fontAlgn="base">
              <a:lnSpc>
                <a:spcPct val="107000"/>
              </a:lnSpc>
              <a:spcAft>
                <a:spcPts val="800"/>
              </a:spcAft>
            </a:pPr>
            <a:endParaRPr lang="en-GB" sz="1800" i="1" u="sng" dirty="0">
              <a:effectLst/>
              <a:highlight>
                <a:srgbClr val="FFFFFF"/>
              </a:highlight>
              <a:latin typeface="Times New Roman" panose="02020603050405020304" pitchFamily="18" charset="0"/>
              <a:ea typeface="Times New Roman" panose="02020603050405020304" pitchFamily="18" charset="0"/>
            </a:endParaRPr>
          </a:p>
          <a:p>
            <a:pPr marL="457200" algn="just" fontAlgn="base">
              <a:lnSpc>
                <a:spcPct val="107000"/>
              </a:lnSpc>
              <a:spcAft>
                <a:spcPts val="800"/>
              </a:spcAft>
            </a:pPr>
            <a:endParaRPr lang="en-GB" sz="1800" i="1" u="sng"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45894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67F2A8FA-DCF0-484F-AC2D-9E9D7FC3CEBB}"/>
              </a:ext>
            </a:extLst>
          </p:cNvPr>
          <p:cNvSpPr txBox="1"/>
          <p:nvPr/>
        </p:nvSpPr>
        <p:spPr>
          <a:xfrm>
            <a:off x="1619672" y="326261"/>
            <a:ext cx="6048672" cy="369332"/>
          </a:xfrm>
          <a:prstGeom prst="rect">
            <a:avLst/>
          </a:prstGeom>
          <a:noFill/>
        </p:spPr>
        <p:txBody>
          <a:bodyPr wrap="square" rtlCol="0">
            <a:spAutoFit/>
          </a:bodyPr>
          <a:lstStyle/>
          <a:p>
            <a:r>
              <a:rPr lang="en-GB" b="1" dirty="0">
                <a:solidFill>
                  <a:srgbClr val="00B050"/>
                </a:solidFill>
              </a:rPr>
              <a:t>            </a:t>
            </a:r>
            <a:r>
              <a:rPr lang="en-GB" b="1" u="sng" dirty="0">
                <a:solidFill>
                  <a:srgbClr val="00B050"/>
                </a:solidFill>
              </a:rPr>
              <a:t>Future proofing your COT3 Agreement  </a:t>
            </a:r>
          </a:p>
        </p:txBody>
      </p:sp>
      <p:sp>
        <p:nvSpPr>
          <p:cNvPr id="6" name="TextBox 5">
            <a:extLst>
              <a:ext uri="{FF2B5EF4-FFF2-40B4-BE49-F238E27FC236}">
                <a16:creationId xmlns:a16="http://schemas.microsoft.com/office/drawing/2014/main" id="{C309C774-ED68-9CBF-7FDB-AA1AE7D1E398}"/>
              </a:ext>
            </a:extLst>
          </p:cNvPr>
          <p:cNvSpPr txBox="1"/>
          <p:nvPr/>
        </p:nvSpPr>
        <p:spPr>
          <a:xfrm>
            <a:off x="395536" y="764704"/>
            <a:ext cx="7704856" cy="4397807"/>
          </a:xfrm>
          <a:prstGeom prst="rect">
            <a:avLst/>
          </a:prstGeom>
          <a:noFill/>
        </p:spPr>
        <p:txBody>
          <a:bodyPr wrap="square">
            <a:spAutoFit/>
          </a:bodyPr>
          <a:lstStyle/>
          <a:p>
            <a:pPr marL="457200" algn="ctr" fontAlgn="base">
              <a:lnSpc>
                <a:spcPct val="107000"/>
              </a:lnSpc>
              <a:spcAft>
                <a:spcPts val="800"/>
              </a:spcAft>
            </a:pPr>
            <a:endParaRPr lang="en-GB" sz="1400" b="1" u="sng" dirty="0">
              <a:solidFill>
                <a:srgbClr val="000000"/>
              </a:solidFill>
              <a:latin typeface="Verdana" panose="020B0604030504040204" pitchFamily="34" charset="0"/>
              <a:ea typeface="Verdana" panose="020B0604030504040204" pitchFamily="34" charset="0"/>
              <a:cs typeface="Arial" panose="020B0604020202020204" pitchFamily="34" charset="0"/>
            </a:endParaRPr>
          </a:p>
          <a:p>
            <a:pPr algn="just" fontAlgn="base">
              <a:lnSpc>
                <a:spcPct val="107000"/>
              </a:lnSpc>
              <a:spcBef>
                <a:spcPts val="900"/>
              </a:spcBef>
              <a:spcAft>
                <a:spcPts val="900"/>
              </a:spcAft>
            </a:pPr>
            <a:r>
              <a:rPr lang="en-GB" sz="1400" b="1" i="1" dirty="0">
                <a:solidFill>
                  <a:srgbClr val="212121"/>
                </a:solidFill>
                <a:effectLst/>
                <a:latin typeface="Verdana" panose="020B0604030504040204" pitchFamily="34" charset="0"/>
                <a:ea typeface="Verdana" panose="020B0604030504040204" pitchFamily="34" charset="0"/>
                <a:cs typeface="Arial" panose="020B0604020202020204" pitchFamily="34" charset="0"/>
              </a:rPr>
              <a:t>Royal National Orthopaedic Hospital Trust v Howard [2002] IRLR 849 - </a:t>
            </a:r>
            <a:r>
              <a:rPr lang="en-GB" sz="1400" i="1" dirty="0">
                <a:solidFill>
                  <a:srgbClr val="212121"/>
                </a:solidFill>
                <a:latin typeface="Verdana" panose="020B0604030504040204" pitchFamily="34" charset="0"/>
                <a:ea typeface="Verdana" panose="020B0604030504040204" pitchFamily="34" charset="0"/>
                <a:cs typeface="Arial" panose="020B0604020202020204" pitchFamily="34" charset="0"/>
              </a:rPr>
              <a:t>he</a:t>
            </a:r>
            <a:r>
              <a:rPr lang="en-GB" sz="1400" i="1" dirty="0">
                <a:solidFill>
                  <a:srgbClr val="212121"/>
                </a:solidFill>
                <a:effectLst/>
                <a:latin typeface="Verdana" panose="020B0604030504040204" pitchFamily="34" charset="0"/>
                <a:ea typeface="Verdana" panose="020B0604030504040204" pitchFamily="34" charset="0"/>
                <a:cs typeface="Arial" panose="020B0604020202020204" pitchFamily="34" charset="0"/>
              </a:rPr>
              <a:t>ld that a form of general release was not effective to exclude the claimant from bringing a victimisation claim under the SDA in respect of an act that occurred some two years after the date of the agreement.</a:t>
            </a:r>
          </a:p>
          <a:p>
            <a:pPr algn="just" fontAlgn="base">
              <a:lnSpc>
                <a:spcPct val="107000"/>
              </a:lnSpc>
              <a:spcBef>
                <a:spcPts val="900"/>
              </a:spcBef>
              <a:spcAft>
                <a:spcPts val="900"/>
              </a:spcAft>
            </a:pPr>
            <a:r>
              <a:rPr lang="en-GB" sz="1400" dirty="0">
                <a:solidFill>
                  <a:srgbClr val="212121"/>
                </a:solidFill>
                <a:effectLst/>
                <a:latin typeface="Verdana" panose="020B0604030504040204" pitchFamily="34" charset="0"/>
                <a:ea typeface="Verdana" panose="020B0604030504040204" pitchFamily="34" charset="0"/>
                <a:cs typeface="Arial" panose="020B0604020202020204" pitchFamily="34" charset="0"/>
              </a:rPr>
              <a:t>The clause: </a:t>
            </a:r>
          </a:p>
          <a:p>
            <a:pPr marL="442913" algn="just" fontAlgn="base">
              <a:lnSpc>
                <a:spcPct val="107000"/>
              </a:lnSpc>
              <a:spcBef>
                <a:spcPts val="900"/>
              </a:spcBef>
              <a:spcAft>
                <a:spcPts val="900"/>
              </a:spcAft>
            </a:pPr>
            <a:r>
              <a:rPr lang="en-GB" sz="1400" b="0" i="1" dirty="0">
                <a:solidFill>
                  <a:srgbClr val="212121"/>
                </a:solidFill>
                <a:effectLst/>
                <a:highlight>
                  <a:srgbClr val="FFFFFF"/>
                </a:highlight>
                <a:latin typeface="verdana" panose="020B0604030504040204" pitchFamily="34" charset="0"/>
              </a:rPr>
              <a:t>“That the respondent will pay to the applicant within 28 days the sum of £12,000 in full and final settlement of these proceedings and of all claims which the applicant has or may have against the respondent (save for claims for personal injury and in respect of occupational pension rights) whether arising under her contract of employment or out of the termination thereof on 29 November 1998, or arising under the </a:t>
            </a:r>
            <a:r>
              <a:rPr lang="en-GB" sz="1400" b="0" i="1" u="none" strike="noStrike" dirty="0">
                <a:solidFill>
                  <a:srgbClr val="006EBB"/>
                </a:solidFill>
                <a:effectLst/>
                <a:highlight>
                  <a:srgbClr val="FFFFFF"/>
                </a:highlight>
                <a:latin typeface="verdana" panose="020B0604030504040204" pitchFamily="34" charset="0"/>
                <a:hlinkClick r:id="rId2" tooltip="UK Parliament Acts"/>
              </a:rPr>
              <a:t>Employment Rights Act 1996, </a:t>
            </a:r>
            <a:r>
              <a:rPr lang="en-GB" sz="1400" b="0" i="1" dirty="0">
                <a:solidFill>
                  <a:srgbClr val="212121"/>
                </a:solidFill>
                <a:effectLst/>
                <a:highlight>
                  <a:srgbClr val="FFFFFF"/>
                </a:highlight>
                <a:latin typeface="verdana" panose="020B0604030504040204" pitchFamily="34" charset="0"/>
              </a:rPr>
              <a:t>the </a:t>
            </a:r>
            <a:r>
              <a:rPr lang="en-GB" sz="1400" b="0" i="1" u="none" strike="noStrike" dirty="0">
                <a:solidFill>
                  <a:srgbClr val="006EBB"/>
                </a:solidFill>
                <a:effectLst/>
                <a:highlight>
                  <a:srgbClr val="FFFFFF"/>
                </a:highlight>
                <a:latin typeface="verdana" panose="020B0604030504040204" pitchFamily="34" charset="0"/>
                <a:hlinkClick r:id="rId2" tooltip="UK Parliament Acts"/>
              </a:rPr>
              <a:t>Sex Discrimination Act 1975</a:t>
            </a:r>
            <a:r>
              <a:rPr lang="en-GB" sz="1400" b="0" i="1" dirty="0">
                <a:solidFill>
                  <a:srgbClr val="212121"/>
                </a:solidFill>
                <a:effectLst/>
                <a:highlight>
                  <a:srgbClr val="FFFFFF"/>
                </a:highlight>
                <a:latin typeface="verdana" panose="020B0604030504040204" pitchFamily="34" charset="0"/>
              </a:rPr>
              <a:t> or under European Community law. This payment is with no admission of liability.”</a:t>
            </a:r>
            <a:endParaRPr lang="en-GB" sz="1400" i="1" dirty="0">
              <a:solidFill>
                <a:srgbClr val="212121"/>
              </a:solidFill>
              <a:effectLst/>
              <a:latin typeface="Verdana" panose="020B0604030504040204" pitchFamily="34" charset="0"/>
              <a:ea typeface="Verdana" panose="020B0604030504040204" pitchFamily="34" charset="0"/>
              <a:cs typeface="Arial" panose="020B0604020202020204" pitchFamily="34" charset="0"/>
            </a:endParaRPr>
          </a:p>
          <a:p>
            <a:pPr marL="457200" algn="just" fontAlgn="base">
              <a:lnSpc>
                <a:spcPct val="107000"/>
              </a:lnSpc>
              <a:spcAft>
                <a:spcPts val="800"/>
              </a:spcAft>
            </a:pPr>
            <a:endParaRPr lang="en-GB" sz="1800" i="1" u="sng"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55584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67F2A8FA-DCF0-484F-AC2D-9E9D7FC3CEBB}"/>
              </a:ext>
            </a:extLst>
          </p:cNvPr>
          <p:cNvSpPr txBox="1"/>
          <p:nvPr/>
        </p:nvSpPr>
        <p:spPr>
          <a:xfrm>
            <a:off x="1619672" y="326261"/>
            <a:ext cx="6048672" cy="369332"/>
          </a:xfrm>
          <a:prstGeom prst="rect">
            <a:avLst/>
          </a:prstGeom>
          <a:noFill/>
        </p:spPr>
        <p:txBody>
          <a:bodyPr wrap="square" rtlCol="0">
            <a:spAutoFit/>
          </a:bodyPr>
          <a:lstStyle/>
          <a:p>
            <a:r>
              <a:rPr lang="en-GB" b="1" dirty="0">
                <a:solidFill>
                  <a:srgbClr val="00B050"/>
                </a:solidFill>
              </a:rPr>
              <a:t>            </a:t>
            </a:r>
            <a:r>
              <a:rPr lang="en-GB" b="1" u="sng" dirty="0">
                <a:solidFill>
                  <a:srgbClr val="00B050"/>
                </a:solidFill>
              </a:rPr>
              <a:t>Future proofing your COT3 Agreement  </a:t>
            </a:r>
          </a:p>
        </p:txBody>
      </p:sp>
      <p:sp>
        <p:nvSpPr>
          <p:cNvPr id="6" name="TextBox 5">
            <a:extLst>
              <a:ext uri="{FF2B5EF4-FFF2-40B4-BE49-F238E27FC236}">
                <a16:creationId xmlns:a16="http://schemas.microsoft.com/office/drawing/2014/main" id="{C309C774-ED68-9CBF-7FDB-AA1AE7D1E398}"/>
              </a:ext>
            </a:extLst>
          </p:cNvPr>
          <p:cNvSpPr txBox="1"/>
          <p:nvPr/>
        </p:nvSpPr>
        <p:spPr>
          <a:xfrm>
            <a:off x="395536" y="449138"/>
            <a:ext cx="8640960" cy="6860148"/>
          </a:xfrm>
          <a:prstGeom prst="rect">
            <a:avLst/>
          </a:prstGeom>
          <a:noFill/>
        </p:spPr>
        <p:txBody>
          <a:bodyPr wrap="square">
            <a:spAutoFit/>
          </a:bodyPr>
          <a:lstStyle/>
          <a:p>
            <a:pPr marL="457200" algn="ctr" fontAlgn="base">
              <a:lnSpc>
                <a:spcPct val="107000"/>
              </a:lnSpc>
              <a:spcAft>
                <a:spcPts val="800"/>
              </a:spcAft>
            </a:pPr>
            <a:endParaRPr lang="en-GB" sz="1400" b="1" u="sng" dirty="0">
              <a:solidFill>
                <a:srgbClr val="000000"/>
              </a:solidFill>
              <a:latin typeface="Verdana" panose="020B0604030504040204" pitchFamily="34" charset="0"/>
              <a:ea typeface="Verdana" panose="020B0604030504040204" pitchFamily="34" charset="0"/>
              <a:cs typeface="Arial" panose="020B0604020202020204" pitchFamily="34" charset="0"/>
            </a:endParaRPr>
          </a:p>
          <a:p>
            <a:pPr algn="just" fontAlgn="base">
              <a:lnSpc>
                <a:spcPct val="107000"/>
              </a:lnSpc>
              <a:spcBef>
                <a:spcPts val="900"/>
              </a:spcBef>
              <a:spcAft>
                <a:spcPts val="900"/>
              </a:spcAft>
            </a:pPr>
            <a:r>
              <a:rPr lang="en-GB" sz="1400" b="1" i="1" dirty="0" err="1">
                <a:solidFill>
                  <a:srgbClr val="212121"/>
                </a:solidFill>
                <a:highlight>
                  <a:srgbClr val="FFFFFF"/>
                </a:highlight>
                <a:latin typeface="Verdana" panose="020B0604030504040204" pitchFamily="34" charset="0"/>
                <a:ea typeface="Verdana" panose="020B0604030504040204" pitchFamily="34" charset="0"/>
              </a:rPr>
              <a:t>Arvunescu</a:t>
            </a:r>
            <a:r>
              <a:rPr lang="en-GB" sz="1400" b="1" i="1" dirty="0">
                <a:solidFill>
                  <a:srgbClr val="212121"/>
                </a:solidFill>
                <a:highlight>
                  <a:srgbClr val="FFFFFF"/>
                </a:highlight>
                <a:latin typeface="Verdana" panose="020B0604030504040204" pitchFamily="34" charset="0"/>
                <a:ea typeface="Verdana" panose="020B0604030504040204" pitchFamily="34" charset="0"/>
              </a:rPr>
              <a:t> v Quick Release (Automotive) Ltd [2022] EAT 26 </a:t>
            </a:r>
            <a:r>
              <a:rPr lang="en-GB" sz="1400" i="1" dirty="0">
                <a:solidFill>
                  <a:srgbClr val="212121"/>
                </a:solidFill>
                <a:highlight>
                  <a:srgbClr val="FFFFFF"/>
                </a:highlight>
                <a:latin typeface="Verdana" panose="020B0604030504040204" pitchFamily="34" charset="0"/>
                <a:ea typeface="Verdana" panose="020B0604030504040204" pitchFamily="34" charset="0"/>
              </a:rPr>
              <a:t>and on Appeal </a:t>
            </a:r>
            <a:r>
              <a:rPr lang="en-GB" sz="1400" b="1" i="1" dirty="0">
                <a:solidFill>
                  <a:srgbClr val="212121"/>
                </a:solidFill>
                <a:highlight>
                  <a:srgbClr val="FFFFFF"/>
                </a:highlight>
                <a:latin typeface="Verdana" panose="020B0604030504040204" pitchFamily="34" charset="0"/>
                <a:ea typeface="Verdana" panose="020B0604030504040204" pitchFamily="34" charset="0"/>
              </a:rPr>
              <a:t>(see [2022] EWCA </a:t>
            </a:r>
            <a:r>
              <a:rPr lang="en-GB" sz="1400" b="1" i="1" dirty="0" err="1">
                <a:solidFill>
                  <a:srgbClr val="212121"/>
                </a:solidFill>
                <a:highlight>
                  <a:srgbClr val="FFFFFF"/>
                </a:highlight>
                <a:latin typeface="Verdana" panose="020B0604030504040204" pitchFamily="34" charset="0"/>
                <a:ea typeface="Verdana" panose="020B0604030504040204" pitchFamily="34" charset="0"/>
              </a:rPr>
              <a:t>Civ</a:t>
            </a:r>
            <a:r>
              <a:rPr lang="en-GB" sz="1400" b="1" i="1" dirty="0">
                <a:solidFill>
                  <a:srgbClr val="212121"/>
                </a:solidFill>
                <a:highlight>
                  <a:srgbClr val="FFFFFF"/>
                </a:highlight>
                <a:latin typeface="Verdana" panose="020B0604030504040204" pitchFamily="34" charset="0"/>
                <a:ea typeface="Verdana" panose="020B0604030504040204" pitchFamily="34" charset="0"/>
              </a:rPr>
              <a:t> 1600,] - </a:t>
            </a:r>
            <a:r>
              <a:rPr lang="en-GB" sz="1400" i="1" dirty="0">
                <a:solidFill>
                  <a:srgbClr val="212121"/>
                </a:solidFill>
                <a:highlight>
                  <a:srgbClr val="FFFFFF"/>
                </a:highlight>
                <a:latin typeface="Verdana" panose="020B0604030504040204" pitchFamily="34" charset="0"/>
                <a:ea typeface="Verdana" panose="020B0604030504040204" pitchFamily="34" charset="0"/>
              </a:rPr>
              <a:t>a COT3 compromising a claim was sufficiently widely worded to preclude a new victimisation claim arising out of events prior to the COT3 agreement. The COT3 purported to be in settlement of all claims, even those of which the claimant was unaware or in circumstances where he was unaware of the legal basis for a claim.</a:t>
            </a:r>
          </a:p>
          <a:p>
            <a:pPr algn="just" fontAlgn="base">
              <a:lnSpc>
                <a:spcPct val="107000"/>
              </a:lnSpc>
              <a:spcBef>
                <a:spcPts val="900"/>
              </a:spcBef>
              <a:spcAft>
                <a:spcPts val="900"/>
              </a:spcAft>
            </a:pPr>
            <a:r>
              <a:rPr lang="en-GB" sz="1200" i="1" dirty="0">
                <a:solidFill>
                  <a:srgbClr val="212121"/>
                </a:solidFill>
                <a:highlight>
                  <a:srgbClr val="FFFFFF"/>
                </a:highlight>
                <a:latin typeface="Verdana" panose="020B0604030504040204" pitchFamily="34" charset="0"/>
                <a:ea typeface="Verdana" panose="020B0604030504040204" pitchFamily="34" charset="0"/>
              </a:rPr>
              <a:t>The Clause:</a:t>
            </a:r>
          </a:p>
          <a:p>
            <a:pPr marL="442913" algn="l" fontAlgn="base"/>
            <a:r>
              <a:rPr lang="en-GB" sz="1200" b="0" i="1" dirty="0">
                <a:solidFill>
                  <a:srgbClr val="212121"/>
                </a:solidFill>
                <a:effectLst/>
                <a:highlight>
                  <a:srgbClr val="FFFFFF"/>
                </a:highlight>
                <a:latin typeface="verdana" panose="020B0604030504040204" pitchFamily="34" charset="0"/>
              </a:rPr>
              <a:t>'The claimant agrees that the payment set out in paragraph 1 [for these purposes I accept that this was referring to the first bullet paragraph in clause 2] is accepted in full and final settlement of all or any costs, claims, expenses or rights of action of any kind whatsoever, wheresoever and howsoever arising under common law, statue or otherwise (whether or not within the jurisdiction of the employment tribunal) which the claimant has or may have against the respondent or against any employee, agent or officer of the respondent arising directly or </a:t>
            </a:r>
            <a:r>
              <a:rPr lang="en-GB" sz="1200" b="1" i="1" dirty="0">
                <a:solidFill>
                  <a:srgbClr val="212121"/>
                </a:solidFill>
                <a:effectLst/>
                <a:highlight>
                  <a:srgbClr val="FFFFFF"/>
                </a:highlight>
                <a:latin typeface="verdana" panose="020B0604030504040204" pitchFamily="34" charset="0"/>
              </a:rPr>
              <a:t>indirectly</a:t>
            </a:r>
            <a:r>
              <a:rPr lang="en-GB" sz="1200" b="0" i="1" dirty="0">
                <a:solidFill>
                  <a:srgbClr val="212121"/>
                </a:solidFill>
                <a:effectLst/>
                <a:highlight>
                  <a:srgbClr val="FFFFFF"/>
                </a:highlight>
                <a:latin typeface="verdana" panose="020B0604030504040204" pitchFamily="34" charset="0"/>
              </a:rPr>
              <a:t> out of or in connection with the claimant's employment with the respondent, its termination or otherwise. </a:t>
            </a:r>
            <a:r>
              <a:rPr lang="en-GB" sz="1200" b="1" i="1" dirty="0">
                <a:solidFill>
                  <a:srgbClr val="212121"/>
                </a:solidFill>
                <a:effectLst/>
                <a:highlight>
                  <a:srgbClr val="FFFFFF"/>
                </a:highlight>
                <a:latin typeface="verdana" panose="020B0604030504040204" pitchFamily="34" charset="0"/>
              </a:rPr>
              <a:t>This paragraph applies to a claim even though the claimant may be unaware at the date of this agreement of the circumstances which might give rise to it or the legal basis for such a claim </a:t>
            </a:r>
            <a:r>
              <a:rPr lang="en-GB" sz="1200" i="1" dirty="0">
                <a:solidFill>
                  <a:srgbClr val="212121"/>
                </a:solidFill>
                <a:effectLst/>
                <a:highlight>
                  <a:srgbClr val="FFFFFF"/>
                </a:highlight>
                <a:latin typeface="verdana" panose="020B0604030504040204" pitchFamily="34" charset="0"/>
              </a:rPr>
              <a:t>[</a:t>
            </a:r>
            <a:r>
              <a:rPr lang="en-GB" sz="1200" b="0" i="1" dirty="0">
                <a:solidFill>
                  <a:srgbClr val="212121"/>
                </a:solidFill>
                <a:effectLst/>
                <a:highlight>
                  <a:srgbClr val="FFFFFF"/>
                </a:highlight>
                <a:latin typeface="verdana" panose="020B0604030504040204" pitchFamily="34" charset="0"/>
              </a:rPr>
              <a:t>my emphasis]…</a:t>
            </a:r>
          </a:p>
          <a:p>
            <a:pPr marL="442913" algn="l" fontAlgn="base"/>
            <a:endParaRPr lang="en-GB" sz="1200" i="1" dirty="0">
              <a:solidFill>
                <a:srgbClr val="212121"/>
              </a:solidFill>
              <a:highlight>
                <a:srgbClr val="FFFFFF"/>
              </a:highlight>
              <a:latin typeface="verdana" panose="020B0604030504040204" pitchFamily="34" charset="0"/>
            </a:endParaRPr>
          </a:p>
          <a:p>
            <a:pPr marL="442913" algn="l" fontAlgn="base"/>
            <a:r>
              <a:rPr lang="en-GB" sz="1200" b="0" i="1" dirty="0">
                <a:effectLst/>
                <a:highlight>
                  <a:srgbClr val="FFFFFF"/>
                </a:highlight>
                <a:latin typeface="verdana" panose="020B0604030504040204" pitchFamily="34" charset="0"/>
              </a:rPr>
              <a:t>For the avoidance of doubt, the settlement in paragraph 2 includes but is not limited to:</a:t>
            </a:r>
          </a:p>
          <a:p>
            <a:pPr marL="442913" algn="l" fontAlgn="base"/>
            <a:r>
              <a:rPr lang="en-GB" sz="1200" b="0" i="1" dirty="0">
                <a:effectLst/>
                <a:highlight>
                  <a:srgbClr val="FFFFFF"/>
                </a:highlight>
                <a:latin typeface="verdana" panose="020B0604030504040204" pitchFamily="34" charset="0"/>
              </a:rPr>
              <a:t>• the claimant's claim presently before the employment tribunal case number 2700958/2014;</a:t>
            </a:r>
          </a:p>
          <a:p>
            <a:pPr marL="442913" algn="l" fontAlgn="base"/>
            <a:r>
              <a:rPr lang="en-GB" sz="1200" b="0" i="1" dirty="0">
                <a:effectLst/>
                <a:highlight>
                  <a:srgbClr val="FFFFFF"/>
                </a:highlight>
                <a:latin typeface="verdana" panose="020B0604030504040204" pitchFamily="34" charset="0"/>
              </a:rPr>
              <a:t>• any other statutory claims whether under the </a:t>
            </a:r>
            <a:r>
              <a:rPr lang="en-GB" sz="1200" b="0" i="1" u="none" strike="noStrike" dirty="0">
                <a:effectLst/>
                <a:highlight>
                  <a:srgbClr val="FFFFFF"/>
                </a:highlight>
                <a:latin typeface="verdana" panose="020B0604030504040204" pitchFamily="34" charset="0"/>
                <a:hlinkClick r:id="rId2" tooltip="UK Parliament Acts">
                  <a:extLst>
                    <a:ext uri="{A12FA001-AC4F-418D-AE19-62706E023703}">
                      <ahyp:hlinkClr xmlns:ahyp="http://schemas.microsoft.com/office/drawing/2018/hyperlinkcolor" val="tx"/>
                    </a:ext>
                  </a:extLst>
                </a:hlinkClick>
              </a:rPr>
              <a:t>Employment Rights Act 1996,</a:t>
            </a:r>
            <a:r>
              <a:rPr lang="en-GB" sz="1200" b="0" i="1" dirty="0">
                <a:effectLst/>
                <a:highlight>
                  <a:srgbClr val="FFFFFF"/>
                </a:highlight>
                <a:latin typeface="verdana" panose="020B0604030504040204" pitchFamily="34" charset="0"/>
              </a:rPr>
              <a:t>the Working Time Regulations 1999, the </a:t>
            </a:r>
            <a:r>
              <a:rPr lang="en-GB" sz="1200" b="0" i="1" u="none" strike="noStrike" dirty="0">
                <a:effectLst/>
                <a:highlight>
                  <a:srgbClr val="FFFFFF"/>
                </a:highlight>
                <a:latin typeface="verdana" panose="020B0604030504040204" pitchFamily="34" charset="0"/>
                <a:hlinkClick r:id="rId2" tooltip="UK Parliament Acts">
                  <a:extLst>
                    <a:ext uri="{A12FA001-AC4F-418D-AE19-62706E023703}">
                      <ahyp:hlinkClr xmlns:ahyp="http://schemas.microsoft.com/office/drawing/2018/hyperlinkcolor" val="tx"/>
                    </a:ext>
                  </a:extLst>
                </a:hlinkClick>
              </a:rPr>
              <a:t>Equality Act 2010,</a:t>
            </a:r>
            <a:r>
              <a:rPr lang="en-GB" sz="1200" b="0" i="1" dirty="0">
                <a:effectLst/>
                <a:highlight>
                  <a:srgbClr val="FFFFFF"/>
                </a:highlight>
                <a:latin typeface="verdana" panose="020B0604030504040204" pitchFamily="34" charset="0"/>
              </a:rPr>
              <a:t>the </a:t>
            </a:r>
            <a:r>
              <a:rPr lang="en-GB" sz="1200" b="0" i="1" u="none" strike="noStrike" dirty="0">
                <a:effectLst/>
                <a:highlight>
                  <a:srgbClr val="FFFFFF"/>
                </a:highlight>
                <a:latin typeface="verdana" panose="020B0604030504040204" pitchFamily="34" charset="0"/>
                <a:hlinkClick r:id="rId2" tooltip="UK Parliament Acts">
                  <a:extLst>
                    <a:ext uri="{A12FA001-AC4F-418D-AE19-62706E023703}">
                      <ahyp:hlinkClr xmlns:ahyp="http://schemas.microsoft.com/office/drawing/2018/hyperlinkcolor" val="tx"/>
                    </a:ext>
                  </a:extLst>
                </a:hlinkClick>
              </a:rPr>
              <a:t>Employment Relations Act 1999,</a:t>
            </a:r>
            <a:r>
              <a:rPr lang="en-GB" sz="1200" b="0" i="1" dirty="0">
                <a:effectLst/>
                <a:highlight>
                  <a:srgbClr val="FFFFFF"/>
                </a:highlight>
                <a:latin typeface="verdana" panose="020B0604030504040204" pitchFamily="34" charset="0"/>
              </a:rPr>
              <a:t>the </a:t>
            </a:r>
            <a:r>
              <a:rPr lang="en-GB" sz="1200" b="0" i="1" u="none" strike="noStrike" dirty="0">
                <a:effectLst/>
                <a:highlight>
                  <a:srgbClr val="FFFFFF"/>
                </a:highlight>
                <a:latin typeface="verdana" panose="020B0604030504040204" pitchFamily="34" charset="0"/>
                <a:hlinkClick r:id="rId2" tooltip="UK Parliament Acts">
                  <a:extLst>
                    <a:ext uri="{A12FA001-AC4F-418D-AE19-62706E023703}">
                      <ahyp:hlinkClr xmlns:ahyp="http://schemas.microsoft.com/office/drawing/2018/hyperlinkcolor" val="tx"/>
                    </a:ext>
                  </a:extLst>
                </a:hlinkClick>
              </a:rPr>
              <a:t>Employment Relations Act 1999</a:t>
            </a:r>
            <a:r>
              <a:rPr lang="en-GB" sz="1200" b="0" i="1" dirty="0">
                <a:effectLst/>
                <a:highlight>
                  <a:srgbClr val="FFFFFF"/>
                </a:highlight>
                <a:latin typeface="verdana" panose="020B0604030504040204" pitchFamily="34" charset="0"/>
              </a:rPr>
              <a:t> [sic] or otherwise;</a:t>
            </a:r>
          </a:p>
          <a:p>
            <a:pPr marL="442913" algn="l" fontAlgn="base"/>
            <a:r>
              <a:rPr lang="en-GB" sz="1200" b="0" i="1" dirty="0">
                <a:effectLst/>
                <a:highlight>
                  <a:srgbClr val="FFFFFF"/>
                </a:highlight>
                <a:latin typeface="verdana" panose="020B0604030504040204" pitchFamily="34" charset="0"/>
              </a:rPr>
              <a:t>• any claims arising under any EU directive or any other legislation (whether originating in the UK, EU or elsewhere) applicable in the UK; and</a:t>
            </a:r>
          </a:p>
          <a:p>
            <a:pPr marL="442913" algn="l" fontAlgn="base"/>
            <a:r>
              <a:rPr lang="en-GB" sz="1200" b="0" i="1" dirty="0">
                <a:effectLst/>
                <a:highlight>
                  <a:srgbClr val="FFFFFF"/>
                </a:highlight>
                <a:latin typeface="verdana" panose="020B0604030504040204" pitchFamily="34" charset="0"/>
              </a:rPr>
              <a:t>• any claim for any payment in lieu of notice, expenses, holiday pay or any other employee benefits or remuneration accrued during the period of the claimant's employment by the respondent.’</a:t>
            </a:r>
          </a:p>
          <a:p>
            <a:pPr marL="442913" algn="l" fontAlgn="base"/>
            <a:endParaRPr lang="en-GB" sz="1400" b="0" i="1" dirty="0">
              <a:solidFill>
                <a:srgbClr val="212121"/>
              </a:solidFill>
              <a:effectLst/>
              <a:highlight>
                <a:srgbClr val="FFFFFF"/>
              </a:highlight>
              <a:latin typeface="verdana" panose="020B0604030504040204" pitchFamily="34" charset="0"/>
            </a:endParaRPr>
          </a:p>
          <a:p>
            <a:br>
              <a:rPr lang="en-GB" sz="1400" dirty="0"/>
            </a:br>
            <a:endParaRPr lang="en-GB" sz="1400" i="1" dirty="0">
              <a:solidFill>
                <a:srgbClr val="212121"/>
              </a:solidFill>
              <a:highlight>
                <a:srgbClr val="FFFFFF"/>
              </a:highlight>
              <a:latin typeface="Verdana" panose="020B0604030504040204" pitchFamily="34" charset="0"/>
              <a:ea typeface="Verdana" panose="020B0604030504040204" pitchFamily="34" charset="0"/>
            </a:endParaRPr>
          </a:p>
          <a:p>
            <a:pPr marL="457200" algn="just" fontAlgn="base">
              <a:lnSpc>
                <a:spcPct val="107000"/>
              </a:lnSpc>
              <a:spcAft>
                <a:spcPts val="800"/>
              </a:spcAft>
            </a:pPr>
            <a:endParaRPr lang="en-GB" sz="1800" i="1" u="sng"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62309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67F2A8FA-DCF0-484F-AC2D-9E9D7FC3CEBB}"/>
              </a:ext>
            </a:extLst>
          </p:cNvPr>
          <p:cNvSpPr txBox="1"/>
          <p:nvPr/>
        </p:nvSpPr>
        <p:spPr>
          <a:xfrm>
            <a:off x="1619672" y="326261"/>
            <a:ext cx="6048672" cy="369332"/>
          </a:xfrm>
          <a:prstGeom prst="rect">
            <a:avLst/>
          </a:prstGeom>
          <a:noFill/>
        </p:spPr>
        <p:txBody>
          <a:bodyPr wrap="square" rtlCol="0">
            <a:spAutoFit/>
          </a:bodyPr>
          <a:lstStyle/>
          <a:p>
            <a:r>
              <a:rPr lang="en-GB" b="1" dirty="0">
                <a:solidFill>
                  <a:srgbClr val="00B050"/>
                </a:solidFill>
              </a:rPr>
              <a:t>            </a:t>
            </a:r>
            <a:r>
              <a:rPr lang="en-GB" b="1" u="sng" dirty="0">
                <a:solidFill>
                  <a:srgbClr val="00B050"/>
                </a:solidFill>
              </a:rPr>
              <a:t>Future proofing your COT3 Agreement  </a:t>
            </a:r>
          </a:p>
        </p:txBody>
      </p:sp>
      <p:sp>
        <p:nvSpPr>
          <p:cNvPr id="6" name="TextBox 5">
            <a:extLst>
              <a:ext uri="{FF2B5EF4-FFF2-40B4-BE49-F238E27FC236}">
                <a16:creationId xmlns:a16="http://schemas.microsoft.com/office/drawing/2014/main" id="{C309C774-ED68-9CBF-7FDB-AA1AE7D1E398}"/>
              </a:ext>
            </a:extLst>
          </p:cNvPr>
          <p:cNvSpPr txBox="1"/>
          <p:nvPr/>
        </p:nvSpPr>
        <p:spPr>
          <a:xfrm>
            <a:off x="395536" y="449138"/>
            <a:ext cx="8640960" cy="7188122"/>
          </a:xfrm>
          <a:prstGeom prst="rect">
            <a:avLst/>
          </a:prstGeom>
          <a:noFill/>
        </p:spPr>
        <p:txBody>
          <a:bodyPr wrap="square">
            <a:spAutoFit/>
          </a:bodyPr>
          <a:lstStyle/>
          <a:p>
            <a:pPr marL="457200" algn="ctr" fontAlgn="base">
              <a:lnSpc>
                <a:spcPct val="107000"/>
              </a:lnSpc>
              <a:spcAft>
                <a:spcPts val="800"/>
              </a:spcAft>
            </a:pPr>
            <a:endParaRPr lang="en-GB" sz="1400" b="1" u="sng" dirty="0">
              <a:solidFill>
                <a:srgbClr val="000000"/>
              </a:solidFill>
              <a:latin typeface="Verdana" panose="020B0604030504040204" pitchFamily="34" charset="0"/>
              <a:ea typeface="Verdana" panose="020B0604030504040204" pitchFamily="34" charset="0"/>
              <a:cs typeface="Arial" panose="020B0604020202020204" pitchFamily="34" charset="0"/>
            </a:endParaRPr>
          </a:p>
          <a:p>
            <a:pPr algn="just" fontAlgn="base">
              <a:lnSpc>
                <a:spcPct val="107000"/>
              </a:lnSpc>
              <a:spcBef>
                <a:spcPts val="900"/>
              </a:spcBef>
              <a:spcAft>
                <a:spcPts val="900"/>
              </a:spcAft>
            </a:pPr>
            <a:r>
              <a:rPr lang="en-GB" sz="1200" b="1" i="1" dirty="0" err="1">
                <a:highlight>
                  <a:srgbClr val="FFFFFF"/>
                </a:highlight>
                <a:latin typeface="Verdana" panose="020B0604030504040204" pitchFamily="34" charset="0"/>
                <a:ea typeface="Verdana" panose="020B0604030504040204" pitchFamily="34" charset="0"/>
                <a:cs typeface="Arial" panose="020B0604020202020204" pitchFamily="34" charset="0"/>
              </a:rPr>
              <a:t>Ajaz</a:t>
            </a:r>
            <a:r>
              <a:rPr lang="en-GB" sz="1200" b="1" i="1" dirty="0">
                <a:highlight>
                  <a:srgbClr val="FFFFFF"/>
                </a:highlight>
                <a:latin typeface="Verdana" panose="020B0604030504040204" pitchFamily="34" charset="0"/>
                <a:ea typeface="Verdana" panose="020B0604030504040204" pitchFamily="34" charset="0"/>
                <a:cs typeface="Arial" panose="020B0604020202020204" pitchFamily="34" charset="0"/>
              </a:rPr>
              <a:t> v Homerton University Hospital NHS Foundation Trust</a:t>
            </a:r>
            <a:r>
              <a:rPr lang="en-GB" sz="1200" b="1" dirty="0">
                <a:highlight>
                  <a:srgbClr val="FFFFFF"/>
                </a:highlight>
                <a:latin typeface="Verdana" panose="020B0604030504040204" pitchFamily="34" charset="0"/>
                <a:ea typeface="Verdana" panose="020B0604030504040204" pitchFamily="34" charset="0"/>
                <a:cs typeface="Arial" panose="020B0604020202020204" pitchFamily="34" charset="0"/>
              </a:rPr>
              <a:t> </a:t>
            </a:r>
            <a:r>
              <a:rPr lang="en-GB" sz="1200" b="1" i="1" dirty="0">
                <a:latin typeface="Verdana" panose="020B0604030504040204" pitchFamily="34" charset="0"/>
                <a:ea typeface="Verdana" panose="020B0604030504040204" pitchFamily="34" charset="0"/>
                <a:hlinkClick r:id="rId2" tooltip="Employment Appeal Tribunal">
                  <a:extLst>
                    <a:ext uri="{A12FA001-AC4F-418D-AE19-62706E023703}">
                      <ahyp:hlinkClr xmlns:ahyp="http://schemas.microsoft.com/office/drawing/2018/hyperlinkcolor" val="tx"/>
                    </a:ext>
                  </a:extLst>
                </a:hlinkClick>
              </a:rPr>
              <a:t>[2023] EAT 142</a:t>
            </a:r>
            <a:r>
              <a:rPr lang="en-GB" sz="1200" b="1" i="1" dirty="0">
                <a:highlight>
                  <a:srgbClr val="FFFFFF"/>
                </a:highlight>
                <a:latin typeface="Verdana" panose="020B0604030504040204" pitchFamily="34" charset="0"/>
                <a:ea typeface="Verdana" panose="020B0604030504040204" pitchFamily="34" charset="0"/>
              </a:rPr>
              <a:t> </a:t>
            </a:r>
            <a:r>
              <a:rPr lang="en-GB" sz="1200" i="1" dirty="0">
                <a:solidFill>
                  <a:srgbClr val="212121"/>
                </a:solidFill>
                <a:highlight>
                  <a:srgbClr val="FFFFFF"/>
                </a:highlight>
                <a:latin typeface="Verdana" panose="020B0604030504040204" pitchFamily="34" charset="0"/>
                <a:ea typeface="Verdana" panose="020B0604030504040204" pitchFamily="34" charset="0"/>
              </a:rPr>
              <a:t>- a COT3's terms prevented the claimant from pursuit of a claim of fresh detriments based on protected disclosures. Those disclosures had been the subject of the COT3 and in respect of which she had settled a claim brought on the basis of earlier detriments because of those disclosures. This was held to be wide enough to bar claims based on fresh allegations of detriments upon the same protected disclosures.</a:t>
            </a:r>
            <a:endParaRPr lang="en-GB" sz="1200" i="1" u="sng" dirty="0">
              <a:highlight>
                <a:srgbClr val="FFFFFF"/>
              </a:highlight>
              <a:latin typeface="Verdana" panose="020B0604030504040204" pitchFamily="34" charset="0"/>
              <a:ea typeface="Verdana" panose="020B0604030504040204" pitchFamily="34" charset="0"/>
            </a:endParaRPr>
          </a:p>
          <a:p>
            <a:pPr algn="just" fontAlgn="base">
              <a:lnSpc>
                <a:spcPct val="107000"/>
              </a:lnSpc>
              <a:spcBef>
                <a:spcPts val="900"/>
              </a:spcBef>
              <a:spcAft>
                <a:spcPts val="900"/>
              </a:spcAft>
            </a:pPr>
            <a:r>
              <a:rPr lang="en-GB" sz="1200" i="1" dirty="0">
                <a:solidFill>
                  <a:srgbClr val="212121"/>
                </a:solidFill>
                <a:highlight>
                  <a:srgbClr val="FFFFFF"/>
                </a:highlight>
                <a:latin typeface="Verdana" panose="020B0604030504040204" pitchFamily="34" charset="0"/>
                <a:ea typeface="Verdana" panose="020B0604030504040204" pitchFamily="34" charset="0"/>
              </a:rPr>
              <a:t>The Clause:</a:t>
            </a:r>
            <a:endParaRPr lang="en-GB" sz="1400" b="0" i="1" dirty="0">
              <a:solidFill>
                <a:srgbClr val="212121"/>
              </a:solidFill>
              <a:effectLst/>
              <a:highlight>
                <a:srgbClr val="FFFFFF"/>
              </a:highlight>
              <a:latin typeface="verdana" panose="020B0604030504040204" pitchFamily="34" charset="0"/>
            </a:endParaRPr>
          </a:p>
          <a:p>
            <a:pPr marL="442913" algn="l" fontAlgn="base"/>
            <a:r>
              <a:rPr lang="en-GB" sz="1100" b="0" i="1" dirty="0">
                <a:solidFill>
                  <a:srgbClr val="212121"/>
                </a:solidFill>
                <a:effectLst/>
                <a:highlight>
                  <a:srgbClr val="FFFFFF"/>
                </a:highlight>
                <a:latin typeface="verdana" panose="020B0604030504040204" pitchFamily="34" charset="0"/>
              </a:rPr>
              <a:t>“[4] The claimant undertakes and agrees, subject to the exclusions from the waiver of claims in para 7 [sic] hereof, </a:t>
            </a:r>
            <a:r>
              <a:rPr lang="en-GB" sz="1100" b="1" i="1" dirty="0">
                <a:effectLst/>
                <a:highlight>
                  <a:srgbClr val="FFFFFF"/>
                </a:highlight>
                <a:latin typeface="verdana" panose="020B0604030504040204" pitchFamily="34" charset="0"/>
              </a:rPr>
              <a:t>that she will not reactivate by any process whatsoever the issues/complaints in the proceedings or issue any further and/or new claim or claims of any nature against the respondent or any of its current or former officers or employees in any forum arising from or in relation to the issues/complaints in the proceedings or her employment to the date of this agreement</a:t>
            </a:r>
            <a:r>
              <a:rPr lang="en-GB" sz="1100" b="0" i="1" dirty="0">
                <a:solidFill>
                  <a:srgbClr val="212121"/>
                </a:solidFill>
                <a:effectLst/>
                <a:highlight>
                  <a:srgbClr val="FFFFFF"/>
                </a:highlight>
                <a:latin typeface="verdana" panose="020B0604030504040204" pitchFamily="34" charset="0"/>
              </a:rPr>
              <a:t>.</a:t>
            </a:r>
          </a:p>
          <a:p>
            <a:pPr marL="442913" algn="l" fontAlgn="base"/>
            <a:endParaRPr lang="en-GB" sz="1100" b="0" i="1" dirty="0">
              <a:solidFill>
                <a:srgbClr val="212121"/>
              </a:solidFill>
              <a:effectLst/>
              <a:highlight>
                <a:srgbClr val="FFFFFF"/>
              </a:highlight>
              <a:latin typeface="verdana" panose="020B0604030504040204" pitchFamily="34" charset="0"/>
            </a:endParaRPr>
          </a:p>
          <a:p>
            <a:pPr marL="442913" algn="l" fontAlgn="base"/>
            <a:r>
              <a:rPr lang="en-GB" sz="1100" b="0" i="1" dirty="0">
                <a:solidFill>
                  <a:srgbClr val="212121"/>
                </a:solidFill>
                <a:effectLst/>
                <a:highlight>
                  <a:srgbClr val="FFFFFF"/>
                </a:highlight>
                <a:latin typeface="verdana" panose="020B0604030504040204" pitchFamily="34" charset="0"/>
              </a:rPr>
              <a:t>…[6]. The claimant further agrees to withdraw and not reinstate any of her past or current grievances and/or appeals howsoever arising against the respondent and/or any current or former non-executive directors, employees, officers or agents of the trust …”</a:t>
            </a:r>
          </a:p>
          <a:p>
            <a:pPr marL="442913" algn="l" fontAlgn="base"/>
            <a:endParaRPr lang="en-GB" sz="1100" b="0" i="1" dirty="0">
              <a:solidFill>
                <a:srgbClr val="212121"/>
              </a:solidFill>
              <a:effectLst/>
              <a:highlight>
                <a:srgbClr val="FFFFFF"/>
              </a:highlight>
              <a:latin typeface="verdana" panose="020B0604030504040204" pitchFamily="34" charset="0"/>
            </a:endParaRPr>
          </a:p>
          <a:p>
            <a:pPr marL="442913" algn="l" fontAlgn="base"/>
            <a:r>
              <a:rPr lang="en-GB" sz="1100" b="0" i="1" dirty="0">
                <a:solidFill>
                  <a:srgbClr val="212121"/>
                </a:solidFill>
                <a:effectLst/>
                <a:highlight>
                  <a:srgbClr val="FFFFFF"/>
                </a:highlight>
                <a:latin typeface="verdana" panose="020B0604030504040204" pitchFamily="34" charset="0"/>
              </a:rPr>
              <a:t>..[8] The terms of this agreement are without any admission of liability and are accepted by the claimant in full and final settlement of the proceedings and any other claims anywhere in the world she may have and </a:t>
            </a:r>
            <a:r>
              <a:rPr lang="en-GB" sz="1100" b="1" i="1" dirty="0">
                <a:solidFill>
                  <a:srgbClr val="212121"/>
                </a:solidFill>
                <a:effectLst/>
                <a:highlight>
                  <a:srgbClr val="FFFFFF"/>
                </a:highlight>
                <a:latin typeface="verdana" panose="020B0604030504040204" pitchFamily="34" charset="0"/>
              </a:rPr>
              <a:t>howsoever arising in connection with her employment up to the date of this agreement</a:t>
            </a:r>
            <a:r>
              <a:rPr lang="en-GB" sz="1100" b="0" i="1" dirty="0">
                <a:solidFill>
                  <a:srgbClr val="212121"/>
                </a:solidFill>
                <a:effectLst/>
                <a:highlight>
                  <a:srgbClr val="FFFFFF"/>
                </a:highlight>
                <a:latin typeface="verdana" panose="020B0604030504040204" pitchFamily="34" charset="0"/>
              </a:rPr>
              <a:t>. For the avoidance of doubt this clause 7 [sic] excludes any claims by the claimant to enforce this agreement, any latent personal injury claims which have not arisen and/or the claimant could not reasonably have been aware of as at the date of this agreement and any claims in relation to the claimant’s accrued pension rights/entitlements.”</a:t>
            </a:r>
          </a:p>
          <a:p>
            <a:pPr marL="442913" algn="l" fontAlgn="base"/>
            <a:endParaRPr lang="en-GB" sz="1100" b="0" i="1" dirty="0">
              <a:solidFill>
                <a:srgbClr val="212121"/>
              </a:solidFill>
              <a:effectLst/>
              <a:highlight>
                <a:srgbClr val="FFFFFF"/>
              </a:highlight>
              <a:latin typeface="verdana" panose="020B0604030504040204" pitchFamily="34" charset="0"/>
            </a:endParaRPr>
          </a:p>
          <a:p>
            <a:pPr marL="442913" algn="l" fontAlgn="base"/>
            <a:r>
              <a:rPr lang="en-GB" sz="1100" b="0" i="1" dirty="0">
                <a:solidFill>
                  <a:srgbClr val="212121"/>
                </a:solidFill>
                <a:effectLst/>
                <a:highlight>
                  <a:srgbClr val="FFFFFF"/>
                </a:highlight>
                <a:latin typeface="verdana" panose="020B0604030504040204" pitchFamily="34" charset="0"/>
              </a:rPr>
              <a:t>…[9]Notwithstanding the waiver of claims in clause 7 [sic] of the agreement the claimant hereby warrants that she is not aware of any other facts or circumstances which might give rise to any claim by her other than those detailed in the proceedings which she may have against either the respondent or any of its current or former officers, or employees.”</a:t>
            </a:r>
          </a:p>
          <a:p>
            <a:pPr marL="442913" algn="l" fontAlgn="base"/>
            <a:r>
              <a:rPr lang="en-GB" sz="1100" b="0" i="1" dirty="0">
                <a:solidFill>
                  <a:srgbClr val="212121"/>
                </a:solidFill>
                <a:effectLst/>
                <a:highlight>
                  <a:srgbClr val="FFFFFF"/>
                </a:highlight>
                <a:latin typeface="verdana" panose="020B0604030504040204" pitchFamily="34" charset="0"/>
              </a:rPr>
              <a:t>…[10]“For the avoidance of doubt, nothing in this agreement shall prejudice any rights that the claimant has or may have under the Public Interest Disclosure Act 1998 and/or any obligations that the claimant has or may have to raise concerns about patient safety and care with regulatory or other appropriate statutory bodies pursuant to her professional and ethical obligations including those obligations set out in guidance issued by regulatory or other appropriate statutory bodies from time to time.”</a:t>
            </a:r>
          </a:p>
          <a:p>
            <a:br>
              <a:rPr lang="en-GB" sz="1400" dirty="0"/>
            </a:br>
            <a:endParaRPr lang="en-GB" sz="1400" i="1" dirty="0">
              <a:solidFill>
                <a:srgbClr val="212121"/>
              </a:solidFill>
              <a:highlight>
                <a:srgbClr val="FFFFFF"/>
              </a:highlight>
              <a:latin typeface="Verdana" panose="020B0604030504040204" pitchFamily="34" charset="0"/>
              <a:ea typeface="Verdana" panose="020B0604030504040204" pitchFamily="34" charset="0"/>
            </a:endParaRPr>
          </a:p>
          <a:p>
            <a:pPr marL="457200" algn="just" fontAlgn="base">
              <a:lnSpc>
                <a:spcPct val="107000"/>
              </a:lnSpc>
              <a:spcAft>
                <a:spcPts val="800"/>
              </a:spcAft>
            </a:pPr>
            <a:endParaRPr lang="en-GB" sz="1800" i="1" u="sng"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94309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67F2A8FA-DCF0-484F-AC2D-9E9D7FC3CEBB}"/>
              </a:ext>
            </a:extLst>
          </p:cNvPr>
          <p:cNvSpPr txBox="1"/>
          <p:nvPr/>
        </p:nvSpPr>
        <p:spPr>
          <a:xfrm>
            <a:off x="1619672" y="326261"/>
            <a:ext cx="6048672" cy="369332"/>
          </a:xfrm>
          <a:prstGeom prst="rect">
            <a:avLst/>
          </a:prstGeom>
          <a:noFill/>
        </p:spPr>
        <p:txBody>
          <a:bodyPr wrap="square" rtlCol="0">
            <a:spAutoFit/>
          </a:bodyPr>
          <a:lstStyle/>
          <a:p>
            <a:r>
              <a:rPr lang="en-GB" b="1" dirty="0">
                <a:solidFill>
                  <a:srgbClr val="00B050"/>
                </a:solidFill>
              </a:rPr>
              <a:t>                      </a:t>
            </a:r>
            <a:r>
              <a:rPr lang="en-GB" b="1" u="sng" dirty="0">
                <a:solidFill>
                  <a:srgbClr val="00B050"/>
                </a:solidFill>
              </a:rPr>
              <a:t>Future proofing your COT3 Agreement </a:t>
            </a:r>
          </a:p>
        </p:txBody>
      </p:sp>
      <p:sp>
        <p:nvSpPr>
          <p:cNvPr id="6" name="TextBox 5">
            <a:extLst>
              <a:ext uri="{FF2B5EF4-FFF2-40B4-BE49-F238E27FC236}">
                <a16:creationId xmlns:a16="http://schemas.microsoft.com/office/drawing/2014/main" id="{C309C774-ED68-9CBF-7FDB-AA1AE7D1E398}"/>
              </a:ext>
            </a:extLst>
          </p:cNvPr>
          <p:cNvSpPr txBox="1"/>
          <p:nvPr/>
        </p:nvSpPr>
        <p:spPr>
          <a:xfrm>
            <a:off x="-108520" y="764704"/>
            <a:ext cx="9252520" cy="7403245"/>
          </a:xfrm>
          <a:prstGeom prst="rect">
            <a:avLst/>
          </a:prstGeom>
          <a:noFill/>
        </p:spPr>
        <p:txBody>
          <a:bodyPr wrap="square">
            <a:spAutoFit/>
          </a:bodyPr>
          <a:lstStyle/>
          <a:p>
            <a:pPr marL="457200" algn="ctr" fontAlgn="base">
              <a:lnSpc>
                <a:spcPct val="107000"/>
              </a:lnSpc>
              <a:spcAft>
                <a:spcPts val="800"/>
              </a:spcAft>
            </a:pPr>
            <a:r>
              <a:rPr lang="en-GB" sz="1400" b="1" u="sng" dirty="0">
                <a:solidFill>
                  <a:srgbClr val="000000"/>
                </a:solidFill>
                <a:latin typeface="Verdana" panose="020B0604030504040204" pitchFamily="34" charset="0"/>
                <a:ea typeface="Verdana" panose="020B0604030504040204" pitchFamily="34" charset="0"/>
                <a:cs typeface="Arial" panose="020B0604020202020204" pitchFamily="34" charset="0"/>
              </a:rPr>
              <a:t>Draft Clause wording: </a:t>
            </a:r>
          </a:p>
          <a:p>
            <a:pPr marL="457200" algn="just" fontAlgn="base">
              <a:lnSpc>
                <a:spcPct val="107000"/>
              </a:lnSpc>
              <a:spcAft>
                <a:spcPts val="800"/>
              </a:spcAft>
            </a:pPr>
            <a:r>
              <a:rPr lang="en-GB" sz="1200" i="1" dirty="0">
                <a:solidFill>
                  <a:srgbClr val="212121"/>
                </a:solidFill>
                <a:effectLst/>
                <a:highlight>
                  <a:srgbClr val="FFFFFF"/>
                </a:highlight>
                <a:latin typeface="Verdana" panose="020B0604030504040204" pitchFamily="34" charset="0"/>
                <a:ea typeface="Verdana" panose="020B0604030504040204" pitchFamily="34" charset="0"/>
              </a:rPr>
              <a:t>“[Clause] The claimant undertakes and agrees, subject to the exclusions from the waiver of claims in para [??] hereof, that she will not reactivate by any process whatsoever the issues/complaints set out in informal or formal grievances, these proceedings or issue any further and/or new claim or claims of any nature against the respondent or any of its current or former officers or employees in any forum arising directly or indirectly from or in relation to the issues/complaints in the proceedings or her employment to the date of this agreement.</a:t>
            </a:r>
          </a:p>
          <a:p>
            <a:pPr marL="457200" algn="just" fontAlgn="base">
              <a:lnSpc>
                <a:spcPct val="107000"/>
              </a:lnSpc>
              <a:spcAft>
                <a:spcPts val="800"/>
              </a:spcAft>
            </a:pPr>
            <a:r>
              <a:rPr lang="en-GB" sz="1200" i="1" dirty="0">
                <a:solidFill>
                  <a:srgbClr val="212121"/>
                </a:solidFill>
                <a:effectLst/>
                <a:highlight>
                  <a:srgbClr val="FFFFFF"/>
                </a:highlight>
                <a:latin typeface="Verdana" panose="020B0604030504040204" pitchFamily="34" charset="0"/>
                <a:ea typeface="Verdana" panose="020B0604030504040204" pitchFamily="34" charset="0"/>
              </a:rPr>
              <a:t>[Clause] The claimant further agrees to withdraw and not reinstate any of her past or current grievances and/or appeals howsoever arising against the respondent and/or any current or former non-executive directors, employees, officers or agents of the trust …”</a:t>
            </a:r>
          </a:p>
          <a:p>
            <a:pPr marL="457200" algn="just" fontAlgn="base">
              <a:lnSpc>
                <a:spcPct val="107000"/>
              </a:lnSpc>
              <a:spcAft>
                <a:spcPts val="800"/>
              </a:spcAft>
            </a:pPr>
            <a:r>
              <a:rPr lang="en-GB" sz="1200" i="1" dirty="0">
                <a:solidFill>
                  <a:srgbClr val="212121"/>
                </a:solidFill>
                <a:effectLst/>
                <a:highlight>
                  <a:srgbClr val="FFFFFF"/>
                </a:highlight>
                <a:latin typeface="Verdana" panose="020B0604030504040204" pitchFamily="34" charset="0"/>
                <a:ea typeface="Verdana" panose="020B0604030504040204" pitchFamily="34" charset="0"/>
              </a:rPr>
              <a:t>[Clause] The terms of this agreement are without any admission of liability and payment is by the claimant in full and final settlement of the proceedings and any other claims anywhere in the world she may have and howsoever arising in connection with her employment up to the date of this agreement. This paragraph applies to a claim even though the claimant may be unaware at the date of this agreement of the circumstances which might give rise to it or the legal basis for such a claim. </a:t>
            </a:r>
          </a:p>
          <a:p>
            <a:pPr marL="457200" algn="just" fontAlgn="base">
              <a:lnSpc>
                <a:spcPct val="107000"/>
              </a:lnSpc>
              <a:spcAft>
                <a:spcPts val="800"/>
              </a:spcAft>
            </a:pPr>
            <a:r>
              <a:rPr lang="en-GB" sz="1200" i="1" dirty="0">
                <a:solidFill>
                  <a:srgbClr val="212121"/>
                </a:solidFill>
                <a:effectLst/>
                <a:highlight>
                  <a:srgbClr val="FFFFFF"/>
                </a:highlight>
                <a:latin typeface="Verdana" panose="020B0604030504040204" pitchFamily="34" charset="0"/>
                <a:ea typeface="Verdana" panose="020B0604030504040204" pitchFamily="34" charset="0"/>
              </a:rPr>
              <a:t>[Clause] For the avoidance of doubt, the settlement in paragraph [??] includes but is not limited to:</a:t>
            </a:r>
          </a:p>
          <a:p>
            <a:pPr marL="457200" algn="just" fontAlgn="base">
              <a:lnSpc>
                <a:spcPct val="107000"/>
              </a:lnSpc>
              <a:spcAft>
                <a:spcPts val="800"/>
              </a:spcAft>
            </a:pPr>
            <a:r>
              <a:rPr lang="en-GB" sz="1200" i="1" dirty="0">
                <a:solidFill>
                  <a:srgbClr val="212121"/>
                </a:solidFill>
                <a:effectLst/>
                <a:highlight>
                  <a:srgbClr val="FFFFFF"/>
                </a:highlight>
                <a:latin typeface="Verdana" panose="020B0604030504040204" pitchFamily="34" charset="0"/>
                <a:ea typeface="Verdana" panose="020B0604030504040204" pitchFamily="34" charset="0"/>
              </a:rPr>
              <a:t>• the claimant's claim presently before the employment tribunal case number 2700958/2014;</a:t>
            </a:r>
          </a:p>
          <a:p>
            <a:pPr marL="457200" algn="just" fontAlgn="base">
              <a:lnSpc>
                <a:spcPct val="107000"/>
              </a:lnSpc>
              <a:spcAft>
                <a:spcPts val="800"/>
              </a:spcAft>
            </a:pPr>
            <a:r>
              <a:rPr lang="en-GB" sz="1200" i="1" dirty="0">
                <a:solidFill>
                  <a:srgbClr val="212121"/>
                </a:solidFill>
                <a:effectLst/>
                <a:highlight>
                  <a:srgbClr val="FFFFFF"/>
                </a:highlight>
                <a:latin typeface="Verdana" panose="020B0604030504040204" pitchFamily="34" charset="0"/>
                <a:ea typeface="Verdana" panose="020B0604030504040204" pitchFamily="34" charset="0"/>
              </a:rPr>
              <a:t>• any other statutory claims whether under the Employment Rights Act 1996,the Working Time Regulations 1999, the Equality Act 2010,the Employment Relations Act 1999, or otherwise;</a:t>
            </a:r>
          </a:p>
          <a:p>
            <a:pPr marL="457200" algn="just" fontAlgn="base">
              <a:lnSpc>
                <a:spcPct val="107000"/>
              </a:lnSpc>
              <a:spcAft>
                <a:spcPts val="800"/>
              </a:spcAft>
            </a:pPr>
            <a:r>
              <a:rPr lang="en-GB" sz="1200" i="1" dirty="0">
                <a:solidFill>
                  <a:srgbClr val="212121"/>
                </a:solidFill>
                <a:effectLst/>
                <a:highlight>
                  <a:srgbClr val="FFFFFF"/>
                </a:highlight>
                <a:latin typeface="Verdana" panose="020B0604030504040204" pitchFamily="34" charset="0"/>
                <a:ea typeface="Verdana" panose="020B0604030504040204" pitchFamily="34" charset="0"/>
              </a:rPr>
              <a:t>• any claims arising under any EU directive or any other legislation (whether originating in the UK, EU or elsewhere) applicable in the UK; and</a:t>
            </a:r>
          </a:p>
          <a:p>
            <a:pPr marL="457200" algn="just" fontAlgn="base">
              <a:lnSpc>
                <a:spcPct val="107000"/>
              </a:lnSpc>
              <a:spcAft>
                <a:spcPts val="800"/>
              </a:spcAft>
            </a:pPr>
            <a:r>
              <a:rPr lang="en-GB" sz="1200" i="1" dirty="0">
                <a:solidFill>
                  <a:srgbClr val="212121"/>
                </a:solidFill>
                <a:effectLst/>
                <a:highlight>
                  <a:srgbClr val="FFFFFF"/>
                </a:highlight>
                <a:latin typeface="Verdana" panose="020B0604030504040204" pitchFamily="34" charset="0"/>
                <a:ea typeface="Verdana" panose="020B0604030504040204" pitchFamily="34" charset="0"/>
              </a:rPr>
              <a:t>• any claim for any payment in lieu of notice, expenses, holiday pay or any other employee benefits or remuneration accrued during the period of the claimant's employment by the respondent but excludes any claims by the claimant to enforce this agreement, any latent personal injury claims which have not arisen and/or the claimant could not reasonably have been aware of as at the date of this agreement and any claims in relation to the claimant’s accrued pension rights/entitlements.”</a:t>
            </a:r>
          </a:p>
          <a:p>
            <a:pPr marL="457200" algn="just" fontAlgn="base">
              <a:lnSpc>
                <a:spcPct val="107000"/>
              </a:lnSpc>
              <a:spcAft>
                <a:spcPts val="800"/>
              </a:spcAft>
            </a:pPr>
            <a:endParaRPr lang="en-GB" sz="1400" i="1" dirty="0">
              <a:solidFill>
                <a:srgbClr val="212121"/>
              </a:solidFill>
              <a:effectLst/>
              <a:highlight>
                <a:srgbClr val="FFFFFF"/>
              </a:highlight>
              <a:latin typeface="Verdana" panose="020B0604030504040204" pitchFamily="34" charset="0"/>
              <a:ea typeface="Verdana" panose="020B0604030504040204" pitchFamily="34" charset="0"/>
            </a:endParaRPr>
          </a:p>
          <a:p>
            <a:pPr marL="457200" algn="just" fontAlgn="base">
              <a:lnSpc>
                <a:spcPct val="107000"/>
              </a:lnSpc>
              <a:spcAft>
                <a:spcPts val="800"/>
              </a:spcAft>
            </a:pPr>
            <a:endParaRPr lang="en-GB" i="1" u="sng" dirty="0">
              <a:solidFill>
                <a:srgbClr val="212121"/>
              </a:solidFill>
              <a:highlight>
                <a:srgbClr val="FFFFFF"/>
              </a:highlight>
              <a:latin typeface="Verdana" panose="020B0604030504040204" pitchFamily="34" charset="0"/>
              <a:ea typeface="Times New Roman" panose="02020603050405020304" pitchFamily="18" charset="0"/>
            </a:endParaRPr>
          </a:p>
          <a:p>
            <a:pPr marL="457200" algn="just" fontAlgn="base">
              <a:lnSpc>
                <a:spcPct val="107000"/>
              </a:lnSpc>
              <a:spcAft>
                <a:spcPts val="800"/>
              </a:spcAft>
            </a:pPr>
            <a:endParaRPr lang="en-GB" sz="1800" i="1" u="sng" dirty="0">
              <a:effectLst/>
              <a:highlight>
                <a:srgbClr val="FFFFFF"/>
              </a:highlight>
              <a:latin typeface="Times New Roman" panose="02020603050405020304" pitchFamily="18" charset="0"/>
              <a:ea typeface="Times New Roman" panose="02020603050405020304" pitchFamily="18" charset="0"/>
            </a:endParaRPr>
          </a:p>
          <a:p>
            <a:pPr marL="457200" algn="just" fontAlgn="base">
              <a:lnSpc>
                <a:spcPct val="107000"/>
              </a:lnSpc>
              <a:spcAft>
                <a:spcPts val="800"/>
              </a:spcAft>
            </a:pPr>
            <a:endParaRPr lang="en-GB" sz="1800" i="1" u="sng"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51812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2741</Words>
  <Application>Microsoft Office PowerPoint</Application>
  <PresentationFormat>On-screen Show (4:3)</PresentationFormat>
  <Paragraphs>130</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Aptos</vt:lpstr>
      <vt:lpstr>Arial</vt:lpstr>
      <vt:lpstr>Calibri</vt:lpstr>
      <vt:lpstr>Google Sans</vt:lpstr>
      <vt:lpstr>Symbol</vt:lpstr>
      <vt:lpstr>Times New Roman</vt:lpstr>
      <vt:lpstr>Verdana</vt:lpstr>
      <vt:lpstr>Verdana</vt:lpstr>
      <vt:lpstr>Wingdings</vt:lpstr>
      <vt:lpstr>Office Theme</vt:lpstr>
      <vt:lpstr>“Year 3000”   Future proof settlement agreements, compromising future claims and making payments efficient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Protected Conversations</dc:title>
  <dc:creator>Lambert, Megan</dc:creator>
  <cp:lastModifiedBy>N G</cp:lastModifiedBy>
  <cp:revision>80</cp:revision>
  <dcterms:created xsi:type="dcterms:W3CDTF">2017-04-04T14:39:29Z</dcterms:created>
  <dcterms:modified xsi:type="dcterms:W3CDTF">2024-06-25T10:18:08Z</dcterms:modified>
</cp:coreProperties>
</file>