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568" r:id="rId2"/>
    <p:sldId id="583" r:id="rId3"/>
    <p:sldId id="585" r:id="rId4"/>
    <p:sldId id="586" r:id="rId5"/>
    <p:sldId id="587" r:id="rId6"/>
    <p:sldId id="580" r:id="rId7"/>
    <p:sldId id="57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6327"/>
  </p:normalViewPr>
  <p:slideViewPr>
    <p:cSldViewPr snapToGrid="0" snapToObjects="1">
      <p:cViewPr varScale="1">
        <p:scale>
          <a:sx n="106" d="100"/>
          <a:sy n="106" d="100"/>
        </p:scale>
        <p:origin x="7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gus McCombie" userId="30062b67917b80f3" providerId="LiveId" clId="{26466F84-51F6-465C-BE48-2A0C30C7FAD4}"/>
    <pc:docChg chg="undo custSel addSld delSld modSld sldOrd">
      <pc:chgData name="Fergus McCombie" userId="30062b67917b80f3" providerId="LiveId" clId="{26466F84-51F6-465C-BE48-2A0C30C7FAD4}" dt="2024-06-24T16:35:05.942" v="1157" actId="120"/>
      <pc:docMkLst>
        <pc:docMk/>
      </pc:docMkLst>
      <pc:sldChg chg="modSp mod">
        <pc:chgData name="Fergus McCombie" userId="30062b67917b80f3" providerId="LiveId" clId="{26466F84-51F6-465C-BE48-2A0C30C7FAD4}" dt="2024-06-24T16:35:05.942" v="1157" actId="120"/>
        <pc:sldMkLst>
          <pc:docMk/>
          <pc:sldMk cId="3332456997" sldId="568"/>
        </pc:sldMkLst>
        <pc:spChg chg="mod">
          <ac:chgData name="Fergus McCombie" userId="30062b67917b80f3" providerId="LiveId" clId="{26466F84-51F6-465C-BE48-2A0C30C7FAD4}" dt="2024-06-24T16:35:05.942" v="1157" actId="120"/>
          <ac:spMkLst>
            <pc:docMk/>
            <pc:sldMk cId="3332456997" sldId="568"/>
            <ac:spMk id="7169" creationId="{613812DB-AF66-0D46-8502-53ADC4BF9D47}"/>
          </ac:spMkLst>
        </pc:spChg>
      </pc:sldChg>
      <pc:sldChg chg="modSp mod">
        <pc:chgData name="Fergus McCombie" userId="30062b67917b80f3" providerId="LiveId" clId="{26466F84-51F6-465C-BE48-2A0C30C7FAD4}" dt="2024-06-24T16:29:09.576" v="1149" actId="20577"/>
        <pc:sldMkLst>
          <pc:docMk/>
          <pc:sldMk cId="908769339" sldId="575"/>
        </pc:sldMkLst>
        <pc:spChg chg="mod">
          <ac:chgData name="Fergus McCombie" userId="30062b67917b80f3" providerId="LiveId" clId="{26466F84-51F6-465C-BE48-2A0C30C7FAD4}" dt="2024-06-24T16:29:09.576" v="1149" actId="20577"/>
          <ac:spMkLst>
            <pc:docMk/>
            <pc:sldMk cId="908769339" sldId="575"/>
            <ac:spMk id="5" creationId="{CAF00506-D42A-284F-85CF-3F13793691EE}"/>
          </ac:spMkLst>
        </pc:spChg>
        <pc:spChg chg="mod">
          <ac:chgData name="Fergus McCombie" userId="30062b67917b80f3" providerId="LiveId" clId="{26466F84-51F6-465C-BE48-2A0C30C7FAD4}" dt="2024-06-24T16:28:17.803" v="1132" actId="20577"/>
          <ac:spMkLst>
            <pc:docMk/>
            <pc:sldMk cId="908769339" sldId="575"/>
            <ac:spMk id="9217" creationId="{92779EA8-E841-7546-A5C5-017F7C703505}"/>
          </ac:spMkLst>
        </pc:spChg>
      </pc:sldChg>
      <pc:sldChg chg="modSp mod">
        <pc:chgData name="Fergus McCombie" userId="30062b67917b80f3" providerId="LiveId" clId="{26466F84-51F6-465C-BE48-2A0C30C7FAD4}" dt="2024-06-24T16:23:16.344" v="1109" actId="20577"/>
        <pc:sldMkLst>
          <pc:docMk/>
          <pc:sldMk cId="4205223894" sldId="580"/>
        </pc:sldMkLst>
        <pc:spChg chg="mod">
          <ac:chgData name="Fergus McCombie" userId="30062b67917b80f3" providerId="LiveId" clId="{26466F84-51F6-465C-BE48-2A0C30C7FAD4}" dt="2024-06-24T16:23:16.344" v="1109" actId="20577"/>
          <ac:spMkLst>
            <pc:docMk/>
            <pc:sldMk cId="4205223894" sldId="580"/>
            <ac:spMk id="5" creationId="{CAF00506-D42A-284F-85CF-3F13793691EE}"/>
          </ac:spMkLst>
        </pc:spChg>
        <pc:spChg chg="mod">
          <ac:chgData name="Fergus McCombie" userId="30062b67917b80f3" providerId="LiveId" clId="{26466F84-51F6-465C-BE48-2A0C30C7FAD4}" dt="2024-06-24T16:19:40.896" v="937" actId="255"/>
          <ac:spMkLst>
            <pc:docMk/>
            <pc:sldMk cId="4205223894" sldId="580"/>
            <ac:spMk id="9217" creationId="{92779EA8-E841-7546-A5C5-017F7C703505}"/>
          </ac:spMkLst>
        </pc:spChg>
      </pc:sldChg>
      <pc:sldChg chg="modSp add del mod">
        <pc:chgData name="Fergus McCombie" userId="30062b67917b80f3" providerId="LiveId" clId="{26466F84-51F6-465C-BE48-2A0C30C7FAD4}" dt="2024-06-24T16:32:27.549" v="1152" actId="47"/>
        <pc:sldMkLst>
          <pc:docMk/>
          <pc:sldMk cId="1626584777" sldId="581"/>
        </pc:sldMkLst>
        <pc:spChg chg="mod">
          <ac:chgData name="Fergus McCombie" userId="30062b67917b80f3" providerId="LiveId" clId="{26466F84-51F6-465C-BE48-2A0C30C7FAD4}" dt="2024-06-24T16:28:33.031" v="1135" actId="20577"/>
          <ac:spMkLst>
            <pc:docMk/>
            <pc:sldMk cId="1626584777" sldId="581"/>
            <ac:spMk id="9217" creationId="{92779EA8-E841-7546-A5C5-017F7C703505}"/>
          </ac:spMkLst>
        </pc:spChg>
      </pc:sldChg>
      <pc:sldChg chg="del">
        <pc:chgData name="Fergus McCombie" userId="30062b67917b80f3" providerId="LiveId" clId="{26466F84-51F6-465C-BE48-2A0C30C7FAD4}" dt="2024-06-24T11:51:12.390" v="61" actId="47"/>
        <pc:sldMkLst>
          <pc:docMk/>
          <pc:sldMk cId="853971237" sldId="582"/>
        </pc:sldMkLst>
      </pc:sldChg>
      <pc:sldChg chg="modSp mod ord">
        <pc:chgData name="Fergus McCombie" userId="30062b67917b80f3" providerId="LiveId" clId="{26466F84-51F6-465C-BE48-2A0C30C7FAD4}" dt="2024-06-24T16:19:28.952" v="936" actId="255"/>
        <pc:sldMkLst>
          <pc:docMk/>
          <pc:sldMk cId="2776484924" sldId="583"/>
        </pc:sldMkLst>
        <pc:spChg chg="mod">
          <ac:chgData name="Fergus McCombie" userId="30062b67917b80f3" providerId="LiveId" clId="{26466F84-51F6-465C-BE48-2A0C30C7FAD4}" dt="2024-06-24T15:55:40.086" v="345" actId="20577"/>
          <ac:spMkLst>
            <pc:docMk/>
            <pc:sldMk cId="2776484924" sldId="583"/>
            <ac:spMk id="5" creationId="{CAF00506-D42A-284F-85CF-3F13793691EE}"/>
          </ac:spMkLst>
        </pc:spChg>
        <pc:spChg chg="mod">
          <ac:chgData name="Fergus McCombie" userId="30062b67917b80f3" providerId="LiveId" clId="{26466F84-51F6-465C-BE48-2A0C30C7FAD4}" dt="2024-06-24T16:19:28.952" v="936" actId="255"/>
          <ac:spMkLst>
            <pc:docMk/>
            <pc:sldMk cId="2776484924" sldId="583"/>
            <ac:spMk id="9217" creationId="{92779EA8-E841-7546-A5C5-017F7C703505}"/>
          </ac:spMkLst>
        </pc:spChg>
      </pc:sldChg>
      <pc:sldChg chg="del">
        <pc:chgData name="Fergus McCombie" userId="30062b67917b80f3" providerId="LiveId" clId="{26466F84-51F6-465C-BE48-2A0C30C7FAD4}" dt="2024-06-24T16:26:14.288" v="1111" actId="47"/>
        <pc:sldMkLst>
          <pc:docMk/>
          <pc:sldMk cId="380712436" sldId="584"/>
        </pc:sldMkLst>
      </pc:sldChg>
      <pc:sldChg chg="modSp add mod">
        <pc:chgData name="Fergus McCombie" userId="30062b67917b80f3" providerId="LiveId" clId="{26466F84-51F6-465C-BE48-2A0C30C7FAD4}" dt="2024-06-24T16:19:22.031" v="935" actId="255"/>
        <pc:sldMkLst>
          <pc:docMk/>
          <pc:sldMk cId="2179795410" sldId="585"/>
        </pc:sldMkLst>
        <pc:spChg chg="mod">
          <ac:chgData name="Fergus McCombie" userId="30062b67917b80f3" providerId="LiveId" clId="{26466F84-51F6-465C-BE48-2A0C30C7FAD4}" dt="2024-06-24T16:10:26.241" v="608" actId="20577"/>
          <ac:spMkLst>
            <pc:docMk/>
            <pc:sldMk cId="2179795410" sldId="585"/>
            <ac:spMk id="5" creationId="{CAF00506-D42A-284F-85CF-3F13793691EE}"/>
          </ac:spMkLst>
        </pc:spChg>
        <pc:spChg chg="mod">
          <ac:chgData name="Fergus McCombie" userId="30062b67917b80f3" providerId="LiveId" clId="{26466F84-51F6-465C-BE48-2A0C30C7FAD4}" dt="2024-06-24T16:19:22.031" v="935" actId="255"/>
          <ac:spMkLst>
            <pc:docMk/>
            <pc:sldMk cId="2179795410" sldId="585"/>
            <ac:spMk id="9217" creationId="{92779EA8-E841-7546-A5C5-017F7C703505}"/>
          </ac:spMkLst>
        </pc:spChg>
      </pc:sldChg>
      <pc:sldChg chg="modSp add mod">
        <pc:chgData name="Fergus McCombie" userId="30062b67917b80f3" providerId="LiveId" clId="{26466F84-51F6-465C-BE48-2A0C30C7FAD4}" dt="2024-06-24T16:19:15.066" v="934" actId="255"/>
        <pc:sldMkLst>
          <pc:docMk/>
          <pc:sldMk cId="1850836281" sldId="586"/>
        </pc:sldMkLst>
        <pc:spChg chg="mod">
          <ac:chgData name="Fergus McCombie" userId="30062b67917b80f3" providerId="LiveId" clId="{26466F84-51F6-465C-BE48-2A0C30C7FAD4}" dt="2024-06-24T16:15:11.037" v="844" actId="20577"/>
          <ac:spMkLst>
            <pc:docMk/>
            <pc:sldMk cId="1850836281" sldId="586"/>
            <ac:spMk id="5" creationId="{CAF00506-D42A-284F-85CF-3F13793691EE}"/>
          </ac:spMkLst>
        </pc:spChg>
        <pc:spChg chg="mod">
          <ac:chgData name="Fergus McCombie" userId="30062b67917b80f3" providerId="LiveId" clId="{26466F84-51F6-465C-BE48-2A0C30C7FAD4}" dt="2024-06-24T16:19:15.066" v="934" actId="255"/>
          <ac:spMkLst>
            <pc:docMk/>
            <pc:sldMk cId="1850836281" sldId="586"/>
            <ac:spMk id="9217" creationId="{92779EA8-E841-7546-A5C5-017F7C703505}"/>
          </ac:spMkLst>
        </pc:spChg>
      </pc:sldChg>
      <pc:sldChg chg="modSp add mod">
        <pc:chgData name="Fergus McCombie" userId="30062b67917b80f3" providerId="LiveId" clId="{26466F84-51F6-465C-BE48-2A0C30C7FAD4}" dt="2024-06-24T16:19:06.938" v="933" actId="255"/>
        <pc:sldMkLst>
          <pc:docMk/>
          <pc:sldMk cId="4807855" sldId="587"/>
        </pc:sldMkLst>
        <pc:spChg chg="mod">
          <ac:chgData name="Fergus McCombie" userId="30062b67917b80f3" providerId="LiveId" clId="{26466F84-51F6-465C-BE48-2A0C30C7FAD4}" dt="2024-06-24T16:16:49.330" v="879" actId="20577"/>
          <ac:spMkLst>
            <pc:docMk/>
            <pc:sldMk cId="4807855" sldId="587"/>
            <ac:spMk id="5" creationId="{CAF00506-D42A-284F-85CF-3F13793691EE}"/>
          </ac:spMkLst>
        </pc:spChg>
        <pc:spChg chg="mod">
          <ac:chgData name="Fergus McCombie" userId="30062b67917b80f3" providerId="LiveId" clId="{26466F84-51F6-465C-BE48-2A0C30C7FAD4}" dt="2024-06-24T16:19:06.938" v="933" actId="255"/>
          <ac:spMkLst>
            <pc:docMk/>
            <pc:sldMk cId="4807855" sldId="587"/>
            <ac:spMk id="9217" creationId="{92779EA8-E841-7546-A5C5-017F7C70350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CA580D-3A42-774C-A33B-38A3561DF2EA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7668A3-D733-9143-AB3C-47053DA05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415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>
            <a:extLst>
              <a:ext uri="{FF2B5EF4-FFF2-40B4-BE49-F238E27FC236}">
                <a16:creationId xmlns:a16="http://schemas.microsoft.com/office/drawing/2014/main" id="{CB2F1D70-DF23-E54A-8B69-CEC9C43BC52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8194" name="Notes Placeholder 2">
            <a:extLst>
              <a:ext uri="{FF2B5EF4-FFF2-40B4-BE49-F238E27FC236}">
                <a16:creationId xmlns:a16="http://schemas.microsoft.com/office/drawing/2014/main" id="{FCDB3C83-A527-D247-B539-BBDCA3F83E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lIns="86530" tIns="43265" rIns="86530" bIns="43265"/>
          <a:lstStyle/>
          <a:p>
            <a:endParaRPr lang="en-GB" altLang="en-US"/>
          </a:p>
        </p:txBody>
      </p:sp>
      <p:sp>
        <p:nvSpPr>
          <p:cNvPr id="8195" name="Slide Number Placeholder 3">
            <a:extLst>
              <a:ext uri="{FF2B5EF4-FFF2-40B4-BE49-F238E27FC236}">
                <a16:creationId xmlns:a16="http://schemas.microsoft.com/office/drawing/2014/main" id="{9741F679-E985-3947-A98B-E0E13BB79A76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530" tIns="43265" rIns="86530" bIns="43265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5735EB6-E785-AC4C-BCA6-E01360DEB850}" type="slidenum">
              <a:rPr lang="en-GB" altLang="en-US" sz="1800">
                <a:solidFill>
                  <a:srgbClr val="000000"/>
                </a:solidFill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GB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695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Slide Image Placeholder 1">
            <a:extLst>
              <a:ext uri="{FF2B5EF4-FFF2-40B4-BE49-F238E27FC236}">
                <a16:creationId xmlns:a16="http://schemas.microsoft.com/office/drawing/2014/main" id="{FAD3A825-2AEA-F840-83FD-49FB2D61069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0242" name="Notes Placeholder 2">
            <a:extLst>
              <a:ext uri="{FF2B5EF4-FFF2-40B4-BE49-F238E27FC236}">
                <a16:creationId xmlns:a16="http://schemas.microsoft.com/office/drawing/2014/main" id="{ECBF1345-7605-2247-9A5B-3E0F8F63EF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lIns="86530" tIns="43265" rIns="86530" bIns="43265"/>
          <a:lstStyle/>
          <a:p>
            <a:endParaRPr lang="en-GB" altLang="en-US"/>
          </a:p>
        </p:txBody>
      </p:sp>
      <p:sp>
        <p:nvSpPr>
          <p:cNvPr id="10243" name="Slide Number Placeholder 3">
            <a:extLst>
              <a:ext uri="{FF2B5EF4-FFF2-40B4-BE49-F238E27FC236}">
                <a16:creationId xmlns:a16="http://schemas.microsoft.com/office/drawing/2014/main" id="{ABC3AC73-813A-2D40-A62B-0F0B9478D94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530" tIns="43265" rIns="86530" bIns="43265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A5A04F5-763B-8447-A597-ED5F1B0CCBEC}" type="slidenum">
              <a:rPr lang="en-GB" altLang="en-US" sz="1800">
                <a:solidFill>
                  <a:srgbClr val="000000"/>
                </a:solidFill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en-GB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741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Slide Image Placeholder 1">
            <a:extLst>
              <a:ext uri="{FF2B5EF4-FFF2-40B4-BE49-F238E27FC236}">
                <a16:creationId xmlns:a16="http://schemas.microsoft.com/office/drawing/2014/main" id="{FAD3A825-2AEA-F840-83FD-49FB2D61069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0242" name="Notes Placeholder 2">
            <a:extLst>
              <a:ext uri="{FF2B5EF4-FFF2-40B4-BE49-F238E27FC236}">
                <a16:creationId xmlns:a16="http://schemas.microsoft.com/office/drawing/2014/main" id="{ECBF1345-7605-2247-9A5B-3E0F8F63EF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lIns="86530" tIns="43265" rIns="86530" bIns="43265"/>
          <a:lstStyle/>
          <a:p>
            <a:endParaRPr lang="en-GB" altLang="en-US"/>
          </a:p>
        </p:txBody>
      </p:sp>
      <p:sp>
        <p:nvSpPr>
          <p:cNvPr id="10243" name="Slide Number Placeholder 3">
            <a:extLst>
              <a:ext uri="{FF2B5EF4-FFF2-40B4-BE49-F238E27FC236}">
                <a16:creationId xmlns:a16="http://schemas.microsoft.com/office/drawing/2014/main" id="{ABC3AC73-813A-2D40-A62B-0F0B9478D94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530" tIns="43265" rIns="86530" bIns="43265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A5A04F5-763B-8447-A597-ED5F1B0CCBEC}" type="slidenum">
              <a:rPr lang="en-GB" altLang="en-US" sz="1800">
                <a:solidFill>
                  <a:srgbClr val="000000"/>
                </a:solidFill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en-GB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268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Slide Image Placeholder 1">
            <a:extLst>
              <a:ext uri="{FF2B5EF4-FFF2-40B4-BE49-F238E27FC236}">
                <a16:creationId xmlns:a16="http://schemas.microsoft.com/office/drawing/2014/main" id="{FAD3A825-2AEA-F840-83FD-49FB2D61069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0242" name="Notes Placeholder 2">
            <a:extLst>
              <a:ext uri="{FF2B5EF4-FFF2-40B4-BE49-F238E27FC236}">
                <a16:creationId xmlns:a16="http://schemas.microsoft.com/office/drawing/2014/main" id="{ECBF1345-7605-2247-9A5B-3E0F8F63EF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lIns="86530" tIns="43265" rIns="86530" bIns="43265"/>
          <a:lstStyle/>
          <a:p>
            <a:endParaRPr lang="en-GB" altLang="en-US"/>
          </a:p>
        </p:txBody>
      </p:sp>
      <p:sp>
        <p:nvSpPr>
          <p:cNvPr id="10243" name="Slide Number Placeholder 3">
            <a:extLst>
              <a:ext uri="{FF2B5EF4-FFF2-40B4-BE49-F238E27FC236}">
                <a16:creationId xmlns:a16="http://schemas.microsoft.com/office/drawing/2014/main" id="{ABC3AC73-813A-2D40-A62B-0F0B9478D94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530" tIns="43265" rIns="86530" bIns="43265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A5A04F5-763B-8447-A597-ED5F1B0CCBEC}" type="slidenum">
              <a:rPr lang="en-GB" altLang="en-US" sz="1800">
                <a:solidFill>
                  <a:srgbClr val="000000"/>
                </a:solidFill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4</a:t>
            </a:fld>
            <a:endParaRPr lang="en-GB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3059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Slide Image Placeholder 1">
            <a:extLst>
              <a:ext uri="{FF2B5EF4-FFF2-40B4-BE49-F238E27FC236}">
                <a16:creationId xmlns:a16="http://schemas.microsoft.com/office/drawing/2014/main" id="{FAD3A825-2AEA-F840-83FD-49FB2D61069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0242" name="Notes Placeholder 2">
            <a:extLst>
              <a:ext uri="{FF2B5EF4-FFF2-40B4-BE49-F238E27FC236}">
                <a16:creationId xmlns:a16="http://schemas.microsoft.com/office/drawing/2014/main" id="{ECBF1345-7605-2247-9A5B-3E0F8F63EF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lIns="86530" tIns="43265" rIns="86530" bIns="43265"/>
          <a:lstStyle/>
          <a:p>
            <a:endParaRPr lang="en-GB" altLang="en-US"/>
          </a:p>
        </p:txBody>
      </p:sp>
      <p:sp>
        <p:nvSpPr>
          <p:cNvPr id="10243" name="Slide Number Placeholder 3">
            <a:extLst>
              <a:ext uri="{FF2B5EF4-FFF2-40B4-BE49-F238E27FC236}">
                <a16:creationId xmlns:a16="http://schemas.microsoft.com/office/drawing/2014/main" id="{ABC3AC73-813A-2D40-A62B-0F0B9478D94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530" tIns="43265" rIns="86530" bIns="43265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A5A04F5-763B-8447-A597-ED5F1B0CCBEC}" type="slidenum">
              <a:rPr lang="en-GB" altLang="en-US" sz="1800">
                <a:solidFill>
                  <a:srgbClr val="000000"/>
                </a:solidFill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5</a:t>
            </a:fld>
            <a:endParaRPr lang="en-GB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3718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Slide Image Placeholder 1">
            <a:extLst>
              <a:ext uri="{FF2B5EF4-FFF2-40B4-BE49-F238E27FC236}">
                <a16:creationId xmlns:a16="http://schemas.microsoft.com/office/drawing/2014/main" id="{FAD3A825-2AEA-F840-83FD-49FB2D61069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0242" name="Notes Placeholder 2">
            <a:extLst>
              <a:ext uri="{FF2B5EF4-FFF2-40B4-BE49-F238E27FC236}">
                <a16:creationId xmlns:a16="http://schemas.microsoft.com/office/drawing/2014/main" id="{ECBF1345-7605-2247-9A5B-3E0F8F63EF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lIns="86530" tIns="43265" rIns="86530" bIns="43265"/>
          <a:lstStyle/>
          <a:p>
            <a:endParaRPr lang="en-GB" altLang="en-US"/>
          </a:p>
        </p:txBody>
      </p:sp>
      <p:sp>
        <p:nvSpPr>
          <p:cNvPr id="10243" name="Slide Number Placeholder 3">
            <a:extLst>
              <a:ext uri="{FF2B5EF4-FFF2-40B4-BE49-F238E27FC236}">
                <a16:creationId xmlns:a16="http://schemas.microsoft.com/office/drawing/2014/main" id="{ABC3AC73-813A-2D40-A62B-0F0B9478D94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530" tIns="43265" rIns="86530" bIns="43265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A5A04F5-763B-8447-A597-ED5F1B0CCBEC}" type="slidenum">
              <a:rPr lang="en-GB" altLang="en-US" sz="1800">
                <a:solidFill>
                  <a:srgbClr val="000000"/>
                </a:solidFill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6</a:t>
            </a:fld>
            <a:endParaRPr lang="en-GB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3688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Slide Image Placeholder 1">
            <a:extLst>
              <a:ext uri="{FF2B5EF4-FFF2-40B4-BE49-F238E27FC236}">
                <a16:creationId xmlns:a16="http://schemas.microsoft.com/office/drawing/2014/main" id="{FAD3A825-2AEA-F840-83FD-49FB2D61069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0242" name="Notes Placeholder 2">
            <a:extLst>
              <a:ext uri="{FF2B5EF4-FFF2-40B4-BE49-F238E27FC236}">
                <a16:creationId xmlns:a16="http://schemas.microsoft.com/office/drawing/2014/main" id="{ECBF1345-7605-2247-9A5B-3E0F8F63EF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lIns="86530" tIns="43265" rIns="86530" bIns="43265"/>
          <a:lstStyle/>
          <a:p>
            <a:endParaRPr lang="en-GB" altLang="en-US"/>
          </a:p>
        </p:txBody>
      </p:sp>
      <p:sp>
        <p:nvSpPr>
          <p:cNvPr id="10243" name="Slide Number Placeholder 3">
            <a:extLst>
              <a:ext uri="{FF2B5EF4-FFF2-40B4-BE49-F238E27FC236}">
                <a16:creationId xmlns:a16="http://schemas.microsoft.com/office/drawing/2014/main" id="{ABC3AC73-813A-2D40-A62B-0F0B9478D94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530" tIns="43265" rIns="86530" bIns="43265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A5A04F5-763B-8447-A597-ED5F1B0CCBEC}" type="slidenum">
              <a:rPr lang="en-GB" altLang="en-US" sz="1800">
                <a:solidFill>
                  <a:srgbClr val="000000"/>
                </a:solidFill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7</a:t>
            </a:fld>
            <a:endParaRPr lang="en-GB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2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BA4AE-2B20-F24A-A85D-765997D5B3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16CCB4-3082-4546-B11F-90489E8B00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1BB2A-933C-B046-BC20-920BA9CEF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4290B-E445-F246-A117-9953820A2BB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55CA57-0270-724D-9146-87A129B3A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6A6E0F-5946-1247-B03B-8C5D26BC7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B2AEF-F2EF-6442-BFA4-841F8BC42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562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95534-67D0-C540-BDD7-46F63F74E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AB88FD-8C02-604E-91E1-08706C5E54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38016B-2E4A-004F-A78F-6F60F298A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4290B-E445-F246-A117-9953820A2BB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6E9981-0F8B-6A47-829F-6359BC485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F0C1BD-EEAE-A742-8648-9533752B0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B2AEF-F2EF-6442-BFA4-841F8BC42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256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F60F2C-9B8B-0745-B9B4-9B7E91B9F1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D5A772-F918-C54C-B2DE-6E2C0A3F8C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3BCEA-5557-AF40-BD2A-11AAC153F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4290B-E445-F246-A117-9953820A2BB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C9B89C-B5FA-5541-997A-FB5869B99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8F0B94-68B7-E742-8979-59B722641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B2AEF-F2EF-6442-BFA4-841F8BC42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123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EE00E-17CD-AB42-8BB5-F9733F2BE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38A8BF-B464-2346-8B77-2238D9480F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B6F6F1-0845-6A4F-AE45-F4789A10D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4290B-E445-F246-A117-9953820A2BB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7D41F2-8E9F-9242-AD16-F8702D773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CFCC1D-80A7-BF40-924B-87D299BC2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B2AEF-F2EF-6442-BFA4-841F8BC42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830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1A8D8-DDA5-5840-AA26-1F2DF8AD7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202758-36B9-A548-BB9E-34AE08AB49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B26BBD-02B8-2B4A-A305-80C145BE3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4290B-E445-F246-A117-9953820A2BB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DD1261-62FB-164E-B6C9-5CEE6DBAA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ADB9B6-6314-0F4E-87F3-209F0B58F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B2AEF-F2EF-6442-BFA4-841F8BC42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378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047D3-1F1D-1046-BFBD-DC0EF8320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1F45A5-8C6C-A94D-9657-35AA43A082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BE1540-7E2C-BA44-90F2-154CEFEED5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BBC055-E29A-E044-9A0C-3849D7FBE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4290B-E445-F246-A117-9953820A2BB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BD5FED-74CA-A349-A8F8-490755E92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CC035A-1E2A-754D-AB25-17C302AC2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B2AEF-F2EF-6442-BFA4-841F8BC42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290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DD839-BC7C-774F-85FA-4BFFC480A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4069F2-E112-5544-BE06-4C409F7569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ABDC49-D313-3A4D-99CE-18EF4DED92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5DDC17-3935-2742-B692-63FB4B39F8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FE7419-5861-7E44-841E-724E2FF8C0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43B87E-1FA1-BF42-896F-B4EA5370F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4290B-E445-F246-A117-9953820A2BB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6E08EE-4AF2-474A-A61E-34F15B0C0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311491-3130-E14F-9A8C-4CC4D327B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B2AEF-F2EF-6442-BFA4-841F8BC42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441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D3415-C4AA-6642-8F19-2FBB51529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017736-112E-4E4D-870D-E89646B21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4290B-E445-F246-A117-9953820A2BB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2C1791-A843-3741-9661-E2DD71B71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740A19-69D2-9049-B64F-B3E744A8C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B2AEF-F2EF-6442-BFA4-841F8BC42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904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0F8969-288A-D543-B3A1-851C8E073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4290B-E445-F246-A117-9953820A2BB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E17DDB-8B7F-7C47-B430-845F17A57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304594-3D5E-3E4C-B830-D061ED741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B2AEF-F2EF-6442-BFA4-841F8BC42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982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0E71A-224E-E844-99BA-CDF8FFC0F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1B9D44-C325-5445-82B7-78C4B34303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90A9BA-3A55-2F49-A6A9-D12CB96D11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E4B18C-3A76-D346-9D7C-9ED5E426E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4290B-E445-F246-A117-9953820A2BB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9C0237-54BF-194D-A315-447B22638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E54B7C-1710-274A-AFF4-9E221563B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B2AEF-F2EF-6442-BFA4-841F8BC42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333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A564B-379F-5A4D-B37E-9B219CFF9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4F5431-66D0-384A-A9E3-7B36F59869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7F6A40-EA41-4140-B392-72083D38C7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F17CC8-CC4F-824C-93B5-3849FF61D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4290B-E445-F246-A117-9953820A2BB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CA28C6-DAE6-5149-B028-02402D71C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AD92FE-F741-A14C-A5B4-5E33E32B4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B2AEF-F2EF-6442-BFA4-841F8BC42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355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81E191-38B1-CD42-8A9B-30AF40D6F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010DBD-3036-D348-991D-7B157253A8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E82EA8-BD35-3047-AEBE-2230A91C90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4290B-E445-F246-A117-9953820A2BB8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43F790-5299-B64D-A98D-7AAA690CE5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509B09-D5D5-FD4B-B8CB-3581C4AF26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B2AEF-F2EF-6442-BFA4-841F8BC42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807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le 1">
            <a:extLst>
              <a:ext uri="{FF2B5EF4-FFF2-40B4-BE49-F238E27FC236}">
                <a16:creationId xmlns:a16="http://schemas.microsoft.com/office/drawing/2014/main" id="{613812DB-AF66-0D46-8502-53ADC4BF9D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9800" y="1997075"/>
            <a:ext cx="7772400" cy="1431925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Human rights arguments </a:t>
            </a:r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in discrimination </a:t>
            </a: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claims</a:t>
            </a:r>
            <a:b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altLang="en-US" sz="2400" b="1">
                <a:latin typeface="Calibri" panose="020F0502020204030204" pitchFamily="34" charset="0"/>
                <a:cs typeface="Calibri" panose="020F0502020204030204" pitchFamily="34" charset="0"/>
              </a:rPr>
              <a:t>Fergus </a:t>
            </a: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McCombie</a:t>
            </a:r>
            <a:r>
              <a:rPr lang="en-GB" altLang="en-US" sz="1800" b="1" dirty="0">
                <a:solidFill>
                  <a:srgbClr val="7E919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25 June 2024</a:t>
            </a:r>
          </a:p>
        </p:txBody>
      </p:sp>
      <p:pic>
        <p:nvPicPr>
          <p:cNvPr id="7170" name="Picture 2" descr="C:\Users\Heather\Documents\My Dropbox\Chambers\Website and Marketing Review\Logo\PumpCourt_logo_HR.jpg">
            <a:extLst>
              <a:ext uri="{FF2B5EF4-FFF2-40B4-BE49-F238E27FC236}">
                <a16:creationId xmlns:a16="http://schemas.microsoft.com/office/drawing/2014/main" id="{D9513526-F87D-244F-A3BA-9B4C6DDF54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0238" y="333375"/>
            <a:ext cx="33528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4">
            <a:extLst>
              <a:ext uri="{FF2B5EF4-FFF2-40B4-BE49-F238E27FC236}">
                <a16:creationId xmlns:a16="http://schemas.microsoft.com/office/drawing/2014/main" id="{E08444F5-7CEA-F042-8E96-05DB3D981C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8820" y="4005470"/>
            <a:ext cx="6155635" cy="2169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245699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1">
            <a:extLst>
              <a:ext uri="{FF2B5EF4-FFF2-40B4-BE49-F238E27FC236}">
                <a16:creationId xmlns:a16="http://schemas.microsoft.com/office/drawing/2014/main" id="{92779EA8-E841-7546-A5C5-017F7C703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6988" y="365125"/>
            <a:ext cx="8786812" cy="1325563"/>
          </a:xfrm>
        </p:spPr>
        <p:txBody>
          <a:bodyPr>
            <a:noAutofit/>
          </a:bodyPr>
          <a:lstStyle/>
          <a:p>
            <a:br>
              <a:rPr lang="en-GB" sz="2400" b="1" dirty="0">
                <a:latin typeface="+mn-lt"/>
              </a:rPr>
            </a:br>
            <a:r>
              <a:rPr lang="en-GB" sz="2400" b="1" dirty="0">
                <a:latin typeface="+mn-lt"/>
              </a:rPr>
              <a:t>	</a:t>
            </a:r>
            <a:r>
              <a:rPr lang="en-GB" sz="3200" b="1" dirty="0">
                <a:latin typeface="+mn-lt"/>
              </a:rPr>
              <a:t>Protected beliefs</a:t>
            </a:r>
            <a:br>
              <a:rPr lang="en-GB" altLang="en-US" sz="30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GB" altLang="en-US" sz="3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AF00506-D42A-284F-85CF-3F1379369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endParaRPr lang="en-GB" sz="2400" dirty="0"/>
          </a:p>
          <a:p>
            <a:r>
              <a:rPr lang="en-GB" sz="2400" dirty="0"/>
              <a:t>Article 9 ECHR: freedom of thought, conscience and religion</a:t>
            </a:r>
          </a:p>
          <a:p>
            <a:endParaRPr lang="en-GB" sz="2400" dirty="0"/>
          </a:p>
          <a:p>
            <a:r>
              <a:rPr lang="en-GB" altLang="en-US" sz="2400" dirty="0" err="1">
                <a:cs typeface="Calibri" panose="020F0502020204030204" pitchFamily="34" charset="0"/>
              </a:rPr>
              <a:t>Forstater</a:t>
            </a:r>
            <a:r>
              <a:rPr lang="en-GB" altLang="en-US" sz="2400" dirty="0">
                <a:cs typeface="Calibri" panose="020F0502020204030204" pitchFamily="34" charset="0"/>
              </a:rPr>
              <a:t> v. CGD Europe [2022] ICR 1</a:t>
            </a:r>
          </a:p>
          <a:p>
            <a:endParaRPr lang="en-GB" sz="2400" dirty="0">
              <a:cs typeface="Calibri" panose="020F0502020204030204" pitchFamily="34" charset="0"/>
            </a:endParaRPr>
          </a:p>
          <a:p>
            <a:r>
              <a:rPr lang="en-GB" sz="2400" dirty="0">
                <a:cs typeface="Calibri" panose="020F0502020204030204" pitchFamily="34" charset="0"/>
              </a:rPr>
              <a:t>Interplay with EQA 2010 protection for religious or philosophical belief</a:t>
            </a:r>
            <a:endParaRPr lang="en-GB" sz="2400" dirty="0"/>
          </a:p>
          <a:p>
            <a:pPr>
              <a:defRPr/>
            </a:pPr>
            <a:endParaRPr lang="en-GB" dirty="0"/>
          </a:p>
          <a:p>
            <a:pPr>
              <a:defRPr/>
            </a:pPr>
            <a:endParaRPr lang="en-GB" dirty="0"/>
          </a:p>
        </p:txBody>
      </p:sp>
      <p:pic>
        <p:nvPicPr>
          <p:cNvPr id="9219" name="Picture 2" descr="C:\Users\Heather\Documents\My Dropbox\Chambers\Website and Marketing Review\Logo\PumpCourt_logo_HR.jpg">
            <a:extLst>
              <a:ext uri="{FF2B5EF4-FFF2-40B4-BE49-F238E27FC236}">
                <a16:creationId xmlns:a16="http://schemas.microsoft.com/office/drawing/2014/main" id="{AC0266A3-427D-C641-8CBE-6BD20330A5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76251"/>
            <a:ext cx="1728788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6484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1">
            <a:extLst>
              <a:ext uri="{FF2B5EF4-FFF2-40B4-BE49-F238E27FC236}">
                <a16:creationId xmlns:a16="http://schemas.microsoft.com/office/drawing/2014/main" id="{92779EA8-E841-7546-A5C5-017F7C703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6988" y="365125"/>
            <a:ext cx="8786812" cy="1325563"/>
          </a:xfrm>
        </p:spPr>
        <p:txBody>
          <a:bodyPr>
            <a:noAutofit/>
          </a:bodyPr>
          <a:lstStyle/>
          <a:p>
            <a:br>
              <a:rPr lang="en-GB" sz="2400" b="1" dirty="0">
                <a:latin typeface="+mn-lt"/>
              </a:rPr>
            </a:br>
            <a:r>
              <a:rPr lang="en-GB" sz="2400" b="1" dirty="0">
                <a:latin typeface="+mn-lt"/>
              </a:rPr>
              <a:t>	</a:t>
            </a:r>
            <a:r>
              <a:rPr lang="en-GB" sz="3200" b="1" dirty="0">
                <a:latin typeface="+mn-lt"/>
              </a:rPr>
              <a:t>The manifestation of belief</a:t>
            </a:r>
            <a:br>
              <a:rPr lang="en-GB" altLang="en-US" sz="30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GB" altLang="en-US" sz="3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AF00506-D42A-284F-85CF-3F1379369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endParaRPr lang="en-GB" sz="2400" dirty="0"/>
          </a:p>
          <a:p>
            <a:r>
              <a:rPr lang="en-GB" sz="2400" dirty="0" err="1"/>
              <a:t>Eweida</a:t>
            </a:r>
            <a:r>
              <a:rPr lang="en-GB" sz="2400" dirty="0"/>
              <a:t> v. UK [2013] IRLR 231 – sufficiently close and direct nexus between belief and its manifestation?</a:t>
            </a:r>
          </a:p>
          <a:p>
            <a:endParaRPr lang="en-GB" sz="2400" dirty="0"/>
          </a:p>
          <a:p>
            <a:r>
              <a:rPr lang="en-GB" sz="2400" dirty="0"/>
              <a:t>Qualified right – similar to freedom of expression under art.10 ECHR</a:t>
            </a:r>
          </a:p>
          <a:p>
            <a:pPr>
              <a:defRPr/>
            </a:pPr>
            <a:endParaRPr lang="en-GB" dirty="0"/>
          </a:p>
        </p:txBody>
      </p:sp>
      <p:pic>
        <p:nvPicPr>
          <p:cNvPr id="9219" name="Picture 2" descr="C:\Users\Heather\Documents\My Dropbox\Chambers\Website and Marketing Review\Logo\PumpCourt_logo_HR.jpg">
            <a:extLst>
              <a:ext uri="{FF2B5EF4-FFF2-40B4-BE49-F238E27FC236}">
                <a16:creationId xmlns:a16="http://schemas.microsoft.com/office/drawing/2014/main" id="{AC0266A3-427D-C641-8CBE-6BD20330A5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76251"/>
            <a:ext cx="1728788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9795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1">
            <a:extLst>
              <a:ext uri="{FF2B5EF4-FFF2-40B4-BE49-F238E27FC236}">
                <a16:creationId xmlns:a16="http://schemas.microsoft.com/office/drawing/2014/main" id="{92779EA8-E841-7546-A5C5-017F7C703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6988" y="365125"/>
            <a:ext cx="8786812" cy="1325563"/>
          </a:xfrm>
        </p:spPr>
        <p:txBody>
          <a:bodyPr>
            <a:noAutofit/>
          </a:bodyPr>
          <a:lstStyle/>
          <a:p>
            <a:pPr algn="ctr"/>
            <a:br>
              <a:rPr lang="en-GB" sz="2400" b="1" dirty="0">
                <a:latin typeface="+mn-lt"/>
              </a:rPr>
            </a:br>
            <a:r>
              <a:rPr lang="en-GB" sz="2800" b="1" dirty="0">
                <a:latin typeface="+mn-lt"/>
              </a:rPr>
              <a:t>Separability: the reason vs the protected characteristic</a:t>
            </a:r>
            <a:br>
              <a:rPr lang="en-GB" altLang="en-US" sz="30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GB" altLang="en-US" sz="3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AF00506-D42A-284F-85CF-3F1379369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Page v. NHS Trust Development Authority [2021] EWCA </a:t>
            </a:r>
            <a:r>
              <a:rPr lang="en-GB" sz="2400" dirty="0" err="1"/>
              <a:t>Civ</a:t>
            </a:r>
            <a:r>
              <a:rPr lang="en-GB" sz="2400" dirty="0"/>
              <a:t> 255</a:t>
            </a:r>
          </a:p>
          <a:p>
            <a:pPr>
              <a:defRPr/>
            </a:pPr>
            <a:endParaRPr lang="en-GB" dirty="0"/>
          </a:p>
          <a:p>
            <a:pPr>
              <a:defRPr/>
            </a:pPr>
            <a:r>
              <a:rPr lang="en-GB" sz="2400" dirty="0"/>
              <a:t>Objectionable manifestation of belief is not protected – but what is objectionable?</a:t>
            </a:r>
          </a:p>
        </p:txBody>
      </p:sp>
      <p:pic>
        <p:nvPicPr>
          <p:cNvPr id="9219" name="Picture 2" descr="C:\Users\Heather\Documents\My Dropbox\Chambers\Website and Marketing Review\Logo\PumpCourt_logo_HR.jpg">
            <a:extLst>
              <a:ext uri="{FF2B5EF4-FFF2-40B4-BE49-F238E27FC236}">
                <a16:creationId xmlns:a16="http://schemas.microsoft.com/office/drawing/2014/main" id="{AC0266A3-427D-C641-8CBE-6BD20330A5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76251"/>
            <a:ext cx="1728788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0836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1">
            <a:extLst>
              <a:ext uri="{FF2B5EF4-FFF2-40B4-BE49-F238E27FC236}">
                <a16:creationId xmlns:a16="http://schemas.microsoft.com/office/drawing/2014/main" id="{92779EA8-E841-7546-A5C5-017F7C703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6988" y="365125"/>
            <a:ext cx="8786812" cy="1325563"/>
          </a:xfrm>
        </p:spPr>
        <p:txBody>
          <a:bodyPr>
            <a:noAutofit/>
          </a:bodyPr>
          <a:lstStyle/>
          <a:p>
            <a:br>
              <a:rPr lang="en-GB" sz="2400" b="1" dirty="0">
                <a:latin typeface="+mn-lt"/>
              </a:rPr>
            </a:br>
            <a:r>
              <a:rPr lang="en-GB" sz="2400" b="1" dirty="0">
                <a:latin typeface="+mn-lt"/>
              </a:rPr>
              <a:t>	</a:t>
            </a:r>
            <a:r>
              <a:rPr lang="en-GB" sz="3200" b="1" dirty="0">
                <a:latin typeface="+mn-lt"/>
              </a:rPr>
              <a:t>Separability in context</a:t>
            </a:r>
            <a:endParaRPr lang="en-GB" alt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AF00506-D42A-284F-85CF-3F1379369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r>
              <a:rPr lang="en-GB" sz="2400" dirty="0"/>
              <a:t>Higgs v. </a:t>
            </a:r>
            <a:r>
              <a:rPr lang="en-GB" sz="2400" dirty="0" err="1"/>
              <a:t>Farmor’s</a:t>
            </a:r>
            <a:r>
              <a:rPr lang="en-GB" sz="2400" dirty="0"/>
              <a:t> School (Archbishop’s Council Intervening) [2023] EAT 89</a:t>
            </a:r>
          </a:p>
          <a:p>
            <a:pPr marL="0" indent="0">
              <a:buNone/>
            </a:pPr>
            <a:r>
              <a:rPr lang="en-GB" sz="2400" dirty="0"/>
              <a:t>	-	distinguish the fact that belief is being manifested					(protected) from a justified objection to the </a:t>
            </a:r>
            <a:r>
              <a:rPr lang="en-GB" sz="2400" u="sng" dirty="0"/>
              <a:t>manner</a:t>
            </a:r>
            <a:r>
              <a:rPr lang="en-GB" sz="2400" dirty="0"/>
              <a:t> of 				such manifestation (not protected)</a:t>
            </a:r>
          </a:p>
          <a:p>
            <a:r>
              <a:rPr lang="en-GB" altLang="en-US" sz="2400" dirty="0">
                <a:cs typeface="Calibri" panose="020F0502020204030204" pitchFamily="34" charset="0"/>
              </a:rPr>
              <a:t>Ellis v. Bacon [2022] EAT 188</a:t>
            </a:r>
          </a:p>
          <a:p>
            <a:pPr marL="0" indent="0">
              <a:buNone/>
            </a:pPr>
            <a:r>
              <a:rPr lang="en-GB" sz="2400" dirty="0">
                <a:cs typeface="Calibri" panose="020F0502020204030204" pitchFamily="34" charset="0"/>
              </a:rPr>
              <a:t>	-	identify the right comparator</a:t>
            </a:r>
            <a:endParaRPr lang="en-GB" sz="2400" dirty="0"/>
          </a:p>
          <a:p>
            <a:r>
              <a:rPr lang="en-GB" sz="2400" dirty="0"/>
              <a:t>Kong v. Gulf International Bank (UK) Limited [2022] EWCA </a:t>
            </a:r>
            <a:r>
              <a:rPr lang="en-GB" sz="2400" dirty="0" err="1"/>
              <a:t>Civ</a:t>
            </a:r>
            <a:r>
              <a:rPr lang="en-GB" sz="2400" dirty="0"/>
              <a:t> 941</a:t>
            </a:r>
          </a:p>
          <a:p>
            <a:pPr marL="0" indent="0">
              <a:buNone/>
            </a:pPr>
            <a:r>
              <a:rPr lang="en-GB" sz="2400" dirty="0"/>
              <a:t>	-	in whistleblowing, separate the context for act from the reason 			for it</a:t>
            </a:r>
          </a:p>
          <a:p>
            <a:pPr>
              <a:defRPr/>
            </a:pPr>
            <a:endParaRPr lang="en-GB" dirty="0"/>
          </a:p>
        </p:txBody>
      </p:sp>
      <p:pic>
        <p:nvPicPr>
          <p:cNvPr id="9219" name="Picture 2" descr="C:\Users\Heather\Documents\My Dropbox\Chambers\Website and Marketing Review\Logo\PumpCourt_logo_HR.jpg">
            <a:extLst>
              <a:ext uri="{FF2B5EF4-FFF2-40B4-BE49-F238E27FC236}">
                <a16:creationId xmlns:a16="http://schemas.microsoft.com/office/drawing/2014/main" id="{AC0266A3-427D-C641-8CBE-6BD20330A5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76251"/>
            <a:ext cx="1728788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07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1">
            <a:extLst>
              <a:ext uri="{FF2B5EF4-FFF2-40B4-BE49-F238E27FC236}">
                <a16:creationId xmlns:a16="http://schemas.microsoft.com/office/drawing/2014/main" id="{92779EA8-E841-7546-A5C5-017F7C703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6988" y="365125"/>
            <a:ext cx="8786812" cy="1325563"/>
          </a:xfrm>
        </p:spPr>
        <p:txBody>
          <a:bodyPr>
            <a:noAutofit/>
          </a:bodyPr>
          <a:lstStyle/>
          <a:p>
            <a:r>
              <a:rPr lang="en-GB" sz="4000" b="1" dirty="0">
                <a:latin typeface="+mn-lt"/>
              </a:rPr>
              <a:t>	</a:t>
            </a:r>
            <a:br>
              <a:rPr lang="en-GB" sz="4000" b="1" dirty="0">
                <a:latin typeface="+mn-lt"/>
              </a:rPr>
            </a:br>
            <a:r>
              <a:rPr lang="en-GB" sz="4000" b="1" dirty="0">
                <a:latin typeface="+mn-lt"/>
              </a:rPr>
              <a:t>	</a:t>
            </a:r>
            <a:r>
              <a:rPr lang="en-GB" sz="3200" b="1" dirty="0">
                <a:latin typeface="+mn-lt"/>
              </a:rPr>
              <a:t>Freedom of expression</a:t>
            </a:r>
            <a:br>
              <a:rPr lang="en-GB" altLang="en-US" sz="4000" b="1" dirty="0">
                <a:latin typeface="+mn-lt"/>
                <a:cs typeface="Calibri" panose="020F0502020204030204" pitchFamily="34" charset="0"/>
              </a:rPr>
            </a:br>
            <a:endParaRPr lang="en-GB" altLang="en-US" sz="4000" b="1" dirty="0">
              <a:latin typeface="+mn-lt"/>
              <a:cs typeface="Calibri" panose="020F0502020204030204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AF00506-D42A-284F-85CF-3F1379369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endParaRPr lang="en-GB" dirty="0"/>
          </a:p>
          <a:p>
            <a:r>
              <a:rPr lang="en-GB" sz="2400" dirty="0"/>
              <a:t>Extension of protection via Art.14 read with Art.10</a:t>
            </a:r>
          </a:p>
          <a:p>
            <a:endParaRPr lang="en-GB" sz="2400" dirty="0"/>
          </a:p>
          <a:p>
            <a:r>
              <a:rPr lang="en-GB" sz="2400" dirty="0"/>
              <a:t>Gilham v. Ministry of Justice [2019] UKSC 44</a:t>
            </a:r>
          </a:p>
          <a:p>
            <a:pPr marL="457200" lvl="1" indent="0">
              <a:buNone/>
            </a:pPr>
            <a:r>
              <a:rPr lang="en-GB" dirty="0"/>
              <a:t>		- a district judge officeholder</a:t>
            </a:r>
          </a:p>
          <a:p>
            <a:endParaRPr lang="en-GB" sz="2400" dirty="0"/>
          </a:p>
          <a:p>
            <a:r>
              <a:rPr lang="en-GB" sz="2400" dirty="0"/>
              <a:t>Sullivan v. Isle of Wight Council [2024] EAT 3</a:t>
            </a:r>
          </a:p>
          <a:p>
            <a:pPr marL="0" indent="0">
              <a:buNone/>
            </a:pPr>
            <a:r>
              <a:rPr lang="en-GB" sz="2400" dirty="0"/>
              <a:t>		- whistleblowing applicants</a:t>
            </a:r>
          </a:p>
        </p:txBody>
      </p:sp>
      <p:pic>
        <p:nvPicPr>
          <p:cNvPr id="9219" name="Picture 2" descr="C:\Users\Heather\Documents\My Dropbox\Chambers\Website and Marketing Review\Logo\PumpCourt_logo_HR.jpg">
            <a:extLst>
              <a:ext uri="{FF2B5EF4-FFF2-40B4-BE49-F238E27FC236}">
                <a16:creationId xmlns:a16="http://schemas.microsoft.com/office/drawing/2014/main" id="{AC0266A3-427D-C641-8CBE-6BD20330A5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76251"/>
            <a:ext cx="1728788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5223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itle 1">
            <a:extLst>
              <a:ext uri="{FF2B5EF4-FFF2-40B4-BE49-F238E27FC236}">
                <a16:creationId xmlns:a16="http://schemas.microsoft.com/office/drawing/2014/main" id="{92779EA8-E841-7546-A5C5-017F7C703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6988" y="365125"/>
            <a:ext cx="8786812" cy="1325563"/>
          </a:xfrm>
        </p:spPr>
        <p:txBody>
          <a:bodyPr>
            <a:noAutofit/>
          </a:bodyPr>
          <a:lstStyle/>
          <a:p>
            <a:r>
              <a:rPr lang="en-GB" altLang="en-US" sz="3000" b="1" dirty="0">
                <a:latin typeface="Calibri" panose="020F0502020204030204" pitchFamily="34" charset="0"/>
                <a:cs typeface="Calibri" panose="020F0502020204030204" pitchFamily="34" charset="0"/>
              </a:rPr>
              <a:t>	Settlement agreements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AF00506-D42A-284F-85CF-3F1379369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GB" dirty="0" err="1"/>
              <a:t>Ajaz</a:t>
            </a:r>
            <a:r>
              <a:rPr lang="en-GB" dirty="0"/>
              <a:t> v. Homerton University Hospital [2023] EAT 142</a:t>
            </a:r>
          </a:p>
          <a:p>
            <a:pPr marL="457200" lvl="1" indent="0">
              <a:buNone/>
              <a:defRPr/>
            </a:pPr>
            <a:r>
              <a:rPr lang="en-GB" sz="2800" dirty="0"/>
              <a:t>	-	what has been settled?</a:t>
            </a:r>
          </a:p>
          <a:p>
            <a:pPr marL="457200" lvl="1" indent="0">
              <a:buNone/>
              <a:defRPr/>
            </a:pPr>
            <a:endParaRPr lang="en-GB" sz="2800" dirty="0"/>
          </a:p>
          <a:p>
            <a:pPr>
              <a:defRPr/>
            </a:pPr>
            <a:r>
              <a:rPr lang="en-GB" dirty="0"/>
              <a:t>Bathgate v Technip UK Ltd and others [2023] CSIH 48</a:t>
            </a:r>
          </a:p>
          <a:p>
            <a:pPr marL="0" indent="0">
              <a:buNone/>
              <a:defRPr/>
            </a:pPr>
            <a:r>
              <a:rPr lang="en-GB" dirty="0"/>
              <a:t>	-	future unknown claims?</a:t>
            </a:r>
          </a:p>
          <a:p>
            <a:pPr marL="0" indent="0">
              <a:buNone/>
              <a:defRPr/>
            </a:pPr>
            <a:r>
              <a:rPr lang="en-GB" dirty="0"/>
              <a:t>	-	Clifford v. IBM [2024] EAT 90</a:t>
            </a:r>
          </a:p>
          <a:p>
            <a:pPr marL="0" indent="0">
              <a:buNone/>
              <a:defRPr/>
            </a:pPr>
            <a:endParaRPr lang="en-GB" dirty="0"/>
          </a:p>
          <a:p>
            <a:pPr marL="0" indent="0">
              <a:buNone/>
              <a:defRPr/>
            </a:pPr>
            <a:endParaRPr lang="en-GB" dirty="0"/>
          </a:p>
          <a:p>
            <a:pPr>
              <a:defRPr/>
            </a:pPr>
            <a:endParaRPr lang="en-GB" dirty="0"/>
          </a:p>
        </p:txBody>
      </p:sp>
      <p:pic>
        <p:nvPicPr>
          <p:cNvPr id="9219" name="Picture 2" descr="C:\Users\Heather\Documents\My Dropbox\Chambers\Website and Marketing Review\Logo\PumpCourt_logo_HR.jpg">
            <a:extLst>
              <a:ext uri="{FF2B5EF4-FFF2-40B4-BE49-F238E27FC236}">
                <a16:creationId xmlns:a16="http://schemas.microsoft.com/office/drawing/2014/main" id="{AC0266A3-427D-C641-8CBE-6BD20330A5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76251"/>
            <a:ext cx="1728788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8769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10608</TotalTime>
  <Words>351</Words>
  <Application>Microsoft Office PowerPoint</Application>
  <PresentationFormat>Widescreen</PresentationFormat>
  <Paragraphs>50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Human rights arguments in discrimination claims  Fergus McCombie   25 June 2024</vt:lpstr>
      <vt:lpstr>  Protected beliefs </vt:lpstr>
      <vt:lpstr>  The manifestation of belief </vt:lpstr>
      <vt:lpstr> Separability: the reason vs the protected characteristic </vt:lpstr>
      <vt:lpstr>  Separability in context</vt:lpstr>
      <vt:lpstr>   Freedom of expression </vt:lpstr>
      <vt:lpstr> Settlement agreements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Discrimination Law Update Daniella Gilbert 22 March 2023</dc:title>
  <dc:creator>Gilbert, Daniella</dc:creator>
  <cp:lastModifiedBy>Fergus McCombie</cp:lastModifiedBy>
  <cp:revision>2</cp:revision>
  <dcterms:created xsi:type="dcterms:W3CDTF">2023-03-22T12:39:50Z</dcterms:created>
  <dcterms:modified xsi:type="dcterms:W3CDTF">2024-06-24T16:35:07Z</dcterms:modified>
</cp:coreProperties>
</file>