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735" r:id="rId2"/>
    <p:sldId id="736" r:id="rId3"/>
    <p:sldId id="257" r:id="rId4"/>
    <p:sldId id="267" r:id="rId5"/>
    <p:sldId id="737" r:id="rId6"/>
    <p:sldId id="266" r:id="rId7"/>
    <p:sldId id="738" r:id="rId8"/>
    <p:sldId id="739" r:id="rId9"/>
    <p:sldId id="740" r:id="rId10"/>
    <p:sldId id="741" r:id="rId11"/>
    <p:sldId id="742" r:id="rId12"/>
    <p:sldId id="743" r:id="rId13"/>
    <p:sldId id="744" r:id="rId14"/>
    <p:sldId id="745" r:id="rId15"/>
    <p:sldId id="746" r:id="rId16"/>
    <p:sldId id="747" r:id="rId17"/>
    <p:sldId id="748" r:id="rId18"/>
    <p:sldId id="74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4375D6-3FAE-3A1A-06F6-A80C8667770E}" v="34" dt="2024-06-24T08:16:59.616"/>
    <p1510:client id="{2853863B-2890-C25D-B61E-A0264853965E}" v="4782" dt="2024-06-24T14:09:33.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93D371-9E76-4BC6-858D-93A2B7453D22}" type="datetimeFigureOut">
              <a:rPr lang="en-GB" smtClean="0"/>
              <a:t>25/06/2024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13060C-4042-4E00-833D-2AA64D04234C}" type="slidenum">
              <a:rPr lang="en-GB" smtClean="0"/>
              <a:t>‹#›</a:t>
            </a:fld>
            <a:endParaRPr lang="en-GB"/>
          </a:p>
        </p:txBody>
      </p:sp>
    </p:spTree>
    <p:extLst>
      <p:ext uri="{BB962C8B-B14F-4D97-AF65-F5344CB8AC3E}">
        <p14:creationId xmlns:p14="http://schemas.microsoft.com/office/powerpoint/2010/main" val="2368392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08396372-112D-BBC6-48D5-1640104D2B2B}"/>
              </a:ext>
            </a:extLst>
          </p:cNvPr>
          <p:cNvSpPr>
            <a:spLocks noGrp="1" noRot="1" noChangeAspect="1" noTextEdit="1"/>
          </p:cNvSpPr>
          <p:nvPr>
            <p:ph type="sldImg"/>
          </p:nvPr>
        </p:nvSpPr>
        <p:spPr/>
      </p:sp>
      <p:sp>
        <p:nvSpPr>
          <p:cNvPr id="8195" name="Notes Placeholder 2">
            <a:extLst>
              <a:ext uri="{FF2B5EF4-FFF2-40B4-BE49-F238E27FC236}">
                <a16:creationId xmlns:a16="http://schemas.microsoft.com/office/drawing/2014/main" id="{8BB532CE-EC54-CD3C-BCC7-D1C196656617}"/>
              </a:ext>
            </a:extLst>
          </p:cNvPr>
          <p:cNvSpPr>
            <a:spLocks noGrp="1"/>
          </p:cNvSpPr>
          <p:nvPr>
            <p:ph type="body" idx="1"/>
          </p:nvPr>
        </p:nvSpPr>
        <p:spPr/>
        <p:txBody>
          <a:bodyPr lIns="86530" tIns="43265" rIns="86530" bIns="43265"/>
          <a:lstStyle/>
          <a:p>
            <a:endParaRPr lang="en-GB" altLang="en-US"/>
          </a:p>
        </p:txBody>
      </p:sp>
      <p:sp>
        <p:nvSpPr>
          <p:cNvPr id="8196" name="Slide Number Placeholder 3">
            <a:extLst>
              <a:ext uri="{FF2B5EF4-FFF2-40B4-BE49-F238E27FC236}">
                <a16:creationId xmlns:a16="http://schemas.microsoft.com/office/drawing/2014/main" id="{FBA5B076-C5A6-044A-A778-97ED860DCF0D}"/>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90731614-369E-5A48-A43C-724F05A101A2}" type="slidenum">
              <a:rPr lang="en-GB" altLang="en-US" sz="1800">
                <a:solidFill>
                  <a:srgbClr val="000000"/>
                </a:solidFill>
                <a:latin typeface="Arial" panose="020B0604020202020204" pitchFamily="34" charset="0"/>
              </a:rPr>
              <a:pPr eaLnBrk="1" hangingPunct="1">
                <a:spcBef>
                  <a:spcPct val="0"/>
                </a:spcBef>
              </a:pPr>
              <a:t>1</a:t>
            </a:fld>
            <a:endParaRPr lang="en-GB" altLang="en-US" sz="1800">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66D1A27-305C-D19F-1BD3-2CD19813B9FB}"/>
              </a:ext>
            </a:extLst>
          </p:cNvPr>
          <p:cNvSpPr>
            <a:spLocks noGrp="1"/>
          </p:cNvSpPr>
          <p:nvPr>
            <p:ph type="ctrTitle"/>
          </p:nvPr>
        </p:nvSpPr>
        <p:spPr>
          <a:xfrm>
            <a:off x="2230438" y="1744664"/>
            <a:ext cx="7772400" cy="1470025"/>
          </a:xfrm>
        </p:spPr>
        <p:txBody>
          <a:bodyPr>
            <a:normAutofit/>
          </a:bodyPr>
          <a:lstStyle/>
          <a:p>
            <a:pPr algn="ctr" eaLnBrk="1" hangingPunct="1"/>
            <a:r>
              <a:rPr lang="en-GB" altLang="en-US" b="1" dirty="0">
                <a:latin typeface="Calibri" panose="020F0502020204030204" pitchFamily="34" charset="0"/>
                <a:cs typeface="Calibri" panose="020F0502020204030204" pitchFamily="34" charset="0"/>
              </a:rPr>
              <a:t>HERE COMES THE SUN</a:t>
            </a:r>
            <a:br>
              <a:rPr lang="en-GB" altLang="en-US" b="1" dirty="0">
                <a:latin typeface="Calibri" panose="020F0502020204030204" pitchFamily="34" charset="0"/>
                <a:cs typeface="Calibri" panose="020F0502020204030204" pitchFamily="34" charset="0"/>
              </a:rPr>
            </a:br>
            <a:r>
              <a:rPr lang="en-GB" altLang="en-US" sz="2800" b="1" dirty="0">
                <a:solidFill>
                  <a:srgbClr val="7E919F"/>
                </a:solidFill>
                <a:latin typeface="Calibri" panose="020F0502020204030204" pitchFamily="34" charset="0"/>
                <a:cs typeface="Calibri" panose="020F0502020204030204" pitchFamily="34" charset="0"/>
              </a:rPr>
              <a:t>Emma Sole</a:t>
            </a:r>
            <a:endParaRPr lang="en-GB" altLang="en-US" b="1" dirty="0">
              <a:solidFill>
                <a:srgbClr val="7E919F"/>
              </a:solidFill>
              <a:latin typeface="Calibri" panose="020F0502020204030204" pitchFamily="34" charset="0"/>
              <a:cs typeface="Calibri" panose="020F0502020204030204" pitchFamily="34" charset="0"/>
            </a:endParaRPr>
          </a:p>
        </p:txBody>
      </p:sp>
      <p:pic>
        <p:nvPicPr>
          <p:cNvPr id="7171" name="Picture 2" descr="C:\Users\Heather\Documents\My Dropbox\Chambers\Website and Marketing Review\Logo\PumpCourt_logo_HR.jpg">
            <a:extLst>
              <a:ext uri="{FF2B5EF4-FFF2-40B4-BE49-F238E27FC236}">
                <a16:creationId xmlns:a16="http://schemas.microsoft.com/office/drawing/2014/main" id="{35131398-9885-8014-D849-1763CAAB36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0238" y="152400"/>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3A1A0888-E7FC-0787-1D21-350B1F244CD8}"/>
              </a:ext>
            </a:extLst>
          </p:cNvPr>
          <p:cNvSpPr/>
          <p:nvPr/>
        </p:nvSpPr>
        <p:spPr>
          <a:xfrm>
            <a:off x="2230439" y="6488114"/>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a:defRPr>
                <a:solidFill>
                  <a:srgbClr val="000000"/>
                </a:solidFill>
              </a:defRPr>
            </a:pPr>
            <a:r>
              <a:rPr lang="en-GB" kern="0" dirty="0">
                <a:solidFill>
                  <a:srgbClr val="7E919F"/>
                </a:solidFill>
                <a:latin typeface="Calibri"/>
                <a:cs typeface="Calibri"/>
                <a:sym typeface="Calibri"/>
              </a:rPr>
              <a:t>www.</a:t>
            </a:r>
            <a:r>
              <a:rPr kern="0" dirty="0">
                <a:solidFill>
                  <a:srgbClr val="7E919F"/>
                </a:solidFill>
                <a:latin typeface="Calibri"/>
                <a:cs typeface="Calibri"/>
                <a:sym typeface="Calibri"/>
              </a:rPr>
              <a:t>pumpcourtchambers.com</a:t>
            </a:r>
          </a:p>
        </p:txBody>
      </p:sp>
      <p:pic>
        <p:nvPicPr>
          <p:cNvPr id="7173" name="Picture 6">
            <a:extLst>
              <a:ext uri="{FF2B5EF4-FFF2-40B4-BE49-F238E27FC236}">
                <a16:creationId xmlns:a16="http://schemas.microsoft.com/office/drawing/2014/main" id="{11483FAD-B64C-C82F-CD85-2080007E50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432176"/>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(1)</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r>
              <a:rPr lang="en-GB" sz="2000" dirty="0"/>
              <a:t>The Employment Tribunal rules 2013, Sch. 1 r29 gives the ET a general case management power which encompasses allowing an amendment application in full, in part or for the tribunal to make consequential tidying-up amendments. </a:t>
            </a:r>
          </a:p>
          <a:p>
            <a:pPr algn="just"/>
            <a:r>
              <a:rPr lang="en-GB" sz="2000" dirty="0"/>
              <a:t>If the ET has no jurisdiction to hear any claim in the original ET1, there is nothing to amend. However, in </a:t>
            </a:r>
            <a:r>
              <a:rPr lang="en-GB" sz="2000" b="1" u="sng" dirty="0"/>
              <a:t>Sakyi-</a:t>
            </a:r>
            <a:r>
              <a:rPr lang="en-GB" sz="2000" b="1" u="sng" dirty="0" err="1"/>
              <a:t>Opare</a:t>
            </a:r>
            <a:r>
              <a:rPr lang="en-GB" sz="2000" b="1" u="sng" dirty="0"/>
              <a:t> v The Albert Kennedy Trust</a:t>
            </a:r>
            <a:r>
              <a:rPr lang="en-GB" sz="2000" dirty="0"/>
              <a:t> UKEAT/0086/20, the EAT held that if the proposed amendment is material to whether or not the original claim is in time, by virtue of there being a continuing act, then the amendment application should be considered first.</a:t>
            </a:r>
          </a:p>
          <a:p>
            <a:pPr algn="just"/>
            <a:r>
              <a:rPr lang="en-GB" sz="2000" dirty="0"/>
              <a:t>An application should usually be in writing, unless it is very simply or limited, and made with the proposed amendment. </a:t>
            </a:r>
          </a:p>
          <a:p>
            <a:pPr algn="just"/>
            <a:r>
              <a:rPr lang="en-GB" sz="2000" dirty="0"/>
              <a:t>Applications can be made up to and during the substantive hearing, however delay is a factor weighing against allowing it and most are dealt with at PHs. </a:t>
            </a:r>
          </a:p>
          <a:p>
            <a:pPr algn="just"/>
            <a:r>
              <a:rPr lang="en-GB" sz="2000" dirty="0"/>
              <a:t>Ordinarily the PH considering an amendment will be private, unless the ET is asked to convert it to an open or public PH, on the basis that it is being asked to determine a substantive preliminary issue which will decide liability for the purposes of SI 2013/1237 </a:t>
            </a:r>
            <a:r>
              <a:rPr lang="en-GB" sz="2000" dirty="0" err="1"/>
              <a:t>Sch</a:t>
            </a:r>
            <a:r>
              <a:rPr lang="en-GB" sz="2000" dirty="0"/>
              <a:t> 1 r 53(3). </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44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(2)</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r>
              <a:rPr lang="en-GB" sz="2000" dirty="0"/>
              <a:t>The power is to be exercised </a:t>
            </a:r>
            <a:r>
              <a:rPr lang="en-GB" sz="2000" i="1" dirty="0"/>
              <a:t>“in a manner which satisfies the requirements of relevance, reason, justice and fairness inherent in all judicial discretions” </a:t>
            </a:r>
            <a:r>
              <a:rPr lang="en-GB" sz="2000" dirty="0"/>
              <a:t>(Mummery J in </a:t>
            </a:r>
            <a:r>
              <a:rPr lang="en-GB" sz="2000" b="1" u="sng" dirty="0" err="1"/>
              <a:t>Selkent</a:t>
            </a:r>
            <a:r>
              <a:rPr lang="en-GB" sz="2000" b="1" u="sng" dirty="0"/>
              <a:t> Bus Co v Moore</a:t>
            </a:r>
            <a:r>
              <a:rPr lang="en-GB" sz="2000" dirty="0"/>
              <a:t>). The aim of the ET is to balance the hardship/prejudice between the parties. </a:t>
            </a:r>
          </a:p>
          <a:p>
            <a:pPr algn="just"/>
            <a:r>
              <a:rPr lang="en-GB" sz="2000" dirty="0"/>
              <a:t>The Presidential Guide – General Case Management (“PG-CM”), gives general guidance on making amendments and essentially rehearses the </a:t>
            </a:r>
            <a:r>
              <a:rPr lang="en-GB" sz="2000" b="1" u="sng" dirty="0" err="1"/>
              <a:t>Selkent</a:t>
            </a:r>
            <a:r>
              <a:rPr lang="en-GB" sz="2000" dirty="0"/>
              <a:t> factors:</a:t>
            </a:r>
          </a:p>
          <a:p>
            <a:pPr algn="just">
              <a:buFontTx/>
              <a:buChar char="-"/>
            </a:pPr>
            <a:r>
              <a:rPr lang="en-GB" sz="2000" i="1" dirty="0"/>
              <a:t>The nature of the amendment: </a:t>
            </a:r>
          </a:p>
          <a:p>
            <a:pPr algn="just">
              <a:buFontTx/>
              <a:buChar char="-"/>
            </a:pPr>
            <a:r>
              <a:rPr lang="en-GB" sz="2000" i="1" dirty="0"/>
              <a:t>The applicability of time limits:</a:t>
            </a:r>
          </a:p>
          <a:p>
            <a:pPr algn="just">
              <a:buFontTx/>
              <a:buChar char="-"/>
            </a:pPr>
            <a:r>
              <a:rPr lang="en-GB" sz="2000" i="1" dirty="0"/>
              <a:t>The timing and manner of the application. </a:t>
            </a:r>
          </a:p>
          <a:p>
            <a:pPr algn="just"/>
            <a:r>
              <a:rPr lang="en-GB" sz="2000" dirty="0"/>
              <a:t>These factors are introduced, in </a:t>
            </a:r>
            <a:r>
              <a:rPr lang="en-GB" sz="2000" b="1" u="sng" dirty="0" err="1"/>
              <a:t>Selkent</a:t>
            </a:r>
            <a:r>
              <a:rPr lang="en-GB" sz="2000" dirty="0"/>
              <a:t>, with the sentence: </a:t>
            </a:r>
            <a:r>
              <a:rPr lang="en-GB" sz="2000" i="1" dirty="0"/>
              <a:t>“</a:t>
            </a:r>
            <a:r>
              <a:rPr lang="en-GB" sz="2000" i="1" dirty="0">
                <a:solidFill>
                  <a:srgbClr val="000000"/>
                </a:solidFill>
                <a:effectLst/>
              </a:rPr>
              <a:t>It is impossible and undesirable to attempt to list them exhaustively, but the following are certainly relevant”.</a:t>
            </a:r>
            <a:endParaRPr lang="en-GB" sz="2000" i="1" dirty="0"/>
          </a:p>
          <a:p>
            <a:pPr algn="just"/>
            <a:r>
              <a:rPr lang="en-GB" sz="2000" dirty="0"/>
              <a:t>In </a:t>
            </a:r>
            <a:r>
              <a:rPr lang="en-GB" sz="2000" b="1" u="sng" dirty="0"/>
              <a:t>Pontoon (Europe) Ltd v </a:t>
            </a:r>
            <a:r>
              <a:rPr lang="en-GB" sz="2000" b="1" u="sng" dirty="0" err="1"/>
              <a:t>Sinhh</a:t>
            </a:r>
            <a:r>
              <a:rPr lang="en-GB" sz="2000" dirty="0"/>
              <a:t> UKEAT/009418, Lavender J rejected an appeal based on irrelevant considerations being weighed in the balance, when an ET considered it to be relevant that an unnamed Respondent could, or could not, have anticipated the proposed claim against them.</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694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(3)</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r>
              <a:rPr lang="en-US" sz="2000" dirty="0">
                <a:solidFill>
                  <a:srgbClr val="202020"/>
                </a:solidFill>
                <a:cs typeface="Helvetica"/>
              </a:rPr>
              <a:t>The nature of the amendment:</a:t>
            </a:r>
          </a:p>
          <a:p>
            <a:pPr marL="514350" indent="-514350" algn="just">
              <a:buAutoNum type="romanLcParenBoth"/>
            </a:pPr>
            <a:r>
              <a:rPr lang="en-US" sz="2000" dirty="0">
                <a:solidFill>
                  <a:srgbClr val="202020"/>
                </a:solidFill>
                <a:cs typeface="Helvetica"/>
              </a:rPr>
              <a:t>Amendments designed to amend the basis of an existing claim, but without purporting to raise a new distinct head of complaints; </a:t>
            </a:r>
          </a:p>
          <a:p>
            <a:pPr marL="514350" indent="-514350" algn="just">
              <a:buAutoNum type="romanLcParenBoth"/>
            </a:pPr>
            <a:r>
              <a:rPr lang="en-US" sz="2000" dirty="0">
                <a:solidFill>
                  <a:srgbClr val="202020"/>
                </a:solidFill>
                <a:cs typeface="Helvetica"/>
              </a:rPr>
              <a:t>Amendments which add or substitute a new cause of action, but one which is linked to, or arises out of the same facts as , the original claim (“re-labelling”);</a:t>
            </a:r>
          </a:p>
          <a:p>
            <a:pPr marL="514350" indent="-514350" algn="just">
              <a:buAutoNum type="romanLcParenBoth"/>
            </a:pPr>
            <a:r>
              <a:rPr lang="en-US" sz="2000" dirty="0">
                <a:solidFill>
                  <a:srgbClr val="202020"/>
                </a:solidFill>
                <a:cs typeface="Helvetica"/>
              </a:rPr>
              <a:t>Amendments which add or substitute a wholly new claim or cause of action which is not connected to the original claim at all. </a:t>
            </a:r>
          </a:p>
          <a:p>
            <a:pPr algn="just"/>
            <a:r>
              <a:rPr lang="en-US" sz="2000" dirty="0">
                <a:solidFill>
                  <a:srgbClr val="202020"/>
                </a:solidFill>
                <a:cs typeface="Helvetica"/>
              </a:rPr>
              <a:t>The ET will look at the </a:t>
            </a:r>
            <a:r>
              <a:rPr lang="en-US" sz="2000" i="1" dirty="0">
                <a:solidFill>
                  <a:srgbClr val="202020"/>
                </a:solidFill>
                <a:cs typeface="Helvetica"/>
              </a:rPr>
              <a:t>whole </a:t>
            </a:r>
            <a:r>
              <a:rPr lang="en-US" sz="2000" dirty="0">
                <a:solidFill>
                  <a:srgbClr val="202020"/>
                </a:solidFill>
                <a:cs typeface="Helvetica"/>
              </a:rPr>
              <a:t>document and engage in a </a:t>
            </a:r>
            <a:r>
              <a:rPr lang="en-US" sz="2000" i="1" dirty="0">
                <a:solidFill>
                  <a:srgbClr val="202020"/>
                </a:solidFill>
                <a:cs typeface="Helvetica"/>
              </a:rPr>
              <a:t>fair </a:t>
            </a:r>
            <a:r>
              <a:rPr lang="en-US" sz="2000" dirty="0">
                <a:solidFill>
                  <a:srgbClr val="202020"/>
                </a:solidFill>
                <a:cs typeface="Helvetica"/>
              </a:rPr>
              <a:t>reading of it, to determine which category is appropriate. </a:t>
            </a:r>
          </a:p>
          <a:p>
            <a:pPr algn="just"/>
            <a:r>
              <a:rPr lang="en-US" sz="2000" dirty="0">
                <a:solidFill>
                  <a:srgbClr val="202020"/>
                </a:solidFill>
                <a:cs typeface="Helvetica"/>
              </a:rPr>
              <a:t>It is necessary to examine whether or not there is a </a:t>
            </a:r>
            <a:r>
              <a:rPr lang="en-US" sz="2000" i="1" dirty="0">
                <a:solidFill>
                  <a:srgbClr val="202020"/>
                </a:solidFill>
                <a:cs typeface="Helvetica"/>
              </a:rPr>
              <a:t>“causative link” </a:t>
            </a:r>
            <a:r>
              <a:rPr lang="en-US" sz="2000" dirty="0">
                <a:solidFill>
                  <a:srgbClr val="202020"/>
                </a:solidFill>
                <a:cs typeface="Helvetica"/>
              </a:rPr>
              <a:t>between the original claim and the proposed amendment. Simply making observations which might indicate the proposed claim (see </a:t>
            </a:r>
            <a:r>
              <a:rPr lang="en-US" sz="2000" b="1" u="sng" dirty="0">
                <a:solidFill>
                  <a:srgbClr val="202020"/>
                </a:solidFill>
                <a:cs typeface="Helvetica"/>
              </a:rPr>
              <a:t>Foxtons Ltd v </a:t>
            </a:r>
            <a:r>
              <a:rPr lang="en-US" sz="2000" b="1" u="sng" dirty="0" err="1">
                <a:solidFill>
                  <a:srgbClr val="202020"/>
                </a:solidFill>
                <a:cs typeface="Helvetica"/>
              </a:rPr>
              <a:t>Ruwiel</a:t>
            </a:r>
            <a:r>
              <a:rPr lang="en-US" sz="2000" dirty="0">
                <a:solidFill>
                  <a:srgbClr val="202020"/>
                </a:solidFill>
                <a:cs typeface="Helvetica"/>
              </a:rPr>
              <a:t> UKEAT/0056/08)</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382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(4)</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fontScale="85000" lnSpcReduction="20000"/>
          </a:bodyPr>
          <a:lstStyle/>
          <a:p>
            <a:pPr algn="just"/>
            <a:r>
              <a:rPr lang="en-US" sz="2400" dirty="0">
                <a:solidFill>
                  <a:srgbClr val="202020"/>
                </a:solidFill>
                <a:cs typeface="Helvetica"/>
              </a:rPr>
              <a:t>It is not always easy to properly </a:t>
            </a:r>
            <a:r>
              <a:rPr lang="en-US" sz="2400" dirty="0" err="1">
                <a:solidFill>
                  <a:srgbClr val="202020"/>
                </a:solidFill>
                <a:cs typeface="Helvetica"/>
              </a:rPr>
              <a:t>categorise</a:t>
            </a:r>
            <a:r>
              <a:rPr lang="en-US" sz="2400" dirty="0">
                <a:solidFill>
                  <a:srgbClr val="202020"/>
                </a:solidFill>
                <a:cs typeface="Helvetica"/>
              </a:rPr>
              <a:t>: Two recent EAT decisions (</a:t>
            </a:r>
            <a:r>
              <a:rPr lang="en-US" sz="2400" b="1" u="sng" dirty="0">
                <a:solidFill>
                  <a:srgbClr val="202020"/>
                </a:solidFill>
                <a:cs typeface="Helvetica"/>
              </a:rPr>
              <a:t>Arian v The Spitalfields Practice</a:t>
            </a:r>
            <a:r>
              <a:rPr lang="en-US" sz="2400" dirty="0">
                <a:solidFill>
                  <a:srgbClr val="202020"/>
                </a:solidFill>
                <a:cs typeface="Helvetica"/>
              </a:rPr>
              <a:t> [2022] EAT 67 and </a:t>
            </a:r>
            <a:r>
              <a:rPr lang="en-US" sz="2400" b="1" u="sng" dirty="0" err="1">
                <a:solidFill>
                  <a:srgbClr val="202020"/>
                </a:solidFill>
                <a:cs typeface="Helvetica"/>
              </a:rPr>
              <a:t>MacFarlance</a:t>
            </a:r>
            <a:r>
              <a:rPr lang="en-US" sz="2400" b="1" u="sng" dirty="0">
                <a:solidFill>
                  <a:srgbClr val="202020"/>
                </a:solidFill>
                <a:cs typeface="Helvetica"/>
              </a:rPr>
              <a:t> v Commissioner of Police for the Metropolis</a:t>
            </a:r>
            <a:r>
              <a:rPr lang="en-US" sz="2400" dirty="0">
                <a:solidFill>
                  <a:srgbClr val="202020"/>
                </a:solidFill>
                <a:cs typeface="Helvetica"/>
              </a:rPr>
              <a:t> [2023] EAT 111) confirmed that an earlier EAT decision, </a:t>
            </a:r>
            <a:r>
              <a:rPr lang="en-US" sz="2400" b="1" u="sng" dirty="0" err="1">
                <a:solidFill>
                  <a:srgbClr val="202020"/>
                </a:solidFill>
                <a:cs typeface="Helvetica"/>
              </a:rPr>
              <a:t>Pruzhanskaya</a:t>
            </a:r>
            <a:r>
              <a:rPr lang="en-US" sz="2400" b="1" u="sng" dirty="0">
                <a:solidFill>
                  <a:srgbClr val="202020"/>
                </a:solidFill>
                <a:cs typeface="Helvetica"/>
              </a:rPr>
              <a:t> v International Trade &amp; Exhibitors (JV) Ltd</a:t>
            </a:r>
            <a:r>
              <a:rPr lang="en-US" sz="2400" dirty="0">
                <a:solidFill>
                  <a:srgbClr val="202020"/>
                </a:solidFill>
                <a:cs typeface="Helvetica"/>
              </a:rPr>
              <a:t> UKEAT/0046/18, was wrongly decided when holding that an amendment fell into (</a:t>
            </a:r>
            <a:r>
              <a:rPr lang="en-US" sz="2400" dirty="0" err="1">
                <a:solidFill>
                  <a:srgbClr val="202020"/>
                </a:solidFill>
                <a:cs typeface="Helvetica"/>
              </a:rPr>
              <a:t>i</a:t>
            </a:r>
            <a:r>
              <a:rPr lang="en-US" sz="2400" dirty="0">
                <a:solidFill>
                  <a:srgbClr val="202020"/>
                </a:solidFill>
                <a:cs typeface="Helvetica"/>
              </a:rPr>
              <a:t>) not (iii). In </a:t>
            </a:r>
            <a:r>
              <a:rPr lang="en-US" sz="2400" b="1" u="sng" dirty="0">
                <a:solidFill>
                  <a:srgbClr val="202020"/>
                </a:solidFill>
                <a:cs typeface="Helvetica"/>
              </a:rPr>
              <a:t>Arian</a:t>
            </a:r>
            <a:r>
              <a:rPr lang="en-US" sz="2400" dirty="0">
                <a:solidFill>
                  <a:srgbClr val="202020"/>
                </a:solidFill>
                <a:cs typeface="Helvetica"/>
              </a:rPr>
              <a:t> the EAT held that there is </a:t>
            </a:r>
            <a:r>
              <a:rPr lang="en-US" sz="2400" i="1" dirty="0">
                <a:solidFill>
                  <a:srgbClr val="202020"/>
                </a:solidFill>
                <a:cs typeface="Helvetica"/>
              </a:rPr>
              <a:t>no </a:t>
            </a:r>
            <a:r>
              <a:rPr lang="en-US" sz="2400" dirty="0">
                <a:solidFill>
                  <a:srgbClr val="202020"/>
                </a:solidFill>
                <a:cs typeface="Helvetica"/>
              </a:rPr>
              <a:t>rule that all forms of unfair dismissal come within one overall </a:t>
            </a:r>
            <a:r>
              <a:rPr lang="en-US" sz="2400" dirty="0" err="1">
                <a:solidFill>
                  <a:srgbClr val="202020"/>
                </a:solidFill>
                <a:cs typeface="Helvetica"/>
              </a:rPr>
              <a:t>categorisation</a:t>
            </a:r>
            <a:r>
              <a:rPr lang="en-US" sz="2400" dirty="0">
                <a:solidFill>
                  <a:srgbClr val="202020"/>
                </a:solidFill>
                <a:cs typeface="Helvetica"/>
              </a:rPr>
              <a:t>.</a:t>
            </a:r>
          </a:p>
          <a:p>
            <a:pPr algn="just"/>
            <a:endParaRPr lang="en-US" sz="2400" dirty="0">
              <a:solidFill>
                <a:srgbClr val="202020"/>
              </a:solidFill>
              <a:cs typeface="Helvetica"/>
            </a:endParaRPr>
          </a:p>
          <a:p>
            <a:pPr algn="just"/>
            <a:r>
              <a:rPr lang="en-US" sz="2400" dirty="0">
                <a:solidFill>
                  <a:srgbClr val="202020"/>
                </a:solidFill>
                <a:cs typeface="Helvetica"/>
              </a:rPr>
              <a:t>Both, recent EAT cases referred to the guidance in </a:t>
            </a:r>
            <a:r>
              <a:rPr lang="en-US" sz="2400" b="1" u="sng" dirty="0" err="1">
                <a:solidFill>
                  <a:srgbClr val="202020"/>
                </a:solidFill>
                <a:cs typeface="Helvetica"/>
              </a:rPr>
              <a:t>Abercombie</a:t>
            </a:r>
            <a:r>
              <a:rPr lang="en-US" sz="2400" b="1" u="sng" dirty="0">
                <a:solidFill>
                  <a:srgbClr val="202020"/>
                </a:solidFill>
                <a:cs typeface="Helvetica"/>
              </a:rPr>
              <a:t> v Aga Rangemaster Ltd</a:t>
            </a:r>
            <a:r>
              <a:rPr lang="en-US" sz="2400" dirty="0">
                <a:solidFill>
                  <a:srgbClr val="202020"/>
                </a:solidFill>
                <a:cs typeface="Helvetica"/>
              </a:rPr>
              <a:t> [2013] EWCA Civ 1148, in which Underhill LJ explained: </a:t>
            </a:r>
            <a:br>
              <a:rPr lang="en-US" sz="2000" dirty="0">
                <a:solidFill>
                  <a:srgbClr val="202020"/>
                </a:solidFill>
                <a:cs typeface="Helvetica"/>
              </a:rPr>
            </a:br>
            <a:endParaRPr lang="en-US" sz="2000" dirty="0">
              <a:solidFill>
                <a:srgbClr val="202020"/>
              </a:solidFill>
              <a:cs typeface="Helvetica"/>
            </a:endParaRPr>
          </a:p>
          <a:p>
            <a:pPr marL="457200" lvl="1" indent="0" algn="just">
              <a:buNone/>
            </a:pPr>
            <a:r>
              <a:rPr lang="en-US" dirty="0">
                <a:solidFill>
                  <a:srgbClr val="202020"/>
                </a:solidFill>
                <a:cs typeface="Helvetica"/>
              </a:rPr>
              <a:t>“[the approach of] </a:t>
            </a:r>
            <a:r>
              <a:rPr lang="en-US" i="1" dirty="0">
                <a:solidFill>
                  <a:srgbClr val="202020"/>
                </a:solidFill>
                <a:cs typeface="Helvetica"/>
              </a:rPr>
              <a:t>both the EAT and this Court in considering applications to amend which arguably raise new causes of action has been to focus not on questions of formal classification but on the extent to which the new pleading is likely to involve substantially different areas of enquiry than the old: the greater the difference between the factual and legal issues raised by the new claim and by the old, the less likely it is that it will be permitted. It is thus well recognized that in cases where the effect of a proposed amendment is simply to put a different legal label on facts which are already pleaded permission will normally be granted.”</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4369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(5)</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r>
              <a:rPr lang="en-US" sz="2000" dirty="0">
                <a:solidFill>
                  <a:srgbClr val="202020"/>
                </a:solidFill>
                <a:cs typeface="Helvetica"/>
              </a:rPr>
              <a:t>Time limits:</a:t>
            </a:r>
          </a:p>
          <a:p>
            <a:pPr algn="just"/>
            <a:r>
              <a:rPr lang="en-US" sz="2000" dirty="0">
                <a:solidFill>
                  <a:srgbClr val="202020"/>
                </a:solidFill>
                <a:cs typeface="Helvetica"/>
              </a:rPr>
              <a:t>Underhill LJ said in </a:t>
            </a:r>
            <a:r>
              <a:rPr lang="en-US" sz="2000" b="1" u="sng" dirty="0" err="1">
                <a:solidFill>
                  <a:srgbClr val="202020"/>
                </a:solidFill>
                <a:cs typeface="Helvetica"/>
              </a:rPr>
              <a:t>Abercombie</a:t>
            </a:r>
            <a:r>
              <a:rPr lang="en-US" sz="2000" dirty="0">
                <a:solidFill>
                  <a:srgbClr val="202020"/>
                </a:solidFill>
                <a:cs typeface="Helvetica"/>
              </a:rPr>
              <a:t>:</a:t>
            </a:r>
          </a:p>
          <a:p>
            <a:pPr marL="457200" lvl="1" indent="0" algn="just">
              <a:buNone/>
            </a:pPr>
            <a:endParaRPr lang="en-US" sz="2000" i="1" dirty="0">
              <a:solidFill>
                <a:srgbClr val="202020"/>
              </a:solidFill>
              <a:cs typeface="Helvetica"/>
            </a:endParaRPr>
          </a:p>
          <a:p>
            <a:pPr marL="457200" lvl="1" indent="0" algn="just">
              <a:buNone/>
            </a:pPr>
            <a:r>
              <a:rPr lang="en-US" sz="2000" i="1" dirty="0">
                <a:solidFill>
                  <a:srgbClr val="202020"/>
                </a:solidFill>
                <a:cs typeface="Helvetica"/>
              </a:rPr>
              <a:t>“Mummery J says in his guidance in </a:t>
            </a:r>
            <a:r>
              <a:rPr lang="en-US" sz="2000" dirty="0" err="1">
                <a:solidFill>
                  <a:srgbClr val="202020"/>
                </a:solidFill>
                <a:cs typeface="Helvetica"/>
              </a:rPr>
              <a:t>Selkent</a:t>
            </a:r>
            <a:r>
              <a:rPr lang="en-US" sz="2000" i="1" dirty="0">
                <a:solidFill>
                  <a:srgbClr val="202020"/>
                </a:solidFill>
                <a:cs typeface="Helvetica"/>
              </a:rPr>
              <a:t> that the fact that a fresh claim would have been out of time (as will generally be the case, given the short time limits applicable in employment tribunal proceedings) is a relevant factor in considering the exercise of the discretion whether to amend. That is no doubt right in principle. But its relevance depends on the circumstances. Where the new claim is wholly different from the claim originally pleaded the claimant should not, absent perhaps some very special circumstances, be permitted to circumvent the statutory time-limits by introducing it by way of amendment. But where it is closely connected with the claim originally pleaded – and </a:t>
            </a:r>
            <a:r>
              <a:rPr lang="en-US" sz="2000" dirty="0">
                <a:solidFill>
                  <a:srgbClr val="202020"/>
                </a:solidFill>
                <a:cs typeface="Helvetica"/>
              </a:rPr>
              <a:t>a </a:t>
            </a:r>
            <a:r>
              <a:rPr lang="en-US" sz="2000" dirty="0" err="1">
                <a:solidFill>
                  <a:srgbClr val="202020"/>
                </a:solidFill>
                <a:cs typeface="Helvetica"/>
              </a:rPr>
              <a:t>foriori</a:t>
            </a:r>
            <a:r>
              <a:rPr lang="en-US" sz="2000" dirty="0">
                <a:solidFill>
                  <a:srgbClr val="202020"/>
                </a:solidFill>
                <a:cs typeface="Helvetica"/>
              </a:rPr>
              <a:t> </a:t>
            </a:r>
            <a:r>
              <a:rPr lang="en-US" sz="2000" i="1" dirty="0">
                <a:solidFill>
                  <a:srgbClr val="202020"/>
                </a:solidFill>
                <a:cs typeface="Helvetica"/>
              </a:rPr>
              <a:t>in a re-labelling case – justice does not require the same approach…There is, as I have already said, no question of any specific prejudice to the Respondent from the claim being reformulated after the expiry of the time limit”.</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517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(6)</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r>
              <a:rPr lang="en-US" sz="2200" dirty="0">
                <a:solidFill>
                  <a:srgbClr val="202020"/>
                </a:solidFill>
                <a:cs typeface="Helvetica"/>
              </a:rPr>
              <a:t>The new claim does not </a:t>
            </a:r>
            <a:r>
              <a:rPr lang="en-US" sz="2200" i="1" dirty="0">
                <a:solidFill>
                  <a:srgbClr val="202020"/>
                </a:solidFill>
                <a:cs typeface="Helvetica"/>
              </a:rPr>
              <a:t>“relate back” </a:t>
            </a:r>
            <a:r>
              <a:rPr lang="en-US" sz="2200" dirty="0">
                <a:solidFill>
                  <a:srgbClr val="202020"/>
                </a:solidFill>
                <a:cs typeface="Helvetica"/>
              </a:rPr>
              <a:t>to the original ET1 but the date for limitation purposes is the date on which permission is given.</a:t>
            </a:r>
          </a:p>
          <a:p>
            <a:pPr algn="just"/>
            <a:r>
              <a:rPr lang="en-US" sz="2200" dirty="0">
                <a:solidFill>
                  <a:srgbClr val="202020"/>
                </a:solidFill>
                <a:cs typeface="Helvetica"/>
              </a:rPr>
              <a:t>Judge Hand QC in </a:t>
            </a:r>
            <a:r>
              <a:rPr lang="en-US" sz="2200" b="1" u="sng" dirty="0">
                <a:solidFill>
                  <a:srgbClr val="202020"/>
                </a:solidFill>
                <a:cs typeface="Helvetica"/>
              </a:rPr>
              <a:t>Galilee v Commissioner of Police of the Metropolis</a:t>
            </a:r>
            <a:r>
              <a:rPr lang="en-US" sz="2200" dirty="0">
                <a:solidFill>
                  <a:srgbClr val="202020"/>
                </a:solidFill>
                <a:cs typeface="Helvetica"/>
              </a:rPr>
              <a:t> UKEAT/0207/16 [2018] ICR 634 commented that previous cases which required the ET hearing the application to amend to decide the limitation point at the same time, as overstating the position and wrongly decided. In cases of a continuing act or a </a:t>
            </a:r>
            <a:r>
              <a:rPr lang="en-US" sz="2200" i="1" dirty="0">
                <a:solidFill>
                  <a:srgbClr val="202020"/>
                </a:solidFill>
                <a:cs typeface="Helvetica"/>
              </a:rPr>
              <a:t>“just and equitable” </a:t>
            </a:r>
            <a:r>
              <a:rPr lang="en-US" sz="2200" dirty="0">
                <a:solidFill>
                  <a:srgbClr val="202020"/>
                </a:solidFill>
                <a:cs typeface="Helvetica"/>
              </a:rPr>
              <a:t>extension of time is sought, it might not be possible to decide the time point without hearing evidence and the ET can defer the whole question of amendment and limitation, or allow the amendment and defer the question of limitation  to the final hearing. </a:t>
            </a:r>
          </a:p>
          <a:p>
            <a:pPr algn="just"/>
            <a:r>
              <a:rPr lang="en-US" sz="2200" dirty="0">
                <a:solidFill>
                  <a:srgbClr val="202020"/>
                </a:solidFill>
                <a:cs typeface="Helvetica"/>
              </a:rPr>
              <a:t>The fact that a proposed amendment, involving a new cause of action, is outside the relevant time limit and an extension refused, is not an absolute bar – the ET still retains discretion.</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7637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Applications to Amend (7)</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r>
              <a:rPr lang="en-US" sz="2400" dirty="0">
                <a:solidFill>
                  <a:srgbClr val="202020"/>
                </a:solidFill>
                <a:cs typeface="Helvetica"/>
              </a:rPr>
              <a:t>The timing and manner of the application to amend:</a:t>
            </a:r>
          </a:p>
          <a:p>
            <a:pPr marL="0" indent="0" algn="just">
              <a:buNone/>
            </a:pPr>
            <a:endParaRPr lang="en-US" sz="2400" dirty="0">
              <a:solidFill>
                <a:srgbClr val="202020"/>
              </a:solidFill>
              <a:cs typeface="Helvetica"/>
            </a:endParaRPr>
          </a:p>
          <a:p>
            <a:pPr algn="just"/>
            <a:r>
              <a:rPr lang="en-US" sz="2400" dirty="0">
                <a:solidFill>
                  <a:srgbClr val="202020"/>
                </a:solidFill>
                <a:cs typeface="Helvetica"/>
              </a:rPr>
              <a:t>The EAT in </a:t>
            </a:r>
            <a:r>
              <a:rPr lang="en-US" sz="2400" b="1" u="sng" dirty="0">
                <a:solidFill>
                  <a:srgbClr val="202020"/>
                </a:solidFill>
                <a:cs typeface="Helvetica"/>
              </a:rPr>
              <a:t>Ladbrokes Racing Ltd v Traynor </a:t>
            </a:r>
            <a:r>
              <a:rPr lang="en-US" sz="2400" dirty="0">
                <a:solidFill>
                  <a:srgbClr val="202020"/>
                </a:solidFill>
                <a:cs typeface="Helvetica"/>
              </a:rPr>
              <a:t>UKEAT/0067/06 gave guidance, that the ET should examine:</a:t>
            </a:r>
          </a:p>
          <a:p>
            <a:pPr lvl="1" algn="just">
              <a:buFontTx/>
              <a:buChar char="-"/>
            </a:pPr>
            <a:r>
              <a:rPr lang="en-US" dirty="0">
                <a:solidFill>
                  <a:srgbClr val="202020"/>
                </a:solidFill>
                <a:cs typeface="Helvetica"/>
              </a:rPr>
              <a:t>Why the application is being made at that stage and why it was not made earlier;</a:t>
            </a:r>
          </a:p>
          <a:p>
            <a:pPr lvl="1" algn="just">
              <a:buFontTx/>
              <a:buChar char="-"/>
            </a:pPr>
            <a:r>
              <a:rPr lang="en-US" dirty="0">
                <a:solidFill>
                  <a:srgbClr val="202020"/>
                </a:solidFill>
                <a:cs typeface="Helvetica"/>
              </a:rPr>
              <a:t>The delay and additional costs that will ensure should the application be granted, especially where costs may be irrecoverable;</a:t>
            </a:r>
          </a:p>
          <a:p>
            <a:pPr lvl="1" algn="just">
              <a:buFontTx/>
              <a:buChar char="-"/>
            </a:pPr>
            <a:r>
              <a:rPr lang="en-US" dirty="0">
                <a:solidFill>
                  <a:srgbClr val="202020"/>
                </a:solidFill>
                <a:cs typeface="Helvetica"/>
              </a:rPr>
              <a:t>Any evidential prejudice or loss of cogency. </a:t>
            </a:r>
          </a:p>
          <a:p>
            <a:pPr lvl="1" algn="just">
              <a:buFontTx/>
              <a:buChar char="-"/>
            </a:pPr>
            <a:endParaRPr lang="en-US" sz="2400" dirty="0">
              <a:solidFill>
                <a:srgbClr val="202020"/>
              </a:solidFill>
              <a:cs typeface="Helvetica"/>
            </a:endParaRPr>
          </a:p>
          <a:p>
            <a:pPr algn="just"/>
            <a:r>
              <a:rPr lang="en-US" sz="2400" dirty="0">
                <a:solidFill>
                  <a:srgbClr val="202020"/>
                </a:solidFill>
                <a:cs typeface="Helvetica"/>
              </a:rPr>
              <a:t> The above may well need to be proved </a:t>
            </a:r>
            <a:r>
              <a:rPr lang="en-US" sz="2400" b="1" dirty="0">
                <a:solidFill>
                  <a:srgbClr val="202020"/>
                </a:solidFill>
                <a:cs typeface="Helvetica"/>
              </a:rPr>
              <a:t>in evidence, with witness statements, </a:t>
            </a:r>
            <a:r>
              <a:rPr lang="en-US" sz="2400" dirty="0">
                <a:solidFill>
                  <a:srgbClr val="202020"/>
                </a:solidFill>
                <a:cs typeface="Helvetica"/>
              </a:rPr>
              <a:t>for C and R. </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419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i="1" dirty="0">
                <a:solidFill>
                  <a:srgbClr val="C00000"/>
                </a:solidFill>
                <a:ea typeface="+mj-lt"/>
                <a:cs typeface="+mj-lt"/>
              </a:rPr>
              <a:t>“Here comes the sun</a:t>
            </a:r>
            <a:br>
              <a:rPr lang="en-US" i="1" dirty="0">
                <a:solidFill>
                  <a:srgbClr val="C00000"/>
                </a:solidFill>
                <a:ea typeface="+mj-lt"/>
                <a:cs typeface="+mj-lt"/>
              </a:rPr>
            </a:br>
            <a:r>
              <a:rPr lang="en-US" i="1" dirty="0">
                <a:solidFill>
                  <a:srgbClr val="C00000"/>
                </a:solidFill>
                <a:ea typeface="+mj-lt"/>
                <a:cs typeface="+mj-lt"/>
              </a:rPr>
              <a:t>…it’s alright”</a:t>
            </a:r>
            <a:endParaRPr lang="en-US" i="1"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2132851"/>
            <a:ext cx="10515600" cy="4725149"/>
          </a:xfrm>
        </p:spPr>
        <p:txBody>
          <a:bodyPr vert="horz" lIns="91440" tIns="45720" rIns="91440" bIns="45720" rtlCol="0" anchor="t">
            <a:noAutofit/>
          </a:bodyPr>
          <a:lstStyle/>
          <a:p>
            <a:pPr algn="just"/>
            <a:r>
              <a:rPr lang="en-US" sz="2400" dirty="0"/>
              <a:t>Following a PH (or shortly thereafter) both parties and the Tribunal should know </a:t>
            </a:r>
            <a:r>
              <a:rPr lang="en-US" sz="2400" b="1" dirty="0"/>
              <a:t>what the claims are</a:t>
            </a:r>
            <a:r>
              <a:rPr lang="en-US" sz="2400" dirty="0"/>
              <a:t> and </a:t>
            </a:r>
            <a:r>
              <a:rPr lang="en-US" sz="2400" b="1" dirty="0"/>
              <a:t>how they are put</a:t>
            </a:r>
            <a:r>
              <a:rPr lang="en-US" sz="2400" dirty="0"/>
              <a:t>.</a:t>
            </a:r>
          </a:p>
          <a:p>
            <a:pPr marL="0" indent="0" algn="just">
              <a:buNone/>
            </a:pPr>
            <a:endParaRPr lang="en-US" sz="2400" dirty="0"/>
          </a:p>
          <a:p>
            <a:pPr algn="just"/>
            <a:r>
              <a:rPr lang="en-US" sz="2400" dirty="0"/>
              <a:t>This should be capable of being distilled down into a list of issues, which identifies elements of the claims that are admitted and those that are not. </a:t>
            </a:r>
          </a:p>
          <a:p>
            <a:pPr marL="0" indent="0" algn="just">
              <a:buNone/>
            </a:pPr>
            <a:endParaRPr lang="en-US" sz="2400" dirty="0"/>
          </a:p>
          <a:p>
            <a:pPr algn="just"/>
            <a:r>
              <a:rPr lang="en-US" sz="2400" dirty="0"/>
              <a:t>No-one benefits from a lack of clarity and a failure to deal at an early stage can cost time and money. </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9417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dirty="0">
                <a:solidFill>
                  <a:srgbClr val="C00000"/>
                </a:solidFill>
                <a:ea typeface="+mj-lt"/>
                <a:cs typeface="+mj-lt"/>
              </a:rPr>
              <a:t>Other Key Considerations</a:t>
            </a:r>
            <a:br>
              <a:rPr lang="en-US" dirty="0">
                <a:solidFill>
                  <a:srgbClr val="C00000"/>
                </a:solidFill>
                <a:ea typeface="+mj-lt"/>
                <a:cs typeface="+mj-lt"/>
              </a:rPr>
            </a:br>
            <a:r>
              <a:rPr lang="en-US" dirty="0">
                <a:solidFill>
                  <a:srgbClr val="C00000"/>
                </a:solidFill>
                <a:ea typeface="+mj-lt"/>
                <a:cs typeface="+mj-lt"/>
              </a:rPr>
              <a:t>at a PH</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690688"/>
            <a:ext cx="10515600" cy="4725149"/>
          </a:xfrm>
        </p:spPr>
        <p:txBody>
          <a:bodyPr vert="horz" lIns="91440" tIns="45720" rIns="91440" bIns="45720" rtlCol="0" anchor="t">
            <a:noAutofit/>
          </a:bodyPr>
          <a:lstStyle/>
          <a:p>
            <a:r>
              <a:rPr lang="en-US" sz="2400" dirty="0"/>
              <a:t>List of issues: Take authorship. </a:t>
            </a:r>
          </a:p>
          <a:p>
            <a:pPr marL="0" indent="0">
              <a:buNone/>
            </a:pPr>
            <a:endParaRPr lang="en-US" sz="2400" dirty="0"/>
          </a:p>
          <a:p>
            <a:r>
              <a:rPr lang="en-US" sz="2400" dirty="0"/>
              <a:t>Anonymity orders/Restricted Reporting Orders: Take instructions/make reasoned applications. </a:t>
            </a:r>
          </a:p>
          <a:p>
            <a:pPr marL="0" indent="0">
              <a:buNone/>
            </a:pPr>
            <a:endParaRPr lang="en-US" sz="2400" dirty="0"/>
          </a:p>
          <a:p>
            <a:r>
              <a:rPr lang="en-US" sz="2400" dirty="0"/>
              <a:t>Medical Evidence: Consider very early whether this will be needed either for liability or remedy as it </a:t>
            </a:r>
            <a:r>
              <a:rPr lang="en-US" sz="2400" i="1" dirty="0"/>
              <a:t>will </a:t>
            </a:r>
            <a:r>
              <a:rPr lang="en-US" sz="2400" dirty="0"/>
              <a:t>influence directions to trial. </a:t>
            </a:r>
          </a:p>
          <a:p>
            <a:pPr marL="0" indent="0">
              <a:buNone/>
            </a:pPr>
            <a:endParaRPr lang="en-US" sz="2400" dirty="0"/>
          </a:p>
          <a:p>
            <a:r>
              <a:rPr lang="en-US" sz="2400" dirty="0"/>
              <a:t>Judicial Mediation: Take instructions beforehand. </a:t>
            </a:r>
          </a:p>
          <a:p>
            <a:pPr marL="0" indent="0">
              <a:buNone/>
            </a:pPr>
            <a:endParaRPr lang="en-US" sz="2400" dirty="0"/>
          </a:p>
          <a:p>
            <a:r>
              <a:rPr lang="en-US" sz="2400" dirty="0"/>
              <a:t>A need for further PHs?</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1882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6DAE7-775E-E2DF-83D2-06735AA3BC1F}"/>
              </a:ext>
            </a:extLst>
          </p:cNvPr>
          <p:cNvSpPr>
            <a:spLocks noGrp="1"/>
          </p:cNvSpPr>
          <p:nvPr>
            <p:ph type="title"/>
          </p:nvPr>
        </p:nvSpPr>
        <p:spPr>
          <a:xfrm>
            <a:off x="838200" y="365125"/>
            <a:ext cx="10515600" cy="2179292"/>
          </a:xfrm>
        </p:spPr>
        <p:txBody>
          <a:bodyPr/>
          <a:lstStyle/>
          <a:p>
            <a:pPr algn="r"/>
            <a:r>
              <a:rPr lang="en-GB" dirty="0">
                <a:solidFill>
                  <a:srgbClr val="C00000"/>
                </a:solidFill>
              </a:rPr>
              <a:t>Getting the most out of </a:t>
            </a:r>
            <a:br>
              <a:rPr lang="en-GB" dirty="0">
                <a:solidFill>
                  <a:srgbClr val="C00000"/>
                </a:solidFill>
              </a:rPr>
            </a:br>
            <a:r>
              <a:rPr lang="en-GB" dirty="0">
                <a:solidFill>
                  <a:srgbClr val="C00000"/>
                </a:solidFill>
              </a:rPr>
              <a:t>Preliminary Hearing</a:t>
            </a:r>
          </a:p>
        </p:txBody>
      </p:sp>
      <p:sp>
        <p:nvSpPr>
          <p:cNvPr id="3" name="Content Placeholder 2">
            <a:extLst>
              <a:ext uri="{FF2B5EF4-FFF2-40B4-BE49-F238E27FC236}">
                <a16:creationId xmlns:a16="http://schemas.microsoft.com/office/drawing/2014/main" id="{423F2BE8-4A74-3E17-1633-3D6A36389124}"/>
              </a:ext>
            </a:extLst>
          </p:cNvPr>
          <p:cNvSpPr>
            <a:spLocks noGrp="1"/>
          </p:cNvSpPr>
          <p:nvPr>
            <p:ph idx="1"/>
          </p:nvPr>
        </p:nvSpPr>
        <p:spPr>
          <a:xfrm>
            <a:off x="838200" y="2226365"/>
            <a:ext cx="10515600" cy="3950598"/>
          </a:xfrm>
        </p:spPr>
        <p:txBody>
          <a:bodyPr/>
          <a:lstStyle/>
          <a:p>
            <a:endParaRPr lang="en-GB" dirty="0"/>
          </a:p>
          <a:p>
            <a:pPr marL="0" indent="0">
              <a:buNone/>
            </a:pPr>
            <a:endParaRPr lang="en-GB" dirty="0"/>
          </a:p>
          <a:p>
            <a:r>
              <a:rPr lang="en-GB" dirty="0"/>
              <a:t>Applications to amend</a:t>
            </a:r>
          </a:p>
          <a:p>
            <a:pPr marL="0" indent="0">
              <a:buNone/>
            </a:pPr>
            <a:endParaRPr lang="en-GB" dirty="0"/>
          </a:p>
          <a:p>
            <a:r>
              <a:rPr lang="en-GB" dirty="0"/>
              <a:t>Responding to awful pleadings</a:t>
            </a:r>
          </a:p>
        </p:txBody>
      </p:sp>
      <p:pic>
        <p:nvPicPr>
          <p:cNvPr id="4" name="Picture 2" descr="C:\Users\Heather\Documents\My Dropbox\Chambers\Website and Marketing Review\Logo\PumpCourt_logo_HR.jpg">
            <a:extLst>
              <a:ext uri="{FF2B5EF4-FFF2-40B4-BE49-F238E27FC236}">
                <a16:creationId xmlns:a16="http://schemas.microsoft.com/office/drawing/2014/main" id="{8C1FB2EB-1392-D06E-83BE-822A1BA18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861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FE89-8FFD-5DD0-C15A-E7D2A3AD1A52}"/>
              </a:ext>
            </a:extLst>
          </p:cNvPr>
          <p:cNvSpPr>
            <a:spLocks noGrp="1"/>
          </p:cNvSpPr>
          <p:nvPr>
            <p:ph type="title"/>
          </p:nvPr>
        </p:nvSpPr>
        <p:spPr>
          <a:xfrm>
            <a:off x="838200" y="365125"/>
            <a:ext cx="10515600" cy="1929275"/>
          </a:xfrm>
        </p:spPr>
        <p:txBody>
          <a:bodyPr>
            <a:normAutofit/>
          </a:bodyPr>
          <a:lstStyle/>
          <a:p>
            <a:pPr algn="r"/>
            <a:r>
              <a:rPr lang="en-US" i="1" dirty="0">
                <a:solidFill>
                  <a:srgbClr val="C00000"/>
                </a:solidFill>
                <a:latin typeface="Aptos"/>
                <a:ea typeface="Roboto"/>
                <a:cs typeface="Roboto"/>
              </a:rPr>
              <a:t>"It's been a long, </a:t>
            </a:r>
            <a:br>
              <a:rPr lang="en-US" i="1" dirty="0">
                <a:solidFill>
                  <a:srgbClr val="C00000"/>
                </a:solidFill>
                <a:latin typeface="Aptos"/>
                <a:ea typeface="Roboto"/>
                <a:cs typeface="Roboto"/>
              </a:rPr>
            </a:br>
            <a:r>
              <a:rPr lang="en-US" i="1" dirty="0">
                <a:solidFill>
                  <a:srgbClr val="C00000"/>
                </a:solidFill>
                <a:latin typeface="Aptos"/>
                <a:ea typeface="Roboto"/>
                <a:cs typeface="Roboto"/>
              </a:rPr>
              <a:t>cold, lonely winter..."</a:t>
            </a:r>
            <a:endParaRPr lang="en-US" i="1" dirty="0">
              <a:solidFill>
                <a:srgbClr val="C00000"/>
              </a:solidFill>
              <a:latin typeface="Aptos"/>
            </a:endParaRPr>
          </a:p>
        </p:txBody>
      </p:sp>
      <p:sp>
        <p:nvSpPr>
          <p:cNvPr id="3" name="Content Placeholder 2">
            <a:extLst>
              <a:ext uri="{FF2B5EF4-FFF2-40B4-BE49-F238E27FC236}">
                <a16:creationId xmlns:a16="http://schemas.microsoft.com/office/drawing/2014/main" id="{7BDB744A-EFAE-DBA1-8588-62DA3ABCFE48}"/>
              </a:ext>
            </a:extLst>
          </p:cNvPr>
          <p:cNvSpPr>
            <a:spLocks noGrp="1"/>
          </p:cNvSpPr>
          <p:nvPr>
            <p:ph idx="1"/>
          </p:nvPr>
        </p:nvSpPr>
        <p:spPr/>
        <p:txBody>
          <a:bodyPr vert="horz" lIns="91440" tIns="45720" rIns="91440" bIns="45720" rtlCol="0" anchor="t">
            <a:normAutofit/>
          </a:bodyPr>
          <a:lstStyle/>
          <a:p>
            <a:pPr marL="0" indent="0">
              <a:buNone/>
            </a:pPr>
            <a:endParaRPr lang="en-US" dirty="0"/>
          </a:p>
          <a:p>
            <a:pPr>
              <a:buFont typeface="Calibri" panose="020B0604020202020204" pitchFamily="34" charset="0"/>
              <a:buChar char="-"/>
            </a:pPr>
            <a:endParaRPr lang="en-US" dirty="0"/>
          </a:p>
        </p:txBody>
      </p:sp>
      <p:pic>
        <p:nvPicPr>
          <p:cNvPr id="4" name="Graphic 3" descr="Dizzy face outline with solid fill">
            <a:extLst>
              <a:ext uri="{FF2B5EF4-FFF2-40B4-BE49-F238E27FC236}">
                <a16:creationId xmlns:a16="http://schemas.microsoft.com/office/drawing/2014/main" id="{C859FF53-D07C-6742-BCCB-4665F9BDF5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76376" y="4563636"/>
            <a:ext cx="2329508" cy="2308388"/>
          </a:xfrm>
          <a:prstGeom prst="rect">
            <a:avLst/>
          </a:prstGeom>
        </p:spPr>
      </p:pic>
      <p:sp>
        <p:nvSpPr>
          <p:cNvPr id="5" name="TextBox 4">
            <a:extLst>
              <a:ext uri="{FF2B5EF4-FFF2-40B4-BE49-F238E27FC236}">
                <a16:creationId xmlns:a16="http://schemas.microsoft.com/office/drawing/2014/main" id="{5FDFCD3E-D341-FEFC-8550-3BB975781FAC}"/>
              </a:ext>
            </a:extLst>
          </p:cNvPr>
          <p:cNvSpPr txBox="1"/>
          <p:nvPr/>
        </p:nvSpPr>
        <p:spPr>
          <a:xfrm>
            <a:off x="1049184" y="2294400"/>
            <a:ext cx="10938292" cy="29546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The scenario: Litigant in person, presents an ET1:</a:t>
            </a:r>
          </a:p>
          <a:p>
            <a:endParaRPr lang="en-US" sz="2400" dirty="0"/>
          </a:p>
          <a:p>
            <a:pPr marL="285750" indent="-285750">
              <a:buFont typeface="Arial"/>
              <a:buChar char="•"/>
            </a:pPr>
            <a:r>
              <a:rPr lang="en-US" sz="2400" dirty="0"/>
              <a:t>20 pages of narration, </a:t>
            </a:r>
          </a:p>
          <a:p>
            <a:pPr marL="285750" indent="-285750">
              <a:buFont typeface="Arial"/>
              <a:buChar char="•"/>
            </a:pPr>
            <a:r>
              <a:rPr lang="en-US" sz="2400" dirty="0"/>
              <a:t>Goes back many years,</a:t>
            </a:r>
          </a:p>
          <a:p>
            <a:pPr marL="285750" indent="-285750">
              <a:buFont typeface="Arial"/>
              <a:buChar char="•"/>
            </a:pPr>
            <a:r>
              <a:rPr lang="en-US" sz="2400" dirty="0"/>
              <a:t>ET1 "ticks" a number of boxes, but not all, and</a:t>
            </a:r>
          </a:p>
          <a:p>
            <a:pPr marL="285750" indent="-285750">
              <a:buFont typeface="Arial"/>
              <a:buChar char="•"/>
            </a:pPr>
            <a:r>
              <a:rPr lang="en-US" sz="2400" dirty="0"/>
              <a:t>Absent any identification of which facts are said to support the legal claims mentioned in the concluding sentence. </a:t>
            </a:r>
          </a:p>
          <a:p>
            <a:endParaRPr lang="en-US" dirty="0"/>
          </a:p>
        </p:txBody>
      </p:sp>
      <p:pic>
        <p:nvPicPr>
          <p:cNvPr id="6" name="Picture 2" descr="C:\Users\Heather\Documents\My Dropbox\Chambers\Website and Marketing Review\Logo\PumpCourt_logo_HR.jpg">
            <a:extLst>
              <a:ext uri="{FF2B5EF4-FFF2-40B4-BE49-F238E27FC236}">
                <a16:creationId xmlns:a16="http://schemas.microsoft.com/office/drawing/2014/main" id="{1126E4CA-CA33-C917-1831-B892D8CA63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6397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normAutofit fontScale="90000"/>
          </a:bodyPr>
          <a:lstStyle/>
          <a:p>
            <a:pPr algn="r"/>
            <a:br>
              <a:rPr lang="en-US" dirty="0">
                <a:solidFill>
                  <a:srgbClr val="C00000"/>
                </a:solidFill>
                <a:ea typeface="+mj-lt"/>
                <a:cs typeface="+mj-lt"/>
              </a:rPr>
            </a:br>
            <a:r>
              <a:rPr lang="en-US" dirty="0">
                <a:solidFill>
                  <a:srgbClr val="C00000"/>
                </a:solidFill>
                <a:ea typeface="+mj-lt"/>
                <a:cs typeface="+mj-lt"/>
              </a:rPr>
              <a:t>The problem with </a:t>
            </a:r>
            <a:br>
              <a:rPr lang="en-US" dirty="0">
                <a:solidFill>
                  <a:srgbClr val="C00000"/>
                </a:solidFill>
                <a:ea typeface="+mj-lt"/>
                <a:cs typeface="+mj-lt"/>
              </a:rPr>
            </a:br>
            <a:r>
              <a:rPr lang="en-US" dirty="0">
                <a:solidFill>
                  <a:srgbClr val="C00000"/>
                </a:solidFill>
                <a:ea typeface="+mj-lt"/>
                <a:cs typeface="+mj-lt"/>
              </a:rPr>
              <a:t>narrative pleadings (1)</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p:txBody>
          <a:bodyPr vert="horz" lIns="91440" tIns="45720" rIns="91440" bIns="45720" rtlCol="0" anchor="t">
            <a:normAutofit lnSpcReduction="10000"/>
          </a:bodyPr>
          <a:lstStyle/>
          <a:p>
            <a:pPr marL="0" indent="0">
              <a:buNone/>
            </a:pPr>
            <a:r>
              <a:rPr lang="en-US" b="1" u="sng" dirty="0"/>
              <a:t>C v D</a:t>
            </a:r>
            <a:r>
              <a:rPr lang="en-US" dirty="0"/>
              <a:t> </a:t>
            </a:r>
            <a:r>
              <a:rPr lang="en-US" dirty="0">
                <a:ea typeface="+mn-lt"/>
                <a:cs typeface="+mn-lt"/>
              </a:rPr>
              <a:t>UKEAT/0132/19/RN:</a:t>
            </a:r>
            <a:endParaRPr lang="en-US" dirty="0"/>
          </a:p>
          <a:p>
            <a:r>
              <a:rPr lang="en-US" dirty="0"/>
              <a:t>37 para PoC; Referred to disability and sex but not which facts were related to which Protected Characteristic; No identification of the particular type of discrimination relied on. </a:t>
            </a:r>
          </a:p>
          <a:p>
            <a:r>
              <a:rPr lang="en-US" dirty="0"/>
              <a:t>R responded narratively and also sought FBPs.</a:t>
            </a:r>
          </a:p>
          <a:p>
            <a:r>
              <a:rPr lang="en-US" dirty="0"/>
              <a:t>C provided FBPs and drafted a List of Issues. </a:t>
            </a:r>
          </a:p>
          <a:p>
            <a:r>
              <a:rPr lang="en-US" dirty="0"/>
              <a:t>R disagreed with the List of Issues on the basis that the same introduced new claims. </a:t>
            </a:r>
          </a:p>
          <a:p>
            <a:r>
              <a:rPr lang="en-US" dirty="0"/>
              <a:t>At an amendment application hearing, the ET permitted some but not all of the amendments sought.</a:t>
            </a:r>
          </a:p>
          <a:p>
            <a:endParaRPr lang="en-US" dirty="0"/>
          </a:p>
        </p:txBody>
      </p:sp>
      <p:pic>
        <p:nvPicPr>
          <p:cNvPr id="4" name="Picture 2" descr="C:\Users\Heather\Documents\My Dropbox\Chambers\Website and Marketing Review\Logo\PumpCourt_logo_HR.jpg">
            <a:extLst>
              <a:ext uri="{FF2B5EF4-FFF2-40B4-BE49-F238E27FC236}">
                <a16:creationId xmlns:a16="http://schemas.microsoft.com/office/drawing/2014/main" id="{06DFE0FB-FD03-DB1A-E943-3C904C9C3F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497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normAutofit fontScale="90000"/>
          </a:bodyPr>
          <a:lstStyle/>
          <a:p>
            <a:pPr algn="r"/>
            <a:br>
              <a:rPr lang="en-US" dirty="0">
                <a:solidFill>
                  <a:srgbClr val="C00000"/>
                </a:solidFill>
                <a:ea typeface="+mj-lt"/>
                <a:cs typeface="+mj-lt"/>
              </a:rPr>
            </a:br>
            <a:r>
              <a:rPr lang="en-US" dirty="0">
                <a:solidFill>
                  <a:srgbClr val="C00000"/>
                </a:solidFill>
                <a:ea typeface="+mj-lt"/>
                <a:cs typeface="+mj-lt"/>
              </a:rPr>
              <a:t>The problem with </a:t>
            </a:r>
            <a:br>
              <a:rPr lang="en-US" dirty="0">
                <a:solidFill>
                  <a:srgbClr val="C00000"/>
                </a:solidFill>
                <a:ea typeface="+mj-lt"/>
                <a:cs typeface="+mj-lt"/>
              </a:rPr>
            </a:br>
            <a:r>
              <a:rPr lang="en-US" dirty="0">
                <a:solidFill>
                  <a:srgbClr val="C00000"/>
                </a:solidFill>
                <a:ea typeface="+mj-lt"/>
                <a:cs typeface="+mj-lt"/>
              </a:rPr>
              <a:t>narrative pleadings (2)</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p:txBody>
          <a:bodyPr vert="horz" lIns="91440" tIns="45720" rIns="91440" bIns="45720" rtlCol="0" anchor="t">
            <a:normAutofit fontScale="85000" lnSpcReduction="20000"/>
          </a:bodyPr>
          <a:lstStyle/>
          <a:p>
            <a:pPr marL="0" indent="0" algn="just">
              <a:buNone/>
            </a:pPr>
            <a:r>
              <a:rPr lang="en-US" b="1" u="sng" dirty="0"/>
              <a:t>C v D</a:t>
            </a:r>
            <a:r>
              <a:rPr lang="en-US" b="1" dirty="0"/>
              <a:t> </a:t>
            </a:r>
            <a:r>
              <a:rPr lang="en-US" dirty="0">
                <a:ea typeface="+mn-lt"/>
                <a:cs typeface="+mn-lt"/>
              </a:rPr>
              <a:t>UKEAT/0132/19/RN</a:t>
            </a:r>
            <a:endParaRPr lang="en-US" dirty="0"/>
          </a:p>
          <a:p>
            <a:pPr algn="just"/>
            <a:r>
              <a:rPr lang="en-US" dirty="0"/>
              <a:t>HHJ Tucker in EAT stated: </a:t>
            </a:r>
            <a:r>
              <a:rPr lang="en-US" i="1" dirty="0"/>
              <a:t>"I do not encourage parties, </a:t>
            </a:r>
            <a:r>
              <a:rPr lang="en-US" b="1" i="1" dirty="0"/>
              <a:t>particularly lawyers</a:t>
            </a:r>
            <a:r>
              <a:rPr lang="en-US" i="1" dirty="0"/>
              <a:t>, to engage in...'narrative' pleading". </a:t>
            </a:r>
          </a:p>
          <a:p>
            <a:pPr algn="just"/>
            <a:r>
              <a:rPr lang="en-US" dirty="0"/>
              <a:t>A claim form is </a:t>
            </a:r>
            <a:r>
              <a:rPr lang="en-US" i="1" dirty="0"/>
              <a:t> </a:t>
            </a:r>
            <a:r>
              <a:rPr lang="en-US" dirty="0"/>
              <a:t>"</a:t>
            </a:r>
            <a:r>
              <a:rPr lang="en-US" i="1" dirty="0"/>
              <a:t>a formal document which initiates legal proceedings."</a:t>
            </a:r>
          </a:p>
          <a:p>
            <a:pPr algn="just"/>
            <a:r>
              <a:rPr lang="en-US" i="1" dirty="0"/>
              <a:t>…"author should seek to set out a </a:t>
            </a:r>
            <a:r>
              <a:rPr lang="en-US" dirty="0"/>
              <a:t>brief </a:t>
            </a:r>
            <a:r>
              <a:rPr lang="en-US" i="1" dirty="0"/>
              <a:t>statement of relevant facts, and the cause of action relied upon...The Respondent can admit, not admit, or deny the facts and claims asserted by the Claimant and, where appropriate, set out a brief summary of the relevant facts the Respondent asserts occurred..."</a:t>
            </a:r>
          </a:p>
          <a:p>
            <a:pPr algn="just"/>
            <a:r>
              <a:rPr lang="en-US" b="1" i="1" dirty="0"/>
              <a:t>"...the task in hand, when setting out a Claim or Response (certainly for an instructed lawyer) is to distil the relevant factual matters to their essential or key components parts..."</a:t>
            </a:r>
          </a:p>
          <a:p>
            <a:pPr algn="just"/>
            <a:r>
              <a:rPr lang="en-US" dirty="0"/>
              <a:t>If this is not done.</a:t>
            </a:r>
            <a:r>
              <a:rPr lang="en-US" i="1" dirty="0"/>
              <a:t> </a:t>
            </a:r>
            <a:r>
              <a:rPr lang="en-US" dirty="0"/>
              <a:t>"</a:t>
            </a:r>
            <a:r>
              <a:rPr lang="en-US" b="1" i="1" dirty="0"/>
              <a:t>Valuable time can be lost. Costs can increase. There may be a delay in the case being heard, because the parties are not clear precisely what issues are in dispute..."</a:t>
            </a:r>
          </a:p>
          <a:p>
            <a:endParaRPr lang="en-US" dirty="0"/>
          </a:p>
        </p:txBody>
      </p:sp>
      <p:pic>
        <p:nvPicPr>
          <p:cNvPr id="4" name="Picture 2" descr="C:\Users\Heather\Documents\My Dropbox\Chambers\Website and Marketing Review\Logo\PumpCourt_logo_HR.jpg">
            <a:extLst>
              <a:ext uri="{FF2B5EF4-FFF2-40B4-BE49-F238E27FC236}">
                <a16:creationId xmlns:a16="http://schemas.microsoft.com/office/drawing/2014/main" id="{06DFE0FB-FD03-DB1A-E943-3C904C9C3F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9652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i="1" dirty="0">
                <a:solidFill>
                  <a:srgbClr val="C00000"/>
                </a:solidFill>
                <a:ea typeface="+mj-lt"/>
                <a:cs typeface="+mj-lt"/>
              </a:rPr>
              <a:t>"The smile’s </a:t>
            </a:r>
            <a:br>
              <a:rPr lang="en-US" i="1" dirty="0">
                <a:solidFill>
                  <a:srgbClr val="C00000"/>
                </a:solidFill>
                <a:ea typeface="+mj-lt"/>
                <a:cs typeface="+mj-lt"/>
              </a:rPr>
            </a:br>
            <a:r>
              <a:rPr lang="en-US" i="1" dirty="0">
                <a:solidFill>
                  <a:srgbClr val="C00000"/>
                </a:solidFill>
                <a:ea typeface="+mj-lt"/>
                <a:cs typeface="+mj-lt"/>
              </a:rPr>
              <a:t>returning to their faces...“ (1)</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fontScale="92500" lnSpcReduction="10000"/>
          </a:bodyPr>
          <a:lstStyle/>
          <a:p>
            <a:r>
              <a:rPr lang="en-US" dirty="0"/>
              <a:t>C.LIP comes to see you post-presentation of the claim.</a:t>
            </a:r>
          </a:p>
          <a:p>
            <a:r>
              <a:rPr lang="en-US" b="1" dirty="0"/>
              <a:t>Two key things to find out:</a:t>
            </a:r>
          </a:p>
          <a:p>
            <a:pPr marL="457200" lvl="1" indent="0">
              <a:buNone/>
            </a:pPr>
            <a:r>
              <a:rPr lang="en-US" sz="3000" dirty="0"/>
              <a:t>1) what is the crux of Cs complaint?</a:t>
            </a:r>
          </a:p>
          <a:p>
            <a:pPr marL="457200" lvl="1" indent="0">
              <a:buNone/>
            </a:pPr>
            <a:r>
              <a:rPr lang="en-US" sz="3000" dirty="0"/>
              <a:t>2) what does C want to achieve?</a:t>
            </a:r>
          </a:p>
          <a:p>
            <a:r>
              <a:rPr lang="en-US" dirty="0"/>
              <a:t>Based on 1) and 2) draw up a list of issues, identifying the claims. </a:t>
            </a:r>
          </a:p>
          <a:p>
            <a:r>
              <a:rPr lang="en-US" b="1" dirty="0"/>
              <a:t>An ET only has jurisdiction to consider claims which are contained in the claim form - </a:t>
            </a:r>
          </a:p>
          <a:p>
            <a:pPr marL="457200" lvl="1" indent="0">
              <a:buNone/>
            </a:pPr>
            <a:r>
              <a:rPr lang="en-US" sz="3000" dirty="0"/>
              <a:t>A) Is there sufficient information in the narrative claim to make out each of the claims in the desired list of issues?</a:t>
            </a:r>
          </a:p>
          <a:p>
            <a:pPr marL="457200" lvl="1" indent="0">
              <a:buNone/>
            </a:pPr>
            <a:r>
              <a:rPr lang="en-US" sz="3000" dirty="0"/>
              <a:t>B) If not, an application to amend should be made?</a:t>
            </a:r>
          </a:p>
          <a:p>
            <a:r>
              <a:rPr lang="en-US" dirty="0"/>
              <a:t>Do </a:t>
            </a:r>
            <a:r>
              <a:rPr lang="en-US" b="1" dirty="0"/>
              <a:t>ASAP to be addressed at PH.</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2945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i="1" dirty="0">
                <a:solidFill>
                  <a:srgbClr val="C00000"/>
                </a:solidFill>
                <a:ea typeface="+mj-lt"/>
                <a:cs typeface="+mj-lt"/>
              </a:rPr>
              <a:t>"The smile’s </a:t>
            </a:r>
            <a:br>
              <a:rPr lang="en-US" i="1" dirty="0">
                <a:solidFill>
                  <a:srgbClr val="C00000"/>
                </a:solidFill>
                <a:ea typeface="+mj-lt"/>
                <a:cs typeface="+mj-lt"/>
              </a:rPr>
            </a:br>
            <a:r>
              <a:rPr lang="en-US" i="1" dirty="0">
                <a:solidFill>
                  <a:srgbClr val="C00000"/>
                </a:solidFill>
                <a:ea typeface="+mj-lt"/>
                <a:cs typeface="+mj-lt"/>
              </a:rPr>
              <a:t>returning to their faces...“ (2)</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lnSpcReduction="10000"/>
          </a:bodyPr>
          <a:lstStyle/>
          <a:p>
            <a:pPr algn="just"/>
            <a:r>
              <a:rPr lang="en-US" sz="1800" dirty="0">
                <a:solidFill>
                  <a:srgbClr val="000000"/>
                </a:solidFill>
                <a:cs typeface="Helvetica"/>
              </a:rPr>
              <a:t>Guidance as to how to consider LIP pleadings is given in the Equal Treatment Bench Book ("ETBB"), in particular </a:t>
            </a:r>
            <a:r>
              <a:rPr lang="en-US" sz="1800" dirty="0" err="1">
                <a:solidFill>
                  <a:srgbClr val="000000"/>
                </a:solidFill>
                <a:cs typeface="Helvetica"/>
              </a:rPr>
              <a:t>Chp</a:t>
            </a:r>
            <a:r>
              <a:rPr lang="en-US" sz="1800" dirty="0">
                <a:solidFill>
                  <a:srgbClr val="000000"/>
                </a:solidFill>
                <a:cs typeface="Helvetica"/>
              </a:rPr>
              <a:t>. 1 para 26:</a:t>
            </a:r>
          </a:p>
          <a:p>
            <a:pPr marL="457200" lvl="1" indent="0" algn="just">
              <a:buNone/>
            </a:pPr>
            <a:r>
              <a:rPr lang="en-US" sz="1800" i="1" dirty="0">
                <a:solidFill>
                  <a:srgbClr val="000000"/>
                </a:solidFill>
                <a:cs typeface="Helvetica"/>
              </a:rPr>
              <a:t>Litigants in person may make basic errors in the preparation of civil cases in courts or tribunals by:</a:t>
            </a:r>
          </a:p>
          <a:p>
            <a:pPr marL="457200" lvl="1" indent="0" algn="just">
              <a:buNone/>
            </a:pPr>
            <a:r>
              <a:rPr lang="en-US" sz="1800" i="1" dirty="0">
                <a:solidFill>
                  <a:srgbClr val="000000"/>
                </a:solidFill>
                <a:cs typeface="Helvetica"/>
              </a:rPr>
              <a:t>Failing to choose the best cause of action or defence.</a:t>
            </a:r>
          </a:p>
          <a:p>
            <a:pPr marL="457200" lvl="1" indent="0" algn="just">
              <a:buNone/>
            </a:pPr>
            <a:r>
              <a:rPr lang="en-US" sz="1800" i="1" dirty="0">
                <a:solidFill>
                  <a:srgbClr val="000000"/>
                </a:solidFill>
                <a:cs typeface="Helvetica"/>
              </a:rPr>
              <a:t>Failing to points into their statement of case.</a:t>
            </a:r>
          </a:p>
          <a:p>
            <a:pPr marL="457200" lvl="1" indent="0" algn="just">
              <a:buNone/>
            </a:pPr>
            <a:r>
              <a:rPr lang="en-US" sz="1800" i="1" dirty="0">
                <a:solidFill>
                  <a:srgbClr val="000000"/>
                </a:solidFill>
                <a:ea typeface="+mn-lt"/>
                <a:cs typeface="Helvetica"/>
              </a:rPr>
              <a:t>Describing their case clearly in non-legal terms, but failing to apply the correct legal label or any  legal label at all. Sometimes they gain more assistance and leeway from a court in identifying the correct legal label when they have not applied any legal label, than when they have made a wrong guess.</a:t>
            </a:r>
          </a:p>
          <a:p>
            <a:pPr marL="457200" lvl="1" indent="0" algn="just">
              <a:buNone/>
            </a:pPr>
            <a:endParaRPr lang="en-US" sz="1800" i="1" dirty="0">
              <a:solidFill>
                <a:srgbClr val="000000"/>
              </a:solidFill>
              <a:ea typeface="+mn-lt"/>
              <a:cs typeface="Helvetica"/>
            </a:endParaRPr>
          </a:p>
          <a:p>
            <a:pPr algn="just"/>
            <a:r>
              <a:rPr lang="en-US" sz="1800" dirty="0">
                <a:solidFill>
                  <a:srgbClr val="000000"/>
                </a:solidFill>
                <a:ea typeface="+mn-lt"/>
                <a:cs typeface="+mn-lt"/>
              </a:rPr>
              <a:t>In </a:t>
            </a:r>
            <a:r>
              <a:rPr lang="en-US" sz="1800" b="1" u="sng" dirty="0">
                <a:solidFill>
                  <a:srgbClr val="000000"/>
                </a:solidFill>
                <a:ea typeface="+mn-lt"/>
                <a:cs typeface="+mn-lt"/>
              </a:rPr>
              <a:t>Malik v Birmingham City Council </a:t>
            </a:r>
            <a:r>
              <a:rPr lang="en-US" sz="1800" dirty="0">
                <a:solidFill>
                  <a:srgbClr val="000000"/>
                </a:solidFill>
                <a:ea typeface="+mn-lt"/>
                <a:cs typeface="+mn-lt"/>
              </a:rPr>
              <a:t>UKEAT/27/19 (unreported) 21 May 2019, the EAT commented (in the context of a strike out application) that:</a:t>
            </a:r>
            <a:endParaRPr lang="en-US" sz="1800" dirty="0">
              <a:solidFill>
                <a:srgbClr val="000000"/>
              </a:solidFill>
              <a:ea typeface="+mn-lt"/>
              <a:cs typeface="Helvetica"/>
            </a:endParaRPr>
          </a:p>
          <a:p>
            <a:pPr marL="457200" lvl="1" indent="0" algn="just">
              <a:buNone/>
            </a:pPr>
            <a:r>
              <a:rPr lang="en-US" sz="1800" i="1" dirty="0">
                <a:solidFill>
                  <a:srgbClr val="000000"/>
                </a:solidFill>
                <a:cs typeface="Helvetica"/>
              </a:rPr>
              <a:t>"...the obligation to take C's case at its highest for the purpose of the strike-out application, particularly where a litigant in person is involved, requires the tribunal to do more than simply ask C to be taken to the relevant material. The tribunal should carefully consider the claim as pleaded and as set out in relevant supporting documentation before concluding that there is nothing of substance behind it...."</a:t>
            </a:r>
            <a:endParaRPr lang="en-US" sz="1800" dirty="0">
              <a:solidFill>
                <a:srgbClr val="000000"/>
              </a:solidFill>
              <a:cs typeface="Helvetica"/>
            </a:endParaRP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601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i="1" dirty="0">
                <a:solidFill>
                  <a:srgbClr val="C00000"/>
                </a:solidFill>
                <a:ea typeface="+mj-lt"/>
                <a:cs typeface="+mj-lt"/>
              </a:rPr>
              <a:t>"The smile’s </a:t>
            </a:r>
            <a:br>
              <a:rPr lang="en-US" i="1" dirty="0">
                <a:solidFill>
                  <a:srgbClr val="C00000"/>
                </a:solidFill>
                <a:ea typeface="+mj-lt"/>
                <a:cs typeface="+mj-lt"/>
              </a:rPr>
            </a:br>
            <a:r>
              <a:rPr lang="en-US" i="1" dirty="0">
                <a:solidFill>
                  <a:srgbClr val="C00000"/>
                </a:solidFill>
                <a:ea typeface="+mj-lt"/>
                <a:cs typeface="+mj-lt"/>
              </a:rPr>
              <a:t>returning to their faces...“ (3)</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a:bodyPr>
          <a:lstStyle/>
          <a:p>
            <a:pPr algn="just">
              <a:lnSpc>
                <a:spcPct val="100000"/>
              </a:lnSpc>
            </a:pPr>
            <a:r>
              <a:rPr lang="en-US" sz="1800" dirty="0"/>
              <a:t>An ET's "fairness" to a LIP is not unlimited. In </a:t>
            </a:r>
            <a:r>
              <a:rPr lang="en-US" sz="1800" b="1" u="sng" dirty="0"/>
              <a:t>Cox v Adecco Group EAT</a:t>
            </a:r>
            <a:r>
              <a:rPr lang="en-US" sz="1800" dirty="0"/>
              <a:t> [2021] ICR, Judge James Tayler commented:</a:t>
            </a:r>
          </a:p>
          <a:p>
            <a:pPr marL="0" indent="0" algn="just">
              <a:lnSpc>
                <a:spcPct val="100000"/>
              </a:lnSpc>
              <a:buNone/>
            </a:pPr>
            <a:endParaRPr lang="en-US" sz="1800" dirty="0"/>
          </a:p>
          <a:p>
            <a:pPr marL="457200" lvl="1" indent="0" algn="just">
              <a:lnSpc>
                <a:spcPct val="100000"/>
              </a:lnSpc>
              <a:buNone/>
            </a:pPr>
            <a:r>
              <a:rPr lang="en-US" sz="1800" i="1" dirty="0">
                <a:latin typeface="Aptos"/>
                <a:cs typeface="Helvetica"/>
              </a:rPr>
              <a:t>“32. [References to R’s duties to the ET to assist] does not mean that litigations in person have no responsibilities. So far as they can, they should seek to explain their claims clearly even though they may not know the correct legal terms. They should focus on their core claims rather than trying to argue every conceivable point. The more prolix and convoluted the claim is, the less a litigant in person can </a:t>
            </a:r>
            <a:r>
              <a:rPr lang="en-US" sz="1800" i="1" dirty="0" err="1">
                <a:latin typeface="Aptos"/>
                <a:cs typeface="Helvetica"/>
              </a:rPr>
              <a:t>criticise</a:t>
            </a:r>
            <a:r>
              <a:rPr lang="en-US" sz="1800" i="1" dirty="0">
                <a:latin typeface="Aptos"/>
                <a:cs typeface="Helvetica"/>
              </a:rPr>
              <a:t> an employment tribunal for failing to get to grips with all the possible claims and issues. Litigants in person should appreciate that, usually, when a tribunal requires additional information it is with the aim of clarifying, and where possible simplifying, the claim, so that the focus is on the core contentions. The overriding objective also applies to litigants in person, who should do all they can to help the employment tribunal clarify the claim. The employment tribunal can only be expected to take reasonable steps to identify the claims and issues….”</a:t>
            </a:r>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537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2E71-274D-F9DB-B208-ACD29B25B796}"/>
              </a:ext>
            </a:extLst>
          </p:cNvPr>
          <p:cNvSpPr>
            <a:spLocks noGrp="1"/>
          </p:cNvSpPr>
          <p:nvPr>
            <p:ph type="title"/>
          </p:nvPr>
        </p:nvSpPr>
        <p:spPr/>
        <p:txBody>
          <a:bodyPr/>
          <a:lstStyle/>
          <a:p>
            <a:pPr algn="r"/>
            <a:r>
              <a:rPr lang="en-US" i="1" dirty="0">
                <a:solidFill>
                  <a:srgbClr val="C00000"/>
                </a:solidFill>
                <a:ea typeface="+mj-lt"/>
                <a:cs typeface="+mj-lt"/>
              </a:rPr>
              <a:t>"The smile’s </a:t>
            </a:r>
            <a:br>
              <a:rPr lang="en-US" i="1" dirty="0">
                <a:solidFill>
                  <a:srgbClr val="C00000"/>
                </a:solidFill>
                <a:ea typeface="+mj-lt"/>
                <a:cs typeface="+mj-lt"/>
              </a:rPr>
            </a:br>
            <a:r>
              <a:rPr lang="en-US" i="1" dirty="0">
                <a:solidFill>
                  <a:srgbClr val="C00000"/>
                </a:solidFill>
                <a:ea typeface="+mj-lt"/>
                <a:cs typeface="+mj-lt"/>
              </a:rPr>
              <a:t>returning to their faces...“ (4)</a:t>
            </a:r>
            <a:endParaRPr lang="en-US" dirty="0">
              <a:solidFill>
                <a:srgbClr val="C00000"/>
              </a:solidFill>
            </a:endParaRPr>
          </a:p>
        </p:txBody>
      </p:sp>
      <p:sp>
        <p:nvSpPr>
          <p:cNvPr id="3" name="Content Placeholder 2">
            <a:extLst>
              <a:ext uri="{FF2B5EF4-FFF2-40B4-BE49-F238E27FC236}">
                <a16:creationId xmlns:a16="http://schemas.microsoft.com/office/drawing/2014/main" id="{65106F97-E6FD-0528-3FE8-D716EFDDF5AD}"/>
              </a:ext>
            </a:extLst>
          </p:cNvPr>
          <p:cNvSpPr>
            <a:spLocks noGrp="1"/>
          </p:cNvSpPr>
          <p:nvPr>
            <p:ph idx="1"/>
          </p:nvPr>
        </p:nvSpPr>
        <p:spPr>
          <a:xfrm>
            <a:off x="838200" y="1739361"/>
            <a:ext cx="10515600" cy="4725149"/>
          </a:xfrm>
        </p:spPr>
        <p:txBody>
          <a:bodyPr vert="horz" lIns="91440" tIns="45720" rIns="91440" bIns="45720" rtlCol="0" anchor="t">
            <a:normAutofit lnSpcReduction="10000"/>
          </a:bodyPr>
          <a:lstStyle/>
          <a:p>
            <a:pPr algn="just"/>
            <a:r>
              <a:rPr lang="en-US" sz="2000" dirty="0"/>
              <a:t>Judge James Tayler in </a:t>
            </a:r>
            <a:r>
              <a:rPr lang="en-US" sz="2000" b="1" u="sng" dirty="0"/>
              <a:t>Cox v Adecco</a:t>
            </a:r>
            <a:r>
              <a:rPr lang="en-US" sz="2000" dirty="0"/>
              <a:t> identified general propositions relating to early case management, including:</a:t>
            </a:r>
          </a:p>
          <a:p>
            <a:pPr marL="457200" lvl="1" indent="0" algn="just">
              <a:buNone/>
            </a:pPr>
            <a:r>
              <a:rPr lang="en-US" sz="2000" i="1" dirty="0"/>
              <a:t>(9) If the claim would have reasonable prospects of success had it been properly pleaded, consideration should be given to the possibility of an amendment, subject to the usual test of balancing the justice of permitting or refusing the amendment, taking account of the relevant circumstances…</a:t>
            </a:r>
          </a:p>
          <a:p>
            <a:pPr marL="457200" lvl="1" indent="0" algn="just">
              <a:buNone/>
            </a:pPr>
            <a:endParaRPr lang="en-US" sz="2000" i="1" dirty="0"/>
          </a:p>
          <a:p>
            <a:pPr algn="just"/>
            <a:r>
              <a:rPr lang="en-US" sz="2000" dirty="0"/>
              <a:t>Judge Tayler considered a common scenario, that at a PH it proves difficult to identify the claims and issues within the time available. C is ordered to provide additional information and, under increasing pressure, produces a document that </a:t>
            </a:r>
            <a:r>
              <a:rPr lang="en-US" sz="2000" i="1" dirty="0"/>
              <a:t>“makes up for quantity what it lacks in clarity”. </a:t>
            </a:r>
          </a:p>
          <a:p>
            <a:pPr marL="457200" lvl="1" indent="0" algn="just">
              <a:buNone/>
            </a:pPr>
            <a:r>
              <a:rPr lang="en-US" sz="2000" i="1" dirty="0"/>
              <a:t>“30. </a:t>
            </a:r>
            <a:r>
              <a:rPr lang="en-US" sz="2000" dirty="0"/>
              <a:t>[Before striking out] </a:t>
            </a:r>
            <a:r>
              <a:rPr lang="en-US" sz="2000" i="1" dirty="0"/>
              <a:t>There has to be a reasonable attempt at identifying the claims and the issues…more often there will be a claim if one reads the documents carefully, even if it might require an amendment. Strike out is not a way of avoiding rolling up one’s sleeves and identifying, in reasonable detail, the claims and issues; doing so is a prerequisite of considering whether the claim has reasonable prospects of success…”</a:t>
            </a:r>
            <a:endParaRPr lang="en-US" sz="2000" dirty="0"/>
          </a:p>
        </p:txBody>
      </p:sp>
      <p:pic>
        <p:nvPicPr>
          <p:cNvPr id="4" name="Picture 2" descr="C:\Users\Heather\Documents\My Dropbox\Chambers\Website and Marketing Review\Logo\PumpCourt_logo_HR.jpg">
            <a:extLst>
              <a:ext uri="{FF2B5EF4-FFF2-40B4-BE49-F238E27FC236}">
                <a16:creationId xmlns:a16="http://schemas.microsoft.com/office/drawing/2014/main" id="{BB2AF68C-A290-855E-E3EA-4288806A4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190" y="681037"/>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5787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761</TotalTime>
  <Words>2646</Words>
  <Application>Microsoft Office PowerPoint</Application>
  <PresentationFormat>Widescreen</PresentationFormat>
  <Paragraphs>119</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Aptos Display</vt:lpstr>
      <vt:lpstr>Arial</vt:lpstr>
      <vt:lpstr>Calibri</vt:lpstr>
      <vt:lpstr>Helvetica</vt:lpstr>
      <vt:lpstr>office theme</vt:lpstr>
      <vt:lpstr>HERE COMES THE SUN Emma Sole</vt:lpstr>
      <vt:lpstr>Getting the most out of  Preliminary Hearing</vt:lpstr>
      <vt:lpstr>"It's been a long,  cold, lonely winter..."</vt:lpstr>
      <vt:lpstr> The problem with  narrative pleadings (1)</vt:lpstr>
      <vt:lpstr> The problem with  narrative pleadings (2)</vt:lpstr>
      <vt:lpstr>"The smile’s  returning to their faces...“ (1)</vt:lpstr>
      <vt:lpstr>"The smile’s  returning to their faces...“ (2)</vt:lpstr>
      <vt:lpstr>"The smile’s  returning to their faces...“ (3)</vt:lpstr>
      <vt:lpstr>"The smile’s  returning to their faces...“ (4)</vt:lpstr>
      <vt:lpstr>Applications to Amend (1)</vt:lpstr>
      <vt:lpstr>Applications to Amend (2)</vt:lpstr>
      <vt:lpstr>Applications to Amend (3)</vt:lpstr>
      <vt:lpstr>Applications to Amend (4)</vt:lpstr>
      <vt:lpstr>Applications to Amend (5)</vt:lpstr>
      <vt:lpstr>Applications to Amend (6)</vt:lpstr>
      <vt:lpstr>Applications to Amend (7)</vt:lpstr>
      <vt:lpstr>“Here comes the sun …it’s alright”</vt:lpstr>
      <vt:lpstr>Other Key Considerations at a PH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Emma Sole</cp:lastModifiedBy>
  <cp:revision>615</cp:revision>
  <dcterms:created xsi:type="dcterms:W3CDTF">2024-06-24T08:13:44Z</dcterms:created>
  <dcterms:modified xsi:type="dcterms:W3CDTF">2024-06-25T08:19:24Z</dcterms:modified>
</cp:coreProperties>
</file>