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8" r:id="rId6"/>
    <p:sldId id="259" r:id="rId7"/>
    <p:sldId id="260" r:id="rId8"/>
    <p:sldId id="279" r:id="rId9"/>
    <p:sldId id="280" r:id="rId10"/>
    <p:sldId id="261" r:id="rId11"/>
    <p:sldId id="262" r:id="rId12"/>
    <p:sldId id="263" r:id="rId13"/>
    <p:sldId id="264" r:id="rId14"/>
    <p:sldId id="266" r:id="rId15"/>
    <p:sldId id="267" r:id="rId16"/>
    <p:sldId id="281" r:id="rId17"/>
    <p:sldId id="268" r:id="rId18"/>
    <p:sldId id="282" r:id="rId19"/>
    <p:sldId id="283" r:id="rId20"/>
    <p:sldId id="269" r:id="rId21"/>
    <p:sldId id="270" r:id="rId22"/>
    <p:sldId id="271" r:id="rId23"/>
    <p:sldId id="272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arcellus" panose="020B0604020202020204" charset="0"/>
      <p:regular r:id="rId29"/>
    </p:embeddedFont>
    <p:embeddedFont>
      <p:font typeface="Poppins" panose="00000500000000000000" pitchFamily="2" charset="0"/>
      <p:regular r:id="rId30"/>
      <p:bold r:id="rId31"/>
      <p:italic r:id="rId32"/>
      <p:boldItalic r:id="rId33"/>
    </p:embeddedFont>
    <p:embeddedFont>
      <p:font typeface="Poppins Bold" panose="00000800000000000000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6" y="4514765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06882" y="4867177"/>
            <a:ext cx="13303871" cy="2728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2"/>
              </a:lnSpc>
            </a:pPr>
            <a:r>
              <a:rPr lang="en-US" sz="3044" spc="691" dirty="0">
                <a:solidFill>
                  <a:srgbClr val="F6F3EF"/>
                </a:solidFill>
                <a:latin typeface="Poppins"/>
              </a:rPr>
              <a:t>Mark Hood – Goughs Solicitors </a:t>
            </a:r>
          </a:p>
          <a:p>
            <a:pPr>
              <a:lnSpc>
                <a:spcPts val="4262"/>
              </a:lnSpc>
            </a:pPr>
            <a:r>
              <a:rPr lang="en-US" sz="3044" spc="691" dirty="0">
                <a:solidFill>
                  <a:srgbClr val="F6F3EF"/>
                </a:solidFill>
                <a:latin typeface="Poppins"/>
              </a:rPr>
              <a:t>Wendy Bandeira – Forces Pension Society</a:t>
            </a:r>
          </a:p>
          <a:p>
            <a:pPr>
              <a:lnSpc>
                <a:spcPts val="4262"/>
              </a:lnSpc>
            </a:pPr>
            <a:r>
              <a:rPr lang="en-US" sz="3044" spc="691" dirty="0">
                <a:solidFill>
                  <a:srgbClr val="F6F3EF"/>
                </a:solidFill>
                <a:latin typeface="Poppins"/>
              </a:rPr>
              <a:t>David Lockett – Actuaries for Lawyers</a:t>
            </a:r>
          </a:p>
          <a:p>
            <a:pPr>
              <a:lnSpc>
                <a:spcPts val="4262"/>
              </a:lnSpc>
            </a:pPr>
            <a:r>
              <a:rPr lang="en-US" sz="3044" spc="691" dirty="0">
                <a:solidFill>
                  <a:srgbClr val="F6F3EF"/>
                </a:solidFill>
                <a:latin typeface="Poppins"/>
              </a:rPr>
              <a:t>Richard Hall – Pump Court</a:t>
            </a:r>
          </a:p>
          <a:p>
            <a:pPr>
              <a:lnSpc>
                <a:spcPts val="4262"/>
              </a:lnSpc>
              <a:spcBef>
                <a:spcPct val="0"/>
              </a:spcBef>
            </a:pPr>
            <a:endParaRPr lang="en-US" sz="3044" spc="691" dirty="0">
              <a:solidFill>
                <a:srgbClr val="F6F3EF"/>
              </a:solidFill>
              <a:latin typeface="Poppi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0974" y="726616"/>
            <a:ext cx="16408332" cy="3689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76"/>
              </a:lnSpc>
            </a:pPr>
            <a:r>
              <a:rPr lang="en-US" sz="15359" spc="76" dirty="0">
                <a:solidFill>
                  <a:srgbClr val="F6F3EF"/>
                </a:solidFill>
                <a:latin typeface="Marcellus"/>
              </a:rPr>
              <a:t>Armed Forces Pension Seminar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06871" y="933450"/>
            <a:ext cx="1623060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 spc="1134">
                <a:solidFill>
                  <a:srgbClr val="F6F3EF"/>
                </a:solidFill>
                <a:latin typeface="Marcellus"/>
              </a:rPr>
              <a:t>BASICS 3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06871" y="1979854"/>
            <a:ext cx="15409674" cy="2533651"/>
            <a:chOff x="0" y="0"/>
            <a:chExt cx="20546232" cy="3378202"/>
          </a:xfrm>
        </p:grpSpPr>
        <p:sp>
          <p:nvSpPr>
            <p:cNvPr id="5" name="TextBox 5"/>
            <p:cNvSpPr txBox="1"/>
            <p:nvPr/>
          </p:nvSpPr>
          <p:spPr>
            <a:xfrm>
              <a:off x="0" y="-114300"/>
              <a:ext cx="20546232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6F3EF"/>
                  </a:solidFill>
                  <a:latin typeface="Poppins Bold"/>
                </a:rPr>
                <a:t>Double Dipping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24983"/>
              <a:ext cx="20546232" cy="2453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6F3EF"/>
                  </a:solidFill>
                  <a:latin typeface="Poppins"/>
                </a:rPr>
                <a:t>Common on AFPS 75!</a:t>
              </a:r>
            </a:p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6F3EF"/>
                  </a:solidFill>
                  <a:latin typeface="Poppins"/>
                </a:rPr>
                <a:t>PSO and a share of the future Lump Sum = two bites</a:t>
              </a:r>
            </a:p>
            <a:p>
              <a:pPr>
                <a:lnSpc>
                  <a:spcPts val="4899"/>
                </a:lnSpc>
              </a:pPr>
              <a:endParaRPr lang="en-US" sz="3499">
                <a:solidFill>
                  <a:srgbClr val="F6F3EF"/>
                </a:solidFill>
                <a:latin typeface="Poppin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06871" y="4071938"/>
            <a:ext cx="17259300" cy="1914525"/>
            <a:chOff x="0" y="0"/>
            <a:chExt cx="23012400" cy="2552700"/>
          </a:xfrm>
        </p:grpSpPr>
        <p:sp>
          <p:nvSpPr>
            <p:cNvPr id="8" name="TextBox 8"/>
            <p:cNvSpPr txBox="1"/>
            <p:nvPr/>
          </p:nvSpPr>
          <p:spPr>
            <a:xfrm>
              <a:off x="0" y="-114300"/>
              <a:ext cx="23012400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6F3EF"/>
                  </a:solidFill>
                  <a:latin typeface="Poppins Bold"/>
                </a:rPr>
                <a:t>Commutation on AFPS 75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15458"/>
              <a:ext cx="23012400" cy="1637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2" lvl="1" indent="-377826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F6F3EF"/>
                  </a:solidFill>
                  <a:latin typeface="Poppins"/>
                </a:rPr>
                <a:t>Lower income greater lump sum</a:t>
              </a:r>
            </a:p>
            <a:p>
              <a:pPr marL="755652" lvl="1" indent="-377826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F6F3EF"/>
                  </a:solidFill>
                  <a:latin typeface="Poppins"/>
                </a:rPr>
                <a:t>Pension depression reversed at 55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73533" y="6214431"/>
            <a:ext cx="13770400" cy="1295400"/>
            <a:chOff x="0" y="0"/>
            <a:chExt cx="18360534" cy="172720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14300"/>
              <a:ext cx="18360534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6F3EF"/>
                  </a:solidFill>
                  <a:latin typeface="Poppins Bold"/>
                </a:rPr>
                <a:t>AFPS 75 - CETV and service past IPP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15458"/>
              <a:ext cx="18360534" cy="811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F6F3EF"/>
                  </a:solidFill>
                  <a:latin typeface="Poppins"/>
                </a:rPr>
                <a:t>16 years Officer; 22 years non-commissioned rank.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407" y="3362286"/>
            <a:ext cx="9509685" cy="1430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05"/>
              </a:lnSpc>
            </a:pPr>
            <a:r>
              <a:rPr lang="en-US" sz="8850" spc="44">
                <a:solidFill>
                  <a:srgbClr val="F6F3EF"/>
                </a:solidFill>
                <a:latin typeface="Marcellus"/>
              </a:rPr>
              <a:t>McCloud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06877" y="4749670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209424" y="8745855"/>
            <a:ext cx="2881392" cy="1426289"/>
          </a:xfrm>
          <a:custGeom>
            <a:avLst/>
            <a:gdLst/>
            <a:ahLst/>
            <a:cxnLst/>
            <a:rect l="l" t="t" r="r" b="b"/>
            <a:pathLst>
              <a:path w="2881392" h="1426289">
                <a:moveTo>
                  <a:pt x="0" y="0"/>
                </a:moveTo>
                <a:lnTo>
                  <a:pt x="2881392" y="0"/>
                </a:lnTo>
                <a:lnTo>
                  <a:pt x="2881392" y="1426289"/>
                </a:lnTo>
                <a:lnTo>
                  <a:pt x="0" y="14262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>
            <a:off x="1666131" y="3239413"/>
            <a:ext cx="3101348" cy="0"/>
          </a:xfrm>
          <a:prstGeom prst="line">
            <a:avLst/>
          </a:prstGeom>
          <a:ln w="209550" cap="flat">
            <a:solidFill>
              <a:srgbClr val="F6F3E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>
            <a:off x="6508649" y="3220363"/>
            <a:ext cx="10750651" cy="19050"/>
          </a:xfrm>
          <a:prstGeom prst="line">
            <a:avLst/>
          </a:prstGeom>
          <a:ln w="209550" cap="flat">
            <a:solidFill>
              <a:srgbClr val="F6F3E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>
            <a:off x="6508649" y="4921529"/>
            <a:ext cx="5682904" cy="0"/>
          </a:xfrm>
          <a:prstGeom prst="line">
            <a:avLst/>
          </a:prstGeom>
          <a:ln w="209550" cap="flat">
            <a:solidFill>
              <a:srgbClr val="F6F3E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>
            <a:off x="1666131" y="4921529"/>
            <a:ext cx="3101348" cy="0"/>
          </a:xfrm>
          <a:prstGeom prst="line">
            <a:avLst/>
          </a:prstGeom>
          <a:ln w="209550" cap="flat">
            <a:solidFill>
              <a:srgbClr val="F6F3E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>
            <a:off x="14157941" y="4921529"/>
            <a:ext cx="3101348" cy="0"/>
          </a:xfrm>
          <a:prstGeom prst="line">
            <a:avLst/>
          </a:prstGeom>
          <a:ln w="209550" cap="flat">
            <a:solidFill>
              <a:srgbClr val="F6F3E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6337106" y="3911243"/>
            <a:ext cx="5966546" cy="2020571"/>
            <a:chOff x="0" y="0"/>
            <a:chExt cx="1571436" cy="532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71436" cy="532167"/>
            </a:xfrm>
            <a:custGeom>
              <a:avLst/>
              <a:gdLst/>
              <a:ahLst/>
              <a:cxnLst/>
              <a:rect l="l" t="t" r="r" b="b"/>
              <a:pathLst>
                <a:path w="1571436" h="532167">
                  <a:moveTo>
                    <a:pt x="785718" y="0"/>
                  </a:moveTo>
                  <a:cubicBezTo>
                    <a:pt x="351778" y="0"/>
                    <a:pt x="0" y="119130"/>
                    <a:pt x="0" y="266083"/>
                  </a:cubicBezTo>
                  <a:cubicBezTo>
                    <a:pt x="0" y="413037"/>
                    <a:pt x="351778" y="532167"/>
                    <a:pt x="785718" y="532167"/>
                  </a:cubicBezTo>
                  <a:cubicBezTo>
                    <a:pt x="1219658" y="532167"/>
                    <a:pt x="1571436" y="413037"/>
                    <a:pt x="1571436" y="266083"/>
                  </a:cubicBezTo>
                  <a:cubicBezTo>
                    <a:pt x="1571436" y="119130"/>
                    <a:pt x="1219658" y="0"/>
                    <a:pt x="78571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6F3E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7322" y="-7259"/>
              <a:ext cx="1276792" cy="4895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06871" y="933450"/>
            <a:ext cx="1623060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 spc="1134">
                <a:solidFill>
                  <a:srgbClr val="F6F3EF"/>
                </a:solidFill>
                <a:latin typeface="Marcellus"/>
              </a:rPr>
              <a:t>Solicitor’s Eye View - McCloud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6871" y="1865554"/>
            <a:ext cx="1540967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6F3EF"/>
                </a:solidFill>
                <a:latin typeface="Poppins Bold"/>
              </a:rPr>
              <a:t>AFPS 15 Scheme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6871" y="2861270"/>
            <a:ext cx="336947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6F3EF"/>
                </a:solidFill>
                <a:latin typeface="Poppins Bold"/>
              </a:rPr>
              <a:t>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68840" y="2933343"/>
            <a:ext cx="139827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6F3EF"/>
                </a:solidFill>
                <a:latin typeface="Poppins Bold"/>
              </a:rPr>
              <a:t>1 Apr 15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3627081"/>
            <a:ext cx="4639275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F6F3EF"/>
                </a:solidFill>
                <a:latin typeface="Poppins"/>
              </a:rPr>
              <a:t>“Legacy Scheme” (often)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F6F3EF"/>
                </a:solidFill>
                <a:latin typeface="Poppins"/>
              </a:rPr>
              <a:t>AFPS 1975 or AFPS 05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37106" y="3533418"/>
            <a:ext cx="2762425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6F3EF"/>
                </a:solidFill>
                <a:latin typeface="Poppins"/>
              </a:rPr>
              <a:t>AFPS 15 Scheme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6500" y="4543386"/>
            <a:ext cx="301347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6F3EF"/>
                </a:solidFill>
                <a:latin typeface="Poppins Bold"/>
              </a:rPr>
              <a:t>B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2985" y="6271222"/>
            <a:ext cx="348377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6F3EF"/>
                </a:solidFill>
                <a:latin typeface="Poppins Bold"/>
              </a:rPr>
              <a:t>C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30962" y="8126730"/>
            <a:ext cx="332423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6F3EF"/>
                </a:solidFill>
                <a:latin typeface="Poppins Bold"/>
              </a:rPr>
              <a:t>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938929" y="4651972"/>
            <a:ext cx="139827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6F3EF"/>
                </a:solidFill>
                <a:latin typeface="Poppins Bold"/>
              </a:rPr>
              <a:t>1 Apr 15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303745" y="4651972"/>
            <a:ext cx="1742003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6F3EF"/>
                </a:solidFill>
                <a:latin typeface="Poppins Bold"/>
              </a:rPr>
              <a:t>31 Mar 22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092797" y="5159654"/>
            <a:ext cx="2102406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6F3EF"/>
                </a:solidFill>
                <a:latin typeface="Poppins"/>
              </a:rPr>
              <a:t>“Remedy Period”</a:t>
            </a:r>
          </a:p>
        </p:txBody>
      </p:sp>
      <p:sp>
        <p:nvSpPr>
          <p:cNvPr id="24" name="AutoShape 24"/>
          <p:cNvSpPr/>
          <p:nvPr/>
        </p:nvSpPr>
        <p:spPr>
          <a:xfrm>
            <a:off x="1666131" y="6649365"/>
            <a:ext cx="10528543" cy="0"/>
          </a:xfrm>
          <a:prstGeom prst="line">
            <a:avLst/>
          </a:prstGeom>
          <a:ln w="209550" cap="flat">
            <a:solidFill>
              <a:srgbClr val="F6F3E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Box 25"/>
          <p:cNvSpPr txBox="1"/>
          <p:nvPr/>
        </p:nvSpPr>
        <p:spPr>
          <a:xfrm>
            <a:off x="12303745" y="6423622"/>
            <a:ext cx="1742003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6F3EF"/>
                </a:solidFill>
                <a:latin typeface="Poppins Bold"/>
              </a:rPr>
              <a:t>31 Mar 22</a:t>
            </a:r>
          </a:p>
        </p:txBody>
      </p:sp>
      <p:sp>
        <p:nvSpPr>
          <p:cNvPr id="26" name="AutoShape 26"/>
          <p:cNvSpPr/>
          <p:nvPr/>
        </p:nvSpPr>
        <p:spPr>
          <a:xfrm>
            <a:off x="14157952" y="6737947"/>
            <a:ext cx="3101348" cy="0"/>
          </a:xfrm>
          <a:prstGeom prst="line">
            <a:avLst/>
          </a:prstGeom>
          <a:ln w="209550" cap="flat">
            <a:solidFill>
              <a:srgbClr val="F6F3E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1721197" y="5874664"/>
            <a:ext cx="1992273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6F3EF"/>
                </a:solidFill>
                <a:latin typeface="Poppins"/>
              </a:rPr>
              <a:t>Solution - Either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66131" y="7039890"/>
            <a:ext cx="6508649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F6F3EF"/>
                </a:solidFill>
                <a:latin typeface="Poppins"/>
              </a:rPr>
              <a:t>AFPS Legacy Scheme to include Remedy Period; or</a:t>
            </a:r>
          </a:p>
          <a:p>
            <a:pPr>
              <a:lnSpc>
                <a:spcPts val="2799"/>
              </a:lnSpc>
            </a:pPr>
            <a:endParaRPr lang="en-US" sz="1999">
              <a:solidFill>
                <a:srgbClr val="F6F3EF"/>
              </a:solidFill>
              <a:latin typeface="Poppi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4157952" y="5137747"/>
            <a:ext cx="2762425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F6F3EF"/>
                </a:solidFill>
                <a:latin typeface="Poppins"/>
              </a:rPr>
              <a:t>AFPS 15 Scheme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157941" y="7131965"/>
            <a:ext cx="2762425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F6F3EF"/>
                </a:solidFill>
                <a:latin typeface="Poppins"/>
              </a:rPr>
              <a:t>AFPS 15 Scheme</a:t>
            </a:r>
          </a:p>
        </p:txBody>
      </p:sp>
      <p:sp>
        <p:nvSpPr>
          <p:cNvPr id="31" name="AutoShape 31"/>
          <p:cNvSpPr/>
          <p:nvPr/>
        </p:nvSpPr>
        <p:spPr>
          <a:xfrm>
            <a:off x="1666131" y="8485823"/>
            <a:ext cx="3101348" cy="0"/>
          </a:xfrm>
          <a:prstGeom prst="line">
            <a:avLst/>
          </a:prstGeom>
          <a:ln w="209550" cap="flat">
            <a:solidFill>
              <a:srgbClr val="F6F3E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" name="AutoShape 32"/>
          <p:cNvSpPr/>
          <p:nvPr/>
        </p:nvSpPr>
        <p:spPr>
          <a:xfrm>
            <a:off x="6486634" y="8485823"/>
            <a:ext cx="10750651" cy="19050"/>
          </a:xfrm>
          <a:prstGeom prst="line">
            <a:avLst/>
          </a:prstGeom>
          <a:ln w="209550" cap="flat">
            <a:solidFill>
              <a:srgbClr val="F6F3E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" name="TextBox 33"/>
          <p:cNvSpPr txBox="1"/>
          <p:nvPr/>
        </p:nvSpPr>
        <p:spPr>
          <a:xfrm>
            <a:off x="4968840" y="8181023"/>
            <a:ext cx="139827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6F3EF"/>
                </a:solidFill>
                <a:latin typeface="Poppins Bold"/>
              </a:rPr>
              <a:t>1 Apr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666131" y="8847773"/>
            <a:ext cx="2303555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F6F3EF"/>
                </a:solidFill>
                <a:latin typeface="Poppins"/>
              </a:rPr>
              <a:t>Legacy Scheme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566541" y="8998586"/>
            <a:ext cx="5225739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F6F3EF"/>
                </a:solidFill>
                <a:latin typeface="Poppins"/>
              </a:rPr>
              <a:t>AFPS 15 to include Remedy Period</a:t>
            </a:r>
          </a:p>
          <a:p>
            <a:pPr>
              <a:lnSpc>
                <a:spcPts val="2799"/>
              </a:lnSpc>
            </a:pPr>
            <a:endParaRPr lang="en-US" sz="1999">
              <a:solidFill>
                <a:srgbClr val="F6F3EF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06871" y="933450"/>
            <a:ext cx="1623060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 spc="1134">
                <a:solidFill>
                  <a:srgbClr val="F6F3EF"/>
                </a:solidFill>
                <a:latin typeface="Marcellus"/>
              </a:rPr>
              <a:t>REMEDY IMPLEMENTATION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06871" y="1979854"/>
            <a:ext cx="15409674" cy="1914526"/>
            <a:chOff x="0" y="0"/>
            <a:chExt cx="20546232" cy="2552702"/>
          </a:xfrm>
        </p:grpSpPr>
        <p:sp>
          <p:nvSpPr>
            <p:cNvPr id="5" name="TextBox 5"/>
            <p:cNvSpPr txBox="1"/>
            <p:nvPr/>
          </p:nvSpPr>
          <p:spPr>
            <a:xfrm>
              <a:off x="0" y="-114300"/>
              <a:ext cx="20546232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6F3EF"/>
                  </a:solidFill>
                  <a:latin typeface="Poppins Bold"/>
                </a:rPr>
                <a:t>Who?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24983"/>
              <a:ext cx="20546232" cy="16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6F3EF"/>
                  </a:solidFill>
                  <a:latin typeface="Poppins"/>
                </a:rPr>
                <a:t>In service on or before 21 Mar 12.</a:t>
              </a:r>
            </a:p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6F3EF"/>
                  </a:solidFill>
                  <a:latin typeface="Poppins"/>
                </a:rPr>
                <a:t>In service on or after 1 Apr 15.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06871" y="4071938"/>
            <a:ext cx="16965157" cy="3771900"/>
            <a:chOff x="0" y="0"/>
            <a:chExt cx="22620209" cy="5029200"/>
          </a:xfrm>
        </p:grpSpPr>
        <p:sp>
          <p:nvSpPr>
            <p:cNvPr id="8" name="TextBox 8"/>
            <p:cNvSpPr txBox="1"/>
            <p:nvPr/>
          </p:nvSpPr>
          <p:spPr>
            <a:xfrm>
              <a:off x="0" y="-114300"/>
              <a:ext cx="22620209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6F3EF"/>
                  </a:solidFill>
                  <a:latin typeface="Poppins Bold"/>
                </a:rPr>
                <a:t>Process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15458"/>
              <a:ext cx="22620209" cy="4113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2" lvl="1" indent="-377826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F6F3EF"/>
                  </a:solidFill>
                  <a:latin typeface="Poppins"/>
                </a:rPr>
                <a:t>Grouped – includes in-scope Pension Credit Members.</a:t>
              </a:r>
            </a:p>
            <a:p>
              <a:pPr marL="755652" lvl="1" indent="-377826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F6F3EF"/>
                  </a:solidFill>
                  <a:latin typeface="Poppins"/>
                </a:rPr>
                <a:t>Complete October 2025 – maybe.</a:t>
              </a:r>
            </a:p>
            <a:p>
              <a:pPr marL="755652" lvl="1" indent="-377826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F6F3EF"/>
                  </a:solidFill>
                  <a:latin typeface="Poppins"/>
                </a:rPr>
                <a:t>Key point – PDM decision does not affect PCM decision on in place PSO.</a:t>
              </a:r>
            </a:p>
            <a:p>
              <a:pPr marL="755652" lvl="1" indent="-377826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F6F3EF"/>
                  </a:solidFill>
                  <a:latin typeface="Poppins"/>
                </a:rPr>
                <a:t>PCM within scope – automatically given best option.</a:t>
              </a:r>
            </a:p>
            <a:p>
              <a:pPr>
                <a:lnSpc>
                  <a:spcPts val="4900"/>
                </a:lnSpc>
              </a:pPr>
              <a:endParaRPr lang="en-US" sz="3500">
                <a:solidFill>
                  <a:srgbClr val="F6F3EF"/>
                </a:solidFill>
                <a:latin typeface="Poppin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407" y="3362286"/>
            <a:ext cx="9509685" cy="288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05"/>
              </a:lnSpc>
            </a:pPr>
            <a:r>
              <a:rPr lang="en-US" sz="8850" spc="44" dirty="0">
                <a:solidFill>
                  <a:srgbClr val="F6F3EF"/>
                </a:solidFill>
                <a:latin typeface="Marcellus"/>
              </a:rPr>
              <a:t>Thorny Issues – Be Alive to these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06877" y="4749670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06871" y="933450"/>
            <a:ext cx="1623060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 spc="1134">
                <a:solidFill>
                  <a:srgbClr val="F6F3EF"/>
                </a:solidFill>
                <a:latin typeface="Marcellus"/>
              </a:rPr>
              <a:t>THORNY ISSUES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16407" y="2227065"/>
            <a:ext cx="9969186" cy="2633111"/>
            <a:chOff x="0" y="-114300"/>
            <a:chExt cx="13292248" cy="3510815"/>
          </a:xfrm>
        </p:grpSpPr>
        <p:sp>
          <p:nvSpPr>
            <p:cNvPr id="5" name="TextBox 5"/>
            <p:cNvSpPr txBox="1"/>
            <p:nvPr/>
          </p:nvSpPr>
          <p:spPr>
            <a:xfrm>
              <a:off x="0" y="-114300"/>
              <a:ext cx="13292248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6F3EF"/>
                  </a:solidFill>
                  <a:latin typeface="Poppins Bold"/>
                </a:rPr>
                <a:t>EDP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24983"/>
              <a:ext cx="13292248" cy="2471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 dirty="0">
                  <a:solidFill>
                    <a:srgbClr val="F6F3EF"/>
                  </a:solidFill>
                  <a:latin typeface="Poppins"/>
                </a:rPr>
                <a:t>Tricky</a:t>
              </a:r>
            </a:p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 dirty="0">
                  <a:solidFill>
                    <a:srgbClr val="F6F3EF"/>
                  </a:solidFill>
                  <a:latin typeface="Poppins"/>
                </a:rPr>
                <a:t>Do they arise?</a:t>
              </a:r>
            </a:p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 dirty="0">
                  <a:solidFill>
                    <a:srgbClr val="F6F3EF"/>
                  </a:solidFill>
                  <a:latin typeface="Poppins"/>
                </a:rPr>
                <a:t>How dealt with?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06871" y="933450"/>
            <a:ext cx="1623060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 spc="1134">
                <a:solidFill>
                  <a:srgbClr val="F6F3EF"/>
                </a:solidFill>
                <a:latin typeface="Marcellus"/>
              </a:rPr>
              <a:t>THORNY ISSUES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16407" y="2227065"/>
            <a:ext cx="9969186" cy="2633111"/>
            <a:chOff x="0" y="-114300"/>
            <a:chExt cx="13292248" cy="3510815"/>
          </a:xfrm>
        </p:grpSpPr>
        <p:sp>
          <p:nvSpPr>
            <p:cNvPr id="5" name="TextBox 5"/>
            <p:cNvSpPr txBox="1"/>
            <p:nvPr/>
          </p:nvSpPr>
          <p:spPr>
            <a:xfrm>
              <a:off x="0" y="-114300"/>
              <a:ext cx="13292248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6F3EF"/>
                  </a:solidFill>
                  <a:latin typeface="Poppins Bold"/>
                </a:rPr>
                <a:t>EDP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24983"/>
              <a:ext cx="13292248" cy="2471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 dirty="0">
                  <a:solidFill>
                    <a:srgbClr val="F6F3EF"/>
                  </a:solidFill>
                  <a:latin typeface="Poppins"/>
                </a:rPr>
                <a:t>Tricky</a:t>
              </a:r>
            </a:p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 dirty="0">
                  <a:solidFill>
                    <a:srgbClr val="F6F3EF"/>
                  </a:solidFill>
                  <a:latin typeface="Poppins"/>
                </a:rPr>
                <a:t>Do they arise?</a:t>
              </a:r>
            </a:p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 dirty="0">
                  <a:solidFill>
                    <a:srgbClr val="F6F3EF"/>
                  </a:solidFill>
                  <a:latin typeface="Poppins"/>
                </a:rPr>
                <a:t>How dealt with?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6134100"/>
            <a:ext cx="13770400" cy="1914525"/>
            <a:chOff x="0" y="0"/>
            <a:chExt cx="18360534" cy="255270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14300"/>
              <a:ext cx="18360534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6F3EF"/>
                  </a:solidFill>
                  <a:latin typeface="Poppins Bold"/>
                </a:rPr>
                <a:t>Sharing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15458"/>
              <a:ext cx="18360534" cy="1637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F6F3EF"/>
                  </a:solidFill>
                  <a:latin typeface="Poppins"/>
                </a:rPr>
                <a:t>AFPS 75 – Immediate income drop</a:t>
              </a:r>
            </a:p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F6F3EF"/>
                  </a:solidFill>
                  <a:latin typeface="Poppins"/>
                </a:rPr>
                <a:t>AFPS 05/15 – No immediate income drop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576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06871" y="933450"/>
            <a:ext cx="1623060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 spc="1134">
                <a:solidFill>
                  <a:srgbClr val="F6F3EF"/>
                </a:solidFill>
                <a:latin typeface="Marcellus"/>
              </a:rPr>
              <a:t>THORNY ISSUES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071457"/>
            <a:ext cx="13509067" cy="1295401"/>
            <a:chOff x="0" y="0"/>
            <a:chExt cx="18012089" cy="1727202"/>
          </a:xfrm>
        </p:grpSpPr>
        <p:sp>
          <p:nvSpPr>
            <p:cNvPr id="5" name="TextBox 5"/>
            <p:cNvSpPr txBox="1"/>
            <p:nvPr/>
          </p:nvSpPr>
          <p:spPr>
            <a:xfrm>
              <a:off x="0" y="-114300"/>
              <a:ext cx="18012089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6F3EF"/>
                  </a:solidFill>
                  <a:latin typeface="Poppins Bold"/>
                </a:rPr>
                <a:t>Double dipping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24983"/>
              <a:ext cx="18012089" cy="802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6F3EF"/>
                  </a:solidFill>
                  <a:latin typeface="Poppins"/>
                </a:rPr>
                <a:t>“Share the pension AND the lump sum” AFPS 75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4320152"/>
            <a:ext cx="17259300" cy="608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1028700" y="8759844"/>
            <a:ext cx="13509067" cy="59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1" lvl="1" indent="-377820">
              <a:lnSpc>
                <a:spcPts val="4899"/>
              </a:lnSpc>
              <a:buFont typeface="Arial"/>
              <a:buChar char="•"/>
            </a:pPr>
            <a:endParaRPr lang="en-US" sz="3499" dirty="0">
              <a:solidFill>
                <a:srgbClr val="F6F3EF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06871" y="933450"/>
            <a:ext cx="1623060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 spc="1134">
                <a:solidFill>
                  <a:srgbClr val="F6F3EF"/>
                </a:solidFill>
                <a:latin typeface="Marcellus"/>
              </a:rPr>
              <a:t>THORNY ISSUES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071457"/>
            <a:ext cx="13509067" cy="1295401"/>
            <a:chOff x="0" y="0"/>
            <a:chExt cx="18012089" cy="1727202"/>
          </a:xfrm>
        </p:grpSpPr>
        <p:sp>
          <p:nvSpPr>
            <p:cNvPr id="5" name="TextBox 5"/>
            <p:cNvSpPr txBox="1"/>
            <p:nvPr/>
          </p:nvSpPr>
          <p:spPr>
            <a:xfrm>
              <a:off x="0" y="-114300"/>
              <a:ext cx="18012089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6F3EF"/>
                  </a:solidFill>
                  <a:latin typeface="Poppins Bold"/>
                </a:rPr>
                <a:t>Double dipping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24983"/>
              <a:ext cx="18012089" cy="802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6F3EF"/>
                  </a:solidFill>
                  <a:latin typeface="Poppins"/>
                </a:rPr>
                <a:t>“Share the pension AND the lump sum” AFPS 75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4320152"/>
            <a:ext cx="17259300" cy="608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endParaRPr/>
          </a:p>
        </p:txBody>
      </p:sp>
      <p:grpSp>
        <p:nvGrpSpPr>
          <p:cNvPr id="10" name="Group 10"/>
          <p:cNvGrpSpPr/>
          <p:nvPr/>
        </p:nvGrpSpPr>
        <p:grpSpPr>
          <a:xfrm>
            <a:off x="1028700" y="3848100"/>
            <a:ext cx="16716342" cy="3827233"/>
            <a:chOff x="0" y="-73777"/>
            <a:chExt cx="22288455" cy="510297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3777"/>
              <a:ext cx="22288455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 dirty="0">
                  <a:solidFill>
                    <a:srgbClr val="F6F3EF"/>
                  </a:solidFill>
                  <a:latin typeface="Poppins Bold"/>
                </a:rPr>
                <a:t>Commutation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15458"/>
              <a:ext cx="22288455" cy="4113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F6F3EF"/>
                  </a:solidFill>
                  <a:latin typeface="Poppins"/>
                </a:rPr>
                <a:t>Give up pension for more lump sum (AFPS 75) Pension is restored at age 55</a:t>
              </a:r>
            </a:p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F6F3EF"/>
                  </a:solidFill>
                  <a:latin typeface="Poppins"/>
                </a:rPr>
                <a:t>Give up EDP lump sum (AFPS 15) for more EDP income (inverse commutation)</a:t>
              </a:r>
            </a:p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F6F3EF"/>
                  </a:solidFill>
                  <a:latin typeface="Poppins"/>
                </a:rPr>
                <a:t>Give up AFPS 15 Pension to create a lump sum. No restoration.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7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06871" y="933450"/>
            <a:ext cx="1623060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 spc="1134">
                <a:solidFill>
                  <a:srgbClr val="F6F3EF"/>
                </a:solidFill>
                <a:latin typeface="Marcellus"/>
              </a:rPr>
              <a:t>THORNY ISSUES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071457"/>
            <a:ext cx="13509067" cy="1295401"/>
            <a:chOff x="0" y="0"/>
            <a:chExt cx="18012089" cy="1727202"/>
          </a:xfrm>
        </p:grpSpPr>
        <p:sp>
          <p:nvSpPr>
            <p:cNvPr id="5" name="TextBox 5"/>
            <p:cNvSpPr txBox="1"/>
            <p:nvPr/>
          </p:nvSpPr>
          <p:spPr>
            <a:xfrm>
              <a:off x="0" y="-114300"/>
              <a:ext cx="18012089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6F3EF"/>
                  </a:solidFill>
                  <a:latin typeface="Poppins Bold"/>
                </a:rPr>
                <a:t>Double dipping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24983"/>
              <a:ext cx="18012089" cy="802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6F3EF"/>
                  </a:solidFill>
                  <a:latin typeface="Poppins"/>
                </a:rPr>
                <a:t>“Share the pension AND the lump sum” AFPS 75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4320152"/>
            <a:ext cx="17259300" cy="608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endParaRPr/>
          </a:p>
        </p:txBody>
      </p:sp>
      <p:grpSp>
        <p:nvGrpSpPr>
          <p:cNvPr id="10" name="Group 10"/>
          <p:cNvGrpSpPr/>
          <p:nvPr/>
        </p:nvGrpSpPr>
        <p:grpSpPr>
          <a:xfrm>
            <a:off x="1028700" y="3848100"/>
            <a:ext cx="16716342" cy="3827233"/>
            <a:chOff x="0" y="-73777"/>
            <a:chExt cx="22288455" cy="510297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3777"/>
              <a:ext cx="22288455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 dirty="0">
                  <a:solidFill>
                    <a:srgbClr val="F6F3EF"/>
                  </a:solidFill>
                  <a:latin typeface="Poppins Bold"/>
                </a:rPr>
                <a:t>Commutation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15458"/>
              <a:ext cx="22288455" cy="4113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F6F3EF"/>
                  </a:solidFill>
                  <a:latin typeface="Poppins"/>
                </a:rPr>
                <a:t>Give up pension for more lump sum (AFPS 75) Pension is restored at age 55</a:t>
              </a:r>
            </a:p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F6F3EF"/>
                  </a:solidFill>
                  <a:latin typeface="Poppins"/>
                </a:rPr>
                <a:t>Give up EDP lump sum (AFPS 15) for more EDP income (inverse commutation)</a:t>
              </a:r>
            </a:p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F6F3EF"/>
                  </a:solidFill>
                  <a:latin typeface="Poppins"/>
                </a:rPr>
                <a:t>Give up AFPS 15 Pension to create a lump sum. No restoration.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4" name="Group 14"/>
          <p:cNvGrpSpPr/>
          <p:nvPr/>
        </p:nvGrpSpPr>
        <p:grpSpPr>
          <a:xfrm>
            <a:off x="1028700" y="7980382"/>
            <a:ext cx="13509067" cy="1376357"/>
            <a:chOff x="0" y="-114300"/>
            <a:chExt cx="18012089" cy="183514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14300"/>
              <a:ext cx="18012089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 dirty="0">
                  <a:solidFill>
                    <a:srgbClr val="F6F3EF"/>
                  </a:solidFill>
                  <a:latin typeface="Poppins Bold"/>
                </a:rPr>
                <a:t>Service past Immediate Pension Point;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24983"/>
              <a:ext cx="18012089" cy="795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 dirty="0">
                  <a:solidFill>
                    <a:srgbClr val="F6F3EF"/>
                  </a:solidFill>
                  <a:latin typeface="Poppins"/>
                </a:rPr>
                <a:t>Causes CETVs to be inflated in value.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736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62922"/>
            <a:ext cx="16230600" cy="79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60"/>
              </a:lnSpc>
              <a:spcBef>
                <a:spcPct val="0"/>
              </a:spcBef>
            </a:pPr>
            <a:r>
              <a:rPr lang="en-US" sz="4614" spc="230">
                <a:solidFill>
                  <a:srgbClr val="F6F3EF"/>
                </a:solidFill>
                <a:latin typeface="Marcellus"/>
              </a:rPr>
              <a:t>Covering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06871" y="1756407"/>
            <a:ext cx="11915974" cy="660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endParaRPr lang="en-US" sz="2799" dirty="0">
              <a:solidFill>
                <a:srgbClr val="F6F3EF"/>
              </a:solidFill>
              <a:latin typeface="Poppins"/>
            </a:endParaRP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endParaRPr lang="en-US" sz="2799" dirty="0">
              <a:solidFill>
                <a:srgbClr val="F6F3EF"/>
              </a:solidFill>
              <a:latin typeface="Poppins"/>
            </a:endParaRP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 dirty="0">
                <a:solidFill>
                  <a:srgbClr val="F6F3EF"/>
                </a:solidFill>
                <a:latin typeface="Poppins"/>
              </a:rPr>
              <a:t>“Basic” Themes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 dirty="0">
                <a:solidFill>
                  <a:srgbClr val="F6F3EF"/>
                </a:solidFill>
                <a:latin typeface="Poppins"/>
              </a:rPr>
              <a:t>McCloud – Pension Credit Member view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 dirty="0">
                <a:solidFill>
                  <a:srgbClr val="F6F3EF"/>
                </a:solidFill>
                <a:latin typeface="Poppins"/>
              </a:rPr>
              <a:t>Thorny Issues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r>
              <a:rPr lang="en-US" sz="2799" dirty="0">
                <a:solidFill>
                  <a:srgbClr val="F6F3EF"/>
                </a:solidFill>
                <a:latin typeface="Poppins"/>
              </a:rPr>
              <a:t>Top Tips</a:t>
            </a: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endParaRPr lang="en-US" sz="2799" dirty="0">
              <a:solidFill>
                <a:srgbClr val="F6F3EF"/>
              </a:solidFill>
              <a:latin typeface="Poppins"/>
            </a:endParaRP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endParaRPr lang="en-US" sz="2799" dirty="0">
              <a:solidFill>
                <a:srgbClr val="F6F3EF"/>
              </a:solidFill>
              <a:latin typeface="Poppins"/>
            </a:endParaRP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endParaRPr lang="en-US" sz="2799" dirty="0">
              <a:solidFill>
                <a:srgbClr val="F6F3EF"/>
              </a:solidFill>
              <a:latin typeface="Poppins"/>
            </a:endParaRPr>
          </a:p>
          <a:p>
            <a:pPr marL="604519" lvl="1" indent="-302260">
              <a:lnSpc>
                <a:spcPts val="5235"/>
              </a:lnSpc>
              <a:buFont typeface="Arial"/>
              <a:buChar char="•"/>
            </a:pPr>
            <a:endParaRPr lang="en-US" sz="2799" dirty="0">
              <a:solidFill>
                <a:srgbClr val="F6F3EF"/>
              </a:solidFill>
              <a:latin typeface="Poppi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407" y="3362286"/>
            <a:ext cx="9509685" cy="1430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05"/>
              </a:lnSpc>
            </a:pPr>
            <a:r>
              <a:rPr lang="en-US" sz="8850" spc="44">
                <a:solidFill>
                  <a:srgbClr val="F6F3EF"/>
                </a:solidFill>
                <a:latin typeface="Marcellus"/>
              </a:rPr>
              <a:t>Top Tips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06877" y="4749670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62922"/>
            <a:ext cx="16230600" cy="79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60"/>
              </a:lnSpc>
              <a:spcBef>
                <a:spcPct val="0"/>
              </a:spcBef>
            </a:pPr>
            <a:r>
              <a:rPr lang="en-US" sz="4614" spc="230">
                <a:solidFill>
                  <a:srgbClr val="F6F3EF"/>
                </a:solidFill>
                <a:latin typeface="Marcellus"/>
              </a:rPr>
              <a:t>TOP TIPS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2041389"/>
            <a:ext cx="16619977" cy="8252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6" lvl="1" indent="-377823">
              <a:lnSpc>
                <a:spcPts val="6544"/>
              </a:lnSpc>
              <a:buFont typeface="Arial"/>
              <a:buChar char="•"/>
            </a:pPr>
            <a:r>
              <a:rPr lang="en-US" sz="3499" dirty="0">
                <a:solidFill>
                  <a:srgbClr val="F6F3EF"/>
                </a:solidFill>
                <a:latin typeface="Poppins"/>
              </a:rPr>
              <a:t>Form P1 for each scheme to be shared</a:t>
            </a:r>
          </a:p>
          <a:p>
            <a:pPr marL="755646" lvl="1" indent="-377823">
              <a:lnSpc>
                <a:spcPts val="6544"/>
              </a:lnSpc>
              <a:buFont typeface="Arial"/>
              <a:buChar char="•"/>
            </a:pPr>
            <a:r>
              <a:rPr lang="en-US" sz="3499" dirty="0">
                <a:solidFill>
                  <a:srgbClr val="F6F3EF"/>
                </a:solidFill>
                <a:latin typeface="Poppins"/>
              </a:rPr>
              <a:t>Sharing percentages may be different in each scheme</a:t>
            </a:r>
          </a:p>
          <a:p>
            <a:pPr marL="755646" lvl="1" indent="-377823">
              <a:lnSpc>
                <a:spcPts val="6544"/>
              </a:lnSpc>
              <a:buFont typeface="Arial"/>
              <a:buChar char="•"/>
            </a:pPr>
            <a:r>
              <a:rPr lang="en-US" sz="3499" dirty="0">
                <a:solidFill>
                  <a:srgbClr val="F6F3EF"/>
                </a:solidFill>
                <a:latin typeface="Poppins"/>
              </a:rPr>
              <a:t>Show percentages to 2 decimal places – “26.00%” not “26%”</a:t>
            </a:r>
          </a:p>
          <a:p>
            <a:pPr marL="755646" lvl="1" indent="-377823">
              <a:lnSpc>
                <a:spcPts val="6544"/>
              </a:lnSpc>
              <a:buFont typeface="Arial"/>
              <a:buChar char="•"/>
            </a:pPr>
            <a:r>
              <a:rPr lang="en-US" sz="3499" dirty="0">
                <a:solidFill>
                  <a:srgbClr val="F6F3EF"/>
                </a:solidFill>
                <a:latin typeface="Poppins"/>
              </a:rPr>
              <a:t>Internal transfer only</a:t>
            </a:r>
          </a:p>
          <a:p>
            <a:pPr marL="755646" lvl="1" indent="-377823">
              <a:lnSpc>
                <a:spcPts val="6544"/>
              </a:lnSpc>
              <a:buFont typeface="Arial"/>
              <a:buChar char="•"/>
            </a:pPr>
            <a:r>
              <a:rPr lang="en-US" sz="3499" b="1" dirty="0">
                <a:solidFill>
                  <a:srgbClr val="F6F3EF"/>
                </a:solidFill>
                <a:latin typeface="Poppins"/>
              </a:rPr>
              <a:t>KNOW</a:t>
            </a:r>
            <a:r>
              <a:rPr lang="en-US" sz="3499" dirty="0">
                <a:solidFill>
                  <a:srgbClr val="F6F3EF"/>
                </a:solidFill>
                <a:latin typeface="Poppins"/>
              </a:rPr>
              <a:t> the pension payment ages and </a:t>
            </a:r>
            <a:r>
              <a:rPr lang="en-US" sz="3499" b="1" dirty="0">
                <a:solidFill>
                  <a:srgbClr val="F6F3EF"/>
                </a:solidFill>
                <a:latin typeface="Poppins"/>
              </a:rPr>
              <a:t>DEFERRED</a:t>
            </a:r>
            <a:r>
              <a:rPr lang="en-US" sz="3499" dirty="0">
                <a:solidFill>
                  <a:srgbClr val="F6F3EF"/>
                </a:solidFill>
                <a:latin typeface="Poppins"/>
              </a:rPr>
              <a:t> pension ages</a:t>
            </a:r>
          </a:p>
          <a:p>
            <a:pPr marL="755646" lvl="1" indent="-377823">
              <a:lnSpc>
                <a:spcPts val="6544"/>
              </a:lnSpc>
              <a:buFont typeface="Arial"/>
              <a:buChar char="•"/>
            </a:pPr>
            <a:r>
              <a:rPr lang="en-US" sz="3499" b="1" dirty="0">
                <a:solidFill>
                  <a:srgbClr val="F6F3EF"/>
                </a:solidFill>
                <a:latin typeface="Poppins"/>
              </a:rPr>
              <a:t>KNOW </a:t>
            </a:r>
            <a:r>
              <a:rPr lang="en-US" sz="3499" dirty="0">
                <a:solidFill>
                  <a:srgbClr val="F6F3EF"/>
                </a:solidFill>
                <a:latin typeface="Poppins"/>
              </a:rPr>
              <a:t>if you have actual pension or EDP </a:t>
            </a:r>
            <a:r>
              <a:rPr lang="en-US" sz="3499" b="1" dirty="0">
                <a:solidFill>
                  <a:srgbClr val="F6F3EF"/>
                </a:solidFill>
                <a:latin typeface="Poppins"/>
              </a:rPr>
              <a:t>AND</a:t>
            </a:r>
            <a:r>
              <a:rPr lang="en-US" sz="3499" dirty="0">
                <a:solidFill>
                  <a:srgbClr val="F6F3EF"/>
                </a:solidFill>
                <a:latin typeface="Poppins"/>
              </a:rPr>
              <a:t> pension</a:t>
            </a:r>
          </a:p>
          <a:p>
            <a:pPr marL="755646" lvl="1" indent="-377823">
              <a:lnSpc>
                <a:spcPts val="6544"/>
              </a:lnSpc>
              <a:buFont typeface="Arial"/>
              <a:buChar char="•"/>
            </a:pPr>
            <a:r>
              <a:rPr lang="en-US" sz="3499" i="1" dirty="0">
                <a:solidFill>
                  <a:srgbClr val="F6F3EF"/>
                </a:solidFill>
                <a:latin typeface="Poppins"/>
              </a:rPr>
              <a:t>Caution</a:t>
            </a:r>
            <a:r>
              <a:rPr lang="en-US" sz="3499" dirty="0">
                <a:solidFill>
                  <a:srgbClr val="F6F3EF"/>
                </a:solidFill>
                <a:latin typeface="Poppins"/>
              </a:rPr>
              <a:t> – Think ACTUARY with these pensions</a:t>
            </a:r>
          </a:p>
          <a:p>
            <a:pPr marL="755646" lvl="1" indent="-377823">
              <a:lnSpc>
                <a:spcPts val="6544"/>
              </a:lnSpc>
              <a:buFont typeface="Arial"/>
              <a:buChar char="•"/>
            </a:pPr>
            <a:r>
              <a:rPr lang="en-US" sz="3499" dirty="0">
                <a:solidFill>
                  <a:srgbClr val="F6F3EF"/>
                </a:solidFill>
                <a:latin typeface="Poppins"/>
              </a:rPr>
              <a:t>Use trusted Actuaries who truly understand the schemes</a:t>
            </a:r>
          </a:p>
          <a:p>
            <a:pPr marL="755646" lvl="1" indent="-377823">
              <a:lnSpc>
                <a:spcPts val="6544"/>
              </a:lnSpc>
              <a:buFont typeface="Arial"/>
              <a:buChar char="•"/>
            </a:pPr>
            <a:r>
              <a:rPr lang="en-US" sz="3499" dirty="0">
                <a:solidFill>
                  <a:srgbClr val="F6F3EF"/>
                </a:solidFill>
                <a:latin typeface="Poppins"/>
              </a:rPr>
              <a:t>Remember this if NOTHING else –</a:t>
            </a:r>
          </a:p>
          <a:p>
            <a:pPr>
              <a:lnSpc>
                <a:spcPts val="6544"/>
              </a:lnSpc>
            </a:pPr>
            <a:endParaRPr lang="en-US" sz="3499" dirty="0">
              <a:solidFill>
                <a:srgbClr val="F6F3EF"/>
              </a:solidFill>
              <a:latin typeface="Poppi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62922"/>
            <a:ext cx="16230600" cy="79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60"/>
              </a:lnSpc>
              <a:spcBef>
                <a:spcPct val="0"/>
              </a:spcBef>
            </a:pPr>
            <a:r>
              <a:rPr lang="en-US" sz="4614" spc="230">
                <a:solidFill>
                  <a:srgbClr val="F6F3EF"/>
                </a:solidFill>
                <a:latin typeface="Marcellus"/>
              </a:rPr>
              <a:t>FINAL POINT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834009" y="2619754"/>
            <a:ext cx="16619982" cy="5497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92"/>
              </a:lnSpc>
            </a:pPr>
            <a:r>
              <a:rPr lang="en-US" sz="3899" dirty="0">
                <a:solidFill>
                  <a:srgbClr val="F6F3EF"/>
                </a:solidFill>
                <a:latin typeface="Poppins Bold"/>
              </a:rPr>
              <a:t>DO NOT (generally) deal with Armed Forces Pensions with reference to the CETV – “An agreed pension share of 50% each of the CETV” is NOT equality of income.</a:t>
            </a:r>
          </a:p>
          <a:p>
            <a:pPr algn="ctr">
              <a:lnSpc>
                <a:spcPts val="7292"/>
              </a:lnSpc>
            </a:pPr>
            <a:endParaRPr lang="en-US" sz="3899" dirty="0">
              <a:solidFill>
                <a:srgbClr val="F6F3EF"/>
              </a:solidFill>
              <a:latin typeface="Poppins Bold"/>
            </a:endParaRPr>
          </a:p>
          <a:p>
            <a:pPr algn="ctr">
              <a:lnSpc>
                <a:spcPts val="7292"/>
              </a:lnSpc>
            </a:pPr>
            <a:r>
              <a:rPr lang="en-US" sz="3899" dirty="0">
                <a:solidFill>
                  <a:srgbClr val="F6F3EF"/>
                </a:solidFill>
                <a:latin typeface="Poppins Bold"/>
              </a:rPr>
              <a:t>(But it could be a negligence claim if you agreed this!)</a:t>
            </a:r>
          </a:p>
          <a:p>
            <a:pPr algn="ctr">
              <a:lnSpc>
                <a:spcPts val="7292"/>
              </a:lnSpc>
            </a:pPr>
            <a:endParaRPr lang="en-US" sz="3899" dirty="0">
              <a:solidFill>
                <a:srgbClr val="F6F3EF"/>
              </a:solidFill>
              <a:latin typeface="Poppins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366709" y="-182880"/>
            <a:ext cx="9845929" cy="6547542"/>
          </a:xfrm>
          <a:custGeom>
            <a:avLst/>
            <a:gdLst/>
            <a:ahLst/>
            <a:cxnLst/>
            <a:rect l="l" t="t" r="r" b="b"/>
            <a:pathLst>
              <a:path w="9845929" h="6547542">
                <a:moveTo>
                  <a:pt x="0" y="0"/>
                </a:moveTo>
                <a:lnTo>
                  <a:pt x="9845929" y="0"/>
                </a:lnTo>
                <a:lnTo>
                  <a:pt x="9845929" y="6547542"/>
                </a:lnTo>
                <a:lnTo>
                  <a:pt x="0" y="65475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761722" y="6355137"/>
            <a:ext cx="19288777" cy="1543050"/>
            <a:chOff x="0" y="0"/>
            <a:chExt cx="5080172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80172" cy="406400"/>
            </a:xfrm>
            <a:custGeom>
              <a:avLst/>
              <a:gdLst/>
              <a:ahLst/>
              <a:cxnLst/>
              <a:rect l="l" t="t" r="r" b="b"/>
              <a:pathLst>
                <a:path w="5080172" h="406400">
                  <a:moveTo>
                    <a:pt x="0" y="0"/>
                  </a:moveTo>
                  <a:lnTo>
                    <a:pt x="5080172" y="0"/>
                  </a:lnTo>
                  <a:lnTo>
                    <a:pt x="5080172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5080172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6785748"/>
            <a:ext cx="681828" cy="681828"/>
          </a:xfrm>
          <a:custGeom>
            <a:avLst/>
            <a:gdLst/>
            <a:ahLst/>
            <a:cxnLst/>
            <a:rect l="l" t="t" r="r" b="b"/>
            <a:pathLst>
              <a:path w="681828" h="681828">
                <a:moveTo>
                  <a:pt x="0" y="0"/>
                </a:moveTo>
                <a:lnTo>
                  <a:pt x="681828" y="0"/>
                </a:lnTo>
                <a:lnTo>
                  <a:pt x="681828" y="681828"/>
                </a:lnTo>
                <a:lnTo>
                  <a:pt x="0" y="681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9452006" y="6785748"/>
            <a:ext cx="1063280" cy="681828"/>
          </a:xfrm>
          <a:custGeom>
            <a:avLst/>
            <a:gdLst/>
            <a:ahLst/>
            <a:cxnLst/>
            <a:rect l="l" t="t" r="r" b="b"/>
            <a:pathLst>
              <a:path w="1063280" h="681828">
                <a:moveTo>
                  <a:pt x="0" y="0"/>
                </a:moveTo>
                <a:lnTo>
                  <a:pt x="1063280" y="0"/>
                </a:lnTo>
                <a:lnTo>
                  <a:pt x="1063280" y="681828"/>
                </a:lnTo>
                <a:lnTo>
                  <a:pt x="0" y="6818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2290461" y="2085050"/>
            <a:ext cx="3449075" cy="786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9"/>
              </a:lnSpc>
            </a:pPr>
            <a:r>
              <a:rPr lang="en-US" sz="4649" dirty="0">
                <a:solidFill>
                  <a:srgbClr val="F6F3EF"/>
                </a:solidFill>
                <a:latin typeface="Marcellus"/>
              </a:rPr>
              <a:t>Mark Hood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19393" y="2995641"/>
            <a:ext cx="6839907" cy="1244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F6F3EF"/>
                </a:solidFill>
                <a:latin typeface="Poppins"/>
              </a:rPr>
              <a:t>Associate Solicitor &amp; Head of Armed Forces Sector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761115"/>
            <a:ext cx="3097768" cy="45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6F3EF"/>
                </a:solidFill>
                <a:latin typeface="Poppins"/>
              </a:rPr>
              <a:t>www.goughs.co.uk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77158" y="6826624"/>
            <a:ext cx="4958194" cy="52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52173A"/>
                </a:solidFill>
                <a:latin typeface="Poppins"/>
              </a:rPr>
              <a:t>01225 781 925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81343" y="6826624"/>
            <a:ext cx="4958194" cy="52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52173A"/>
                </a:solidFill>
                <a:latin typeface="Poppins"/>
              </a:rPr>
              <a:t>markhood@goughs.co.uk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407" y="3362286"/>
            <a:ext cx="11023193" cy="1409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05"/>
              </a:lnSpc>
            </a:pPr>
            <a:r>
              <a:rPr lang="en-US" sz="8850" spc="44" dirty="0">
                <a:solidFill>
                  <a:srgbClr val="F6F3EF"/>
                </a:solidFill>
                <a:latin typeface="Marcellus"/>
              </a:rPr>
              <a:t>AFPS Basic Themes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006877" y="4749670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06871" y="933450"/>
            <a:ext cx="1623060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 spc="1134">
                <a:solidFill>
                  <a:srgbClr val="F6F3EF"/>
                </a:solidFill>
                <a:latin typeface="Marcellus"/>
              </a:rPr>
              <a:t>BASICS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16407" y="2312790"/>
            <a:ext cx="9969186" cy="1914526"/>
            <a:chOff x="0" y="0"/>
            <a:chExt cx="13292248" cy="2552702"/>
          </a:xfrm>
        </p:grpSpPr>
        <p:sp>
          <p:nvSpPr>
            <p:cNvPr id="5" name="TextBox 5"/>
            <p:cNvSpPr txBox="1"/>
            <p:nvPr/>
          </p:nvSpPr>
          <p:spPr>
            <a:xfrm>
              <a:off x="0" y="-114300"/>
              <a:ext cx="13292248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6F3EF"/>
                  </a:solidFill>
                  <a:latin typeface="Poppins Bold"/>
                </a:rPr>
                <a:t>AFPS are NON-Contributory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24983"/>
              <a:ext cx="13292248" cy="16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6F3EF"/>
                  </a:solidFill>
                  <a:latin typeface="Poppins"/>
                </a:rPr>
                <a:t>No pension pot exists</a:t>
              </a:r>
            </a:p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6F3EF"/>
                  </a:solidFill>
                  <a:latin typeface="Poppins"/>
                </a:rPr>
                <a:t>CETV link to benefits paid is tenuous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4516690"/>
            <a:ext cx="17259300" cy="1369277"/>
            <a:chOff x="0" y="-114300"/>
            <a:chExt cx="23012400" cy="1825703"/>
          </a:xfrm>
        </p:grpSpPr>
        <p:sp>
          <p:nvSpPr>
            <p:cNvPr id="8" name="TextBox 8"/>
            <p:cNvSpPr txBox="1"/>
            <p:nvPr/>
          </p:nvSpPr>
          <p:spPr>
            <a:xfrm>
              <a:off x="0" y="-114300"/>
              <a:ext cx="23012400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endParaRPr lang="en-US" sz="3999" dirty="0">
                <a:solidFill>
                  <a:srgbClr val="F6F3EF"/>
                </a:solidFill>
                <a:latin typeface="Poppins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15459"/>
              <a:ext cx="23012400" cy="795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2" lvl="1" indent="-377826">
                <a:lnSpc>
                  <a:spcPts val="4900"/>
                </a:lnSpc>
                <a:buFont typeface="Arial"/>
                <a:buChar char="•"/>
              </a:pPr>
              <a:endParaRPr lang="en-US" sz="3500" dirty="0">
                <a:solidFill>
                  <a:srgbClr val="F6F3EF"/>
                </a:solidFill>
                <a:latin typeface="Poppin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7455535"/>
            <a:ext cx="13770400" cy="1369277"/>
            <a:chOff x="0" y="-114300"/>
            <a:chExt cx="18360534" cy="182570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14300"/>
              <a:ext cx="18360534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endParaRPr lang="en-US" sz="3999" dirty="0">
                <a:solidFill>
                  <a:srgbClr val="F6F3EF"/>
                </a:solidFill>
                <a:latin typeface="Poppins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15459"/>
              <a:ext cx="18360534" cy="795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endParaRPr lang="en-US" sz="3500" dirty="0">
                <a:solidFill>
                  <a:srgbClr val="F6F3EF"/>
                </a:solidFill>
                <a:latin typeface="Poppin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36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06871" y="933450"/>
            <a:ext cx="1623060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 spc="1134">
                <a:solidFill>
                  <a:srgbClr val="F6F3EF"/>
                </a:solidFill>
                <a:latin typeface="Marcellus"/>
              </a:rPr>
              <a:t>BASICS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16407" y="2312790"/>
            <a:ext cx="9969186" cy="1914526"/>
            <a:chOff x="0" y="0"/>
            <a:chExt cx="13292248" cy="2552702"/>
          </a:xfrm>
        </p:grpSpPr>
        <p:sp>
          <p:nvSpPr>
            <p:cNvPr id="5" name="TextBox 5"/>
            <p:cNvSpPr txBox="1"/>
            <p:nvPr/>
          </p:nvSpPr>
          <p:spPr>
            <a:xfrm>
              <a:off x="0" y="-114300"/>
              <a:ext cx="13292248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6F3EF"/>
                  </a:solidFill>
                  <a:latin typeface="Poppins Bold"/>
                </a:rPr>
                <a:t>AFPS are NON-Contributory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24983"/>
              <a:ext cx="13292248" cy="16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6F3EF"/>
                  </a:solidFill>
                  <a:latin typeface="Poppins"/>
                </a:rPr>
                <a:t>No pension pot exists</a:t>
              </a:r>
            </a:p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6F3EF"/>
                  </a:solidFill>
                  <a:latin typeface="Poppins"/>
                </a:rPr>
                <a:t>CETV link to benefits paid is tenuous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4602415"/>
            <a:ext cx="17259300" cy="2533650"/>
            <a:chOff x="0" y="0"/>
            <a:chExt cx="23012400" cy="3378200"/>
          </a:xfrm>
        </p:grpSpPr>
        <p:sp>
          <p:nvSpPr>
            <p:cNvPr id="8" name="TextBox 8"/>
            <p:cNvSpPr txBox="1"/>
            <p:nvPr/>
          </p:nvSpPr>
          <p:spPr>
            <a:xfrm>
              <a:off x="0" y="-114300"/>
              <a:ext cx="23012400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 dirty="0">
                  <a:solidFill>
                    <a:srgbClr val="F6F3EF"/>
                  </a:solidFill>
                  <a:latin typeface="Poppins Bold"/>
                </a:rPr>
                <a:t>Pension ages differ among schemes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15458"/>
              <a:ext cx="23012400" cy="2462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2" lvl="1" indent="-377826">
                <a:lnSpc>
                  <a:spcPts val="49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F6F3EF"/>
                  </a:solidFill>
                  <a:latin typeface="Poppins"/>
                </a:rPr>
                <a:t>AFPS 75 – Immediate 22yrs/16yrs; deferred – 60/65</a:t>
              </a:r>
            </a:p>
            <a:p>
              <a:pPr marL="755652" lvl="1" indent="-377826">
                <a:lnSpc>
                  <a:spcPts val="49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F6F3EF"/>
                  </a:solidFill>
                  <a:latin typeface="Poppins"/>
                </a:rPr>
                <a:t>AFPS 05 – Immediate 55; deferred 65</a:t>
              </a:r>
            </a:p>
            <a:p>
              <a:pPr marL="755652" lvl="1" indent="-377826">
                <a:lnSpc>
                  <a:spcPts val="49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F6F3EF"/>
                  </a:solidFill>
                  <a:latin typeface="Poppins"/>
                </a:rPr>
                <a:t>AFPS 15 – Immediate 60; deferred SPA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7455535"/>
            <a:ext cx="13770400" cy="1369277"/>
            <a:chOff x="0" y="-114300"/>
            <a:chExt cx="18360534" cy="182570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14300"/>
              <a:ext cx="18360534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endParaRPr lang="en-US" sz="3999" dirty="0">
                <a:solidFill>
                  <a:srgbClr val="F6F3EF"/>
                </a:solidFill>
                <a:latin typeface="Poppins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15459"/>
              <a:ext cx="18360534" cy="795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endParaRPr lang="en-US" sz="3500" dirty="0">
                <a:solidFill>
                  <a:srgbClr val="F6F3EF"/>
                </a:solidFill>
                <a:latin typeface="Poppin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67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06871" y="933450"/>
            <a:ext cx="1623060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 spc="1134">
                <a:solidFill>
                  <a:srgbClr val="F6F3EF"/>
                </a:solidFill>
                <a:latin typeface="Marcellus"/>
              </a:rPr>
              <a:t>BASICS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16407" y="2312790"/>
            <a:ext cx="9969186" cy="1914526"/>
            <a:chOff x="0" y="0"/>
            <a:chExt cx="13292248" cy="2552702"/>
          </a:xfrm>
        </p:grpSpPr>
        <p:sp>
          <p:nvSpPr>
            <p:cNvPr id="5" name="TextBox 5"/>
            <p:cNvSpPr txBox="1"/>
            <p:nvPr/>
          </p:nvSpPr>
          <p:spPr>
            <a:xfrm>
              <a:off x="0" y="-114300"/>
              <a:ext cx="13292248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6F3EF"/>
                  </a:solidFill>
                  <a:latin typeface="Poppins Bold"/>
                </a:rPr>
                <a:t>AFPS are NON-Contributory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24983"/>
              <a:ext cx="13292248" cy="16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6F3EF"/>
                  </a:solidFill>
                  <a:latin typeface="Poppins"/>
                </a:rPr>
                <a:t>No pension pot exists</a:t>
              </a:r>
            </a:p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6F3EF"/>
                  </a:solidFill>
                  <a:latin typeface="Poppins"/>
                </a:rPr>
                <a:t>CETV link to benefits paid is tenuous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4602415"/>
            <a:ext cx="17259300" cy="2533650"/>
            <a:chOff x="0" y="0"/>
            <a:chExt cx="23012400" cy="3378200"/>
          </a:xfrm>
        </p:grpSpPr>
        <p:sp>
          <p:nvSpPr>
            <p:cNvPr id="8" name="TextBox 8"/>
            <p:cNvSpPr txBox="1"/>
            <p:nvPr/>
          </p:nvSpPr>
          <p:spPr>
            <a:xfrm>
              <a:off x="0" y="-114300"/>
              <a:ext cx="23012400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 dirty="0">
                  <a:solidFill>
                    <a:srgbClr val="F6F3EF"/>
                  </a:solidFill>
                  <a:latin typeface="Poppins Bold"/>
                </a:rPr>
                <a:t>Pension ages differ among schemes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15458"/>
              <a:ext cx="23012400" cy="2462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2" lvl="1" indent="-377826">
                <a:lnSpc>
                  <a:spcPts val="49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F6F3EF"/>
                  </a:solidFill>
                  <a:latin typeface="Poppins"/>
                </a:rPr>
                <a:t>AFPS 75 – immediate 22yrs/16yrs; deferred – 60/65</a:t>
              </a:r>
            </a:p>
            <a:p>
              <a:pPr marL="755652" lvl="1" indent="-377826">
                <a:lnSpc>
                  <a:spcPts val="49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F6F3EF"/>
                  </a:solidFill>
                  <a:latin typeface="Poppins"/>
                </a:rPr>
                <a:t>AFPS 05 – Immediate 55; deferred 65</a:t>
              </a:r>
            </a:p>
            <a:p>
              <a:pPr marL="755652" lvl="1" indent="-377826">
                <a:lnSpc>
                  <a:spcPts val="49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F6F3EF"/>
                  </a:solidFill>
                  <a:latin typeface="Poppins"/>
                </a:rPr>
                <a:t>AFPS 15 – Immediate 60; deferred SPA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7541260"/>
            <a:ext cx="13770400" cy="1914525"/>
            <a:chOff x="0" y="0"/>
            <a:chExt cx="18360534" cy="255270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14300"/>
              <a:ext cx="18360534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 dirty="0">
                  <a:solidFill>
                    <a:srgbClr val="F6F3EF"/>
                  </a:solidFill>
                  <a:latin typeface="Poppins Bold"/>
                </a:rPr>
                <a:t>EDP a feature of 05/15 ONLY.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15458"/>
              <a:ext cx="18360534" cy="1637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F6F3EF"/>
                  </a:solidFill>
                  <a:latin typeface="Poppins"/>
                </a:rPr>
                <a:t>05 – 18yrs service and 40yrs old;</a:t>
              </a:r>
            </a:p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F6F3EF"/>
                  </a:solidFill>
                  <a:latin typeface="Poppins"/>
                </a:rPr>
                <a:t>15 – 20yrs service and 40yrs old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06871" y="933450"/>
            <a:ext cx="1623060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 spc="1134">
                <a:solidFill>
                  <a:srgbClr val="F6F3EF"/>
                </a:solidFill>
                <a:latin typeface="Marcellus"/>
              </a:rPr>
              <a:t>BASICS 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027699"/>
            <a:ext cx="9969186" cy="1914526"/>
            <a:chOff x="0" y="0"/>
            <a:chExt cx="13292248" cy="2552702"/>
          </a:xfrm>
        </p:grpSpPr>
        <p:sp>
          <p:nvSpPr>
            <p:cNvPr id="5" name="TextBox 5"/>
            <p:cNvSpPr txBox="1"/>
            <p:nvPr/>
          </p:nvSpPr>
          <p:spPr>
            <a:xfrm>
              <a:off x="0" y="-114300"/>
              <a:ext cx="13292248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6F3EF"/>
                  </a:solidFill>
                  <a:latin typeface="Poppins Bold"/>
                </a:rPr>
                <a:t>EDP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24983"/>
              <a:ext cx="13292248" cy="16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6F3EF"/>
                  </a:solidFill>
                  <a:latin typeface="Poppins"/>
                </a:rPr>
                <a:t>It is INCOME it is NOT PENSION</a:t>
              </a:r>
            </a:p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6F3EF"/>
                  </a:solidFill>
                  <a:latin typeface="Poppins"/>
                </a:rPr>
                <a:t>How should it best be dealt with?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4094625"/>
            <a:ext cx="17259300" cy="1369277"/>
            <a:chOff x="0" y="-114300"/>
            <a:chExt cx="23012400" cy="1825703"/>
          </a:xfrm>
        </p:grpSpPr>
        <p:sp>
          <p:nvSpPr>
            <p:cNvPr id="8" name="TextBox 8"/>
            <p:cNvSpPr txBox="1"/>
            <p:nvPr/>
          </p:nvSpPr>
          <p:spPr>
            <a:xfrm>
              <a:off x="0" y="-114300"/>
              <a:ext cx="23012400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endParaRPr lang="en-US" sz="3999" dirty="0">
                <a:solidFill>
                  <a:srgbClr val="F6F3EF"/>
                </a:solidFill>
                <a:latin typeface="Poppins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15459"/>
              <a:ext cx="23012400" cy="795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2" lvl="1" indent="-377826">
                <a:lnSpc>
                  <a:spcPts val="4900"/>
                </a:lnSpc>
                <a:buFont typeface="Arial"/>
                <a:buChar char="•"/>
              </a:pPr>
              <a:endParaRPr lang="en-US" sz="3500" dirty="0">
                <a:solidFill>
                  <a:srgbClr val="F6F3EF"/>
                </a:solidFill>
                <a:latin typeface="Poppin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7258050"/>
            <a:ext cx="12772581" cy="1369277"/>
            <a:chOff x="0" y="-114300"/>
            <a:chExt cx="17030109" cy="182570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14300"/>
              <a:ext cx="17030109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endParaRPr lang="en-US" sz="3999" dirty="0">
                <a:solidFill>
                  <a:srgbClr val="F6F3EF"/>
                </a:solidFill>
                <a:latin typeface="Poppins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15459"/>
              <a:ext cx="17030109" cy="795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endParaRPr lang="en-US" sz="3500" dirty="0">
                <a:solidFill>
                  <a:srgbClr val="F6F3EF"/>
                </a:solidFill>
                <a:latin typeface="Poppin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06871" y="933450"/>
            <a:ext cx="1623060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 spc="1134">
                <a:solidFill>
                  <a:srgbClr val="F6F3EF"/>
                </a:solidFill>
                <a:latin typeface="Marcellus"/>
              </a:rPr>
              <a:t>BASICS 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027699"/>
            <a:ext cx="9969186" cy="1914526"/>
            <a:chOff x="0" y="0"/>
            <a:chExt cx="13292248" cy="2552702"/>
          </a:xfrm>
        </p:grpSpPr>
        <p:sp>
          <p:nvSpPr>
            <p:cNvPr id="5" name="TextBox 5"/>
            <p:cNvSpPr txBox="1"/>
            <p:nvPr/>
          </p:nvSpPr>
          <p:spPr>
            <a:xfrm>
              <a:off x="0" y="-114300"/>
              <a:ext cx="13292248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6F3EF"/>
                  </a:solidFill>
                  <a:latin typeface="Poppins Bold"/>
                </a:rPr>
                <a:t>EDP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24983"/>
              <a:ext cx="13292248" cy="16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6F3EF"/>
                  </a:solidFill>
                  <a:latin typeface="Poppins"/>
                </a:rPr>
                <a:t>It is INCOME it is NOT PENSION</a:t>
              </a:r>
            </a:p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6F3EF"/>
                  </a:solidFill>
                  <a:latin typeface="Poppins"/>
                </a:rPr>
                <a:t>How should it best be dealt with?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4180350"/>
            <a:ext cx="17259300" cy="2533650"/>
            <a:chOff x="0" y="0"/>
            <a:chExt cx="23012400" cy="3378200"/>
          </a:xfrm>
        </p:grpSpPr>
        <p:sp>
          <p:nvSpPr>
            <p:cNvPr id="8" name="TextBox 8"/>
            <p:cNvSpPr txBox="1"/>
            <p:nvPr/>
          </p:nvSpPr>
          <p:spPr>
            <a:xfrm>
              <a:off x="0" y="-114300"/>
              <a:ext cx="23012400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6F3EF"/>
                  </a:solidFill>
                  <a:latin typeface="Poppins Bold"/>
                </a:rPr>
                <a:t>McCloud (post 1 Oct 23)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15458"/>
              <a:ext cx="23012400" cy="2462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2" lvl="1" indent="-377826">
                <a:lnSpc>
                  <a:spcPts val="49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F6F3EF"/>
                  </a:solidFill>
                  <a:latin typeface="Poppins"/>
                </a:rPr>
                <a:t>“Best value” CETV used for divorce.</a:t>
              </a:r>
            </a:p>
            <a:p>
              <a:pPr marL="755652" lvl="1" indent="-377826">
                <a:lnSpc>
                  <a:spcPts val="49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F6F3EF"/>
                  </a:solidFill>
                  <a:latin typeface="Poppins"/>
                </a:rPr>
                <a:t>Retrospective application of remedy to those PCM affected.</a:t>
              </a:r>
            </a:p>
            <a:p>
              <a:pPr marL="755652" lvl="1" indent="-377826">
                <a:lnSpc>
                  <a:spcPts val="49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F6F3EF"/>
                  </a:solidFill>
                  <a:latin typeface="Poppins"/>
                </a:rPr>
                <a:t>Pension Credit Members – Automatically given the “best” option.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7258050"/>
            <a:ext cx="12772581" cy="1369277"/>
            <a:chOff x="0" y="-114300"/>
            <a:chExt cx="17030109" cy="182570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14300"/>
              <a:ext cx="17030109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endParaRPr lang="en-US" sz="3999" dirty="0">
                <a:solidFill>
                  <a:srgbClr val="F6F3EF"/>
                </a:solidFill>
                <a:latin typeface="Poppins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15459"/>
              <a:ext cx="17030109" cy="795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endParaRPr lang="en-US" sz="3500" dirty="0">
                <a:solidFill>
                  <a:srgbClr val="F6F3EF"/>
                </a:solidFill>
                <a:latin typeface="Poppin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55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F6F3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06871" y="933450"/>
            <a:ext cx="1623060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 spc="1134">
                <a:solidFill>
                  <a:srgbClr val="F6F3EF"/>
                </a:solidFill>
                <a:latin typeface="Marcellus"/>
              </a:rPr>
              <a:t>BASICS 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027699"/>
            <a:ext cx="9969186" cy="1914526"/>
            <a:chOff x="0" y="0"/>
            <a:chExt cx="13292248" cy="2552702"/>
          </a:xfrm>
        </p:grpSpPr>
        <p:sp>
          <p:nvSpPr>
            <p:cNvPr id="5" name="TextBox 5"/>
            <p:cNvSpPr txBox="1"/>
            <p:nvPr/>
          </p:nvSpPr>
          <p:spPr>
            <a:xfrm>
              <a:off x="0" y="-114300"/>
              <a:ext cx="13292248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6F3EF"/>
                  </a:solidFill>
                  <a:latin typeface="Poppins Bold"/>
                </a:rPr>
                <a:t>EDP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24983"/>
              <a:ext cx="13292248" cy="162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6F3EF"/>
                  </a:solidFill>
                  <a:latin typeface="Poppins"/>
                </a:rPr>
                <a:t>It is INCOME it is NOT PENSION</a:t>
              </a:r>
            </a:p>
            <a:p>
              <a:pPr marL="755641" lvl="1" indent="-377820">
                <a:lnSpc>
                  <a:spcPts val="4899"/>
                </a:lnSpc>
                <a:buFont typeface="Arial"/>
                <a:buChar char="•"/>
              </a:pPr>
              <a:r>
                <a:rPr lang="en-US" sz="3499" dirty="0">
                  <a:solidFill>
                    <a:srgbClr val="F6F3EF"/>
                  </a:solidFill>
                  <a:latin typeface="Poppins"/>
                </a:rPr>
                <a:t>How should it best be dealt with?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4180350"/>
            <a:ext cx="17259300" cy="2533650"/>
            <a:chOff x="0" y="0"/>
            <a:chExt cx="23012400" cy="3378200"/>
          </a:xfrm>
        </p:grpSpPr>
        <p:sp>
          <p:nvSpPr>
            <p:cNvPr id="8" name="TextBox 8"/>
            <p:cNvSpPr txBox="1"/>
            <p:nvPr/>
          </p:nvSpPr>
          <p:spPr>
            <a:xfrm>
              <a:off x="0" y="-114300"/>
              <a:ext cx="23012400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F6F3EF"/>
                  </a:solidFill>
                  <a:latin typeface="Poppins Bold"/>
                </a:rPr>
                <a:t>McCloud (post 1 Oct 23)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15458"/>
              <a:ext cx="23012400" cy="2462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2" lvl="1" indent="-377826">
                <a:lnSpc>
                  <a:spcPts val="49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F6F3EF"/>
                  </a:solidFill>
                  <a:latin typeface="Poppins"/>
                </a:rPr>
                <a:t>“Best value” CETV used for divorce.</a:t>
              </a:r>
            </a:p>
            <a:p>
              <a:pPr marL="755652" lvl="1" indent="-377826">
                <a:lnSpc>
                  <a:spcPts val="49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F6F3EF"/>
                  </a:solidFill>
                  <a:latin typeface="Poppins"/>
                </a:rPr>
                <a:t>Retrospective application of remedy to those PCM affected.</a:t>
              </a:r>
            </a:p>
            <a:p>
              <a:pPr marL="755652" lvl="1" indent="-377826">
                <a:lnSpc>
                  <a:spcPts val="4900"/>
                </a:lnSpc>
                <a:buFont typeface="Arial"/>
                <a:buChar char="•"/>
              </a:pPr>
              <a:r>
                <a:rPr lang="en-US" sz="3500" dirty="0">
                  <a:solidFill>
                    <a:srgbClr val="F6F3EF"/>
                  </a:solidFill>
                  <a:latin typeface="Poppins"/>
                </a:rPr>
                <a:t>Pension Credit Members – Automatically given the “best” option.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7048500"/>
            <a:ext cx="12772581" cy="2676525"/>
            <a:chOff x="0" y="-190500"/>
            <a:chExt cx="17030109" cy="356870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00"/>
              <a:ext cx="17030109" cy="91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 dirty="0">
                  <a:solidFill>
                    <a:srgbClr val="F6F3EF"/>
                  </a:solidFill>
                  <a:latin typeface="Poppins Bold"/>
                </a:rPr>
                <a:t>PSO against in payment AFPS 75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15458"/>
              <a:ext cx="17030109" cy="2462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F6F3EF"/>
                  </a:solidFill>
                  <a:latin typeface="Poppins"/>
                </a:rPr>
                <a:t>Question of the actuary – explicit income drop will be what?</a:t>
              </a:r>
            </a:p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>
                  <a:solidFill>
                    <a:srgbClr val="F6F3EF"/>
                  </a:solidFill>
                  <a:latin typeface="Poppins"/>
                </a:rPr>
                <a:t>Overpayments and clawback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4310754" y="8117205"/>
            <a:ext cx="3661274" cy="1812331"/>
          </a:xfrm>
          <a:custGeom>
            <a:avLst/>
            <a:gdLst/>
            <a:ahLst/>
            <a:cxnLst/>
            <a:rect l="l" t="t" r="r" b="b"/>
            <a:pathLst>
              <a:path w="3661274" h="1812331">
                <a:moveTo>
                  <a:pt x="0" y="0"/>
                </a:moveTo>
                <a:lnTo>
                  <a:pt x="3661274" y="0"/>
                </a:lnTo>
                <a:lnTo>
                  <a:pt x="3661274" y="1812331"/>
                </a:lnTo>
                <a:lnTo>
                  <a:pt x="0" y="18123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114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866</Words>
  <Application>Microsoft Office PowerPoint</Application>
  <PresentationFormat>Custom</PresentationFormat>
  <Paragraphs>154</Paragraphs>
  <Slides>23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Poppins</vt:lpstr>
      <vt:lpstr>Calibri</vt:lpstr>
      <vt:lpstr>Marcellus</vt:lpstr>
      <vt:lpstr>Arial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Neutral Minimalist New Business Pitch Deck Presentation</dc:title>
  <dc:creator>Mark Hood</dc:creator>
  <cp:lastModifiedBy>Mark Hood</cp:lastModifiedBy>
  <cp:revision>5</cp:revision>
  <dcterms:created xsi:type="dcterms:W3CDTF">2006-08-16T00:00:00Z</dcterms:created>
  <dcterms:modified xsi:type="dcterms:W3CDTF">2024-03-21T13:14:41Z</dcterms:modified>
  <dc:identifier>DAF_8cVhl68</dc:identifier>
</cp:coreProperties>
</file>