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43"/>
  </p:notesMasterIdLst>
  <p:sldIdLst>
    <p:sldId id="814" r:id="rId2"/>
    <p:sldId id="815" r:id="rId3"/>
    <p:sldId id="816" r:id="rId4"/>
    <p:sldId id="817" r:id="rId5"/>
    <p:sldId id="818" r:id="rId6"/>
    <p:sldId id="819" r:id="rId7"/>
    <p:sldId id="820" r:id="rId8"/>
    <p:sldId id="821" r:id="rId9"/>
    <p:sldId id="822" r:id="rId10"/>
    <p:sldId id="823" r:id="rId11"/>
    <p:sldId id="824" r:id="rId12"/>
    <p:sldId id="825" r:id="rId13"/>
    <p:sldId id="826" r:id="rId14"/>
    <p:sldId id="827" r:id="rId15"/>
    <p:sldId id="828" r:id="rId16"/>
    <p:sldId id="829" r:id="rId17"/>
    <p:sldId id="830" r:id="rId18"/>
    <p:sldId id="831" r:id="rId19"/>
    <p:sldId id="832" r:id="rId20"/>
    <p:sldId id="833" r:id="rId21"/>
    <p:sldId id="834" r:id="rId22"/>
    <p:sldId id="835" r:id="rId23"/>
    <p:sldId id="836" r:id="rId24"/>
    <p:sldId id="837" r:id="rId25"/>
    <p:sldId id="838" r:id="rId26"/>
    <p:sldId id="839" r:id="rId27"/>
    <p:sldId id="840" r:id="rId28"/>
    <p:sldId id="841" r:id="rId29"/>
    <p:sldId id="842" r:id="rId30"/>
    <p:sldId id="843" r:id="rId31"/>
    <p:sldId id="844" r:id="rId32"/>
    <p:sldId id="845" r:id="rId33"/>
    <p:sldId id="846" r:id="rId34"/>
    <p:sldId id="847" r:id="rId35"/>
    <p:sldId id="848" r:id="rId36"/>
    <p:sldId id="849" r:id="rId37"/>
    <p:sldId id="850" r:id="rId38"/>
    <p:sldId id="851" r:id="rId39"/>
    <p:sldId id="852" r:id="rId40"/>
    <p:sldId id="853" r:id="rId41"/>
    <p:sldId id="854" r:id="rId42"/>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1pPr>
    <a:lvl2pPr marL="4572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2pPr>
    <a:lvl3pPr marL="9144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3pPr>
    <a:lvl4pPr marL="13716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4pPr>
    <a:lvl5pPr marL="1828800" algn="l" rtl="0" eaLnBrk="0" fontAlgn="base" hangingPunct="0">
      <a:spcBef>
        <a:spcPct val="0"/>
      </a:spcBef>
      <a:spcAft>
        <a:spcPct val="0"/>
      </a:spcAft>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5pPr>
    <a:lvl6pPr marL="22860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6pPr>
    <a:lvl7pPr marL="27432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7pPr>
    <a:lvl8pPr marL="32004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8pPr>
    <a:lvl9pPr marL="3657600" algn="l" defTabSz="914400" rtl="0" eaLnBrk="1" latinLnBrk="0" hangingPunct="1">
      <a:defRPr kern="1200">
        <a:solidFill>
          <a:srgbClr val="000000"/>
        </a:solidFill>
        <a:latin typeface="Arial" panose="020B0604020202020204" pitchFamily="34" charset="0"/>
        <a:ea typeface="Helvetica" pitchFamily="2" charset="0"/>
        <a:cs typeface="Helvetica" pitchFamily="2"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33"/>
    <p:restoredTop sz="94565"/>
  </p:normalViewPr>
  <p:slideViewPr>
    <p:cSldViewPr>
      <p:cViewPr varScale="1">
        <p:scale>
          <a:sx n="104" d="100"/>
          <a:sy n="104" d="100"/>
        </p:scale>
        <p:origin x="153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hape 109">
            <a:extLst>
              <a:ext uri="{FF2B5EF4-FFF2-40B4-BE49-F238E27FC236}">
                <a16:creationId xmlns:a16="http://schemas.microsoft.com/office/drawing/2014/main" id="{CF9C2F6C-A174-9595-A0FA-800ED49ADF7C}"/>
              </a:ext>
            </a:extLst>
          </p:cNvPr>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6147" name="Shape 110">
            <a:extLst>
              <a:ext uri="{FF2B5EF4-FFF2-40B4-BE49-F238E27FC236}">
                <a16:creationId xmlns:a16="http://schemas.microsoft.com/office/drawing/2014/main" id="{B6480B6A-AB54-37D7-6B5E-AEE3A7FD41B0}"/>
              </a:ext>
            </a:extLst>
          </p:cNvPr>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anose="020F0502020204030204"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9C31D54B-D4C8-7A4F-0045-440C9DD5FB55}"/>
              </a:ext>
            </a:extLst>
          </p:cNvPr>
          <p:cNvSpPr>
            <a:spLocks noGrp="1" noRot="1" noChangeAspect="1" noTextEdit="1"/>
          </p:cNvSpPr>
          <p:nvPr>
            <p:ph type="sldImg"/>
          </p:nvPr>
        </p:nvSpPr>
        <p:spPr/>
      </p:sp>
      <p:sp>
        <p:nvSpPr>
          <p:cNvPr id="8195" name="Notes Placeholder 2">
            <a:extLst>
              <a:ext uri="{FF2B5EF4-FFF2-40B4-BE49-F238E27FC236}">
                <a16:creationId xmlns:a16="http://schemas.microsoft.com/office/drawing/2014/main" id="{90101958-6DBF-02E9-7F56-46A4EA3C1357}"/>
              </a:ext>
            </a:extLst>
          </p:cNvPr>
          <p:cNvSpPr>
            <a:spLocks noGrp="1"/>
          </p:cNvSpPr>
          <p:nvPr>
            <p:ph type="body" idx="1"/>
          </p:nvPr>
        </p:nvSpPr>
        <p:spPr/>
        <p:txBody>
          <a:bodyPr lIns="86530" tIns="43265" rIns="86530" bIns="43265"/>
          <a:lstStyle/>
          <a:p>
            <a:endParaRPr lang="en-GB" altLang="en-US" dirty="0"/>
          </a:p>
        </p:txBody>
      </p:sp>
      <p:sp>
        <p:nvSpPr>
          <p:cNvPr id="8196" name="Slide Number Placeholder 3">
            <a:extLst>
              <a:ext uri="{FF2B5EF4-FFF2-40B4-BE49-F238E27FC236}">
                <a16:creationId xmlns:a16="http://schemas.microsoft.com/office/drawing/2014/main" id="{D095EFFF-E23A-B7AF-76ED-503661D7255C}"/>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2DB50C05-8533-D34A-8B6D-C066B329D5DE}" type="slidenum">
              <a:rPr lang="en-GB" altLang="en-US" sz="1800">
                <a:solidFill>
                  <a:srgbClr val="000000"/>
                </a:solidFill>
                <a:latin typeface="Arial" panose="020B0604020202020204" pitchFamily="34" charset="0"/>
              </a:rPr>
              <a:pPr eaLnBrk="1" hangingPunct="1">
                <a:spcBef>
                  <a:spcPct val="0"/>
                </a:spcBef>
              </a:pPr>
              <a:t>1</a:t>
            </a:fld>
            <a:endParaRPr lang="en-GB" altLang="en-US" sz="1800" dirty="0">
              <a:solidFill>
                <a:srgbClr val="000000"/>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95BDC944-CA1A-A05D-9F02-988BBC9D6E1C}"/>
              </a:ext>
            </a:extLst>
          </p:cNvPr>
          <p:cNvSpPr>
            <a:spLocks noGrp="1" noRot="1" noChangeAspect="1" noTextEdit="1"/>
          </p:cNvSpPr>
          <p:nvPr>
            <p:ph type="sldImg"/>
          </p:nvPr>
        </p:nvSpPr>
        <p:spPr/>
      </p:sp>
      <p:sp>
        <p:nvSpPr>
          <p:cNvPr id="10243" name="Notes Placeholder 2">
            <a:extLst>
              <a:ext uri="{FF2B5EF4-FFF2-40B4-BE49-F238E27FC236}">
                <a16:creationId xmlns:a16="http://schemas.microsoft.com/office/drawing/2014/main" id="{BBC124F0-6128-55C7-D115-6F8203CD40BE}"/>
              </a:ext>
            </a:extLst>
          </p:cNvPr>
          <p:cNvSpPr>
            <a:spLocks noGrp="1"/>
          </p:cNvSpPr>
          <p:nvPr>
            <p:ph type="body" idx="1"/>
          </p:nvPr>
        </p:nvSpPr>
        <p:spPr/>
        <p:txBody>
          <a:bodyPr lIns="86530" tIns="43265" rIns="86530" bIns="43265"/>
          <a:lstStyle/>
          <a:p>
            <a:endParaRPr lang="en-GB" altLang="en-US" dirty="0"/>
          </a:p>
        </p:txBody>
      </p:sp>
      <p:sp>
        <p:nvSpPr>
          <p:cNvPr id="10244" name="Slide Number Placeholder 3">
            <a:extLst>
              <a:ext uri="{FF2B5EF4-FFF2-40B4-BE49-F238E27FC236}">
                <a16:creationId xmlns:a16="http://schemas.microsoft.com/office/drawing/2014/main" id="{2038AFC0-71D7-3938-45A4-9452A273A443}"/>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6F803B40-42DC-9C4F-BF57-79FB2BF7C8F4}" type="slidenum">
              <a:rPr lang="en-GB" altLang="en-US" sz="1800">
                <a:solidFill>
                  <a:srgbClr val="000000"/>
                </a:solidFill>
                <a:latin typeface="Arial" panose="020B0604020202020204" pitchFamily="34" charset="0"/>
              </a:rPr>
              <a:pPr eaLnBrk="1" hangingPunct="1">
                <a:spcBef>
                  <a:spcPct val="0"/>
                </a:spcBef>
              </a:pPr>
              <a:t>2</a:t>
            </a:fld>
            <a:endParaRPr lang="en-GB" altLang="en-US" sz="1800" dirty="0">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49E16A76-733E-1939-A2E2-363DB81A22B7}"/>
              </a:ext>
            </a:extLst>
          </p:cNvPr>
          <p:cNvSpPr>
            <a:spLocks noGrp="1" noRot="1" noChangeAspect="1" noTextEdit="1"/>
          </p:cNvSpPr>
          <p:nvPr>
            <p:ph type="sldImg"/>
          </p:nvPr>
        </p:nvSpPr>
        <p:spPr/>
      </p:sp>
      <p:sp>
        <p:nvSpPr>
          <p:cNvPr id="14339" name="Notes Placeholder 2">
            <a:extLst>
              <a:ext uri="{FF2B5EF4-FFF2-40B4-BE49-F238E27FC236}">
                <a16:creationId xmlns:a16="http://schemas.microsoft.com/office/drawing/2014/main" id="{537DCD0E-0B9E-70B4-41C6-59DA807CE225}"/>
              </a:ext>
            </a:extLst>
          </p:cNvPr>
          <p:cNvSpPr>
            <a:spLocks noGrp="1"/>
          </p:cNvSpPr>
          <p:nvPr>
            <p:ph type="body" idx="1"/>
          </p:nvPr>
        </p:nvSpPr>
        <p:spPr/>
        <p:txBody>
          <a:bodyPr lIns="86530" tIns="43265" rIns="86530" bIns="43265"/>
          <a:lstStyle/>
          <a:p>
            <a:endParaRPr lang="en-GB" altLang="en-US" dirty="0"/>
          </a:p>
        </p:txBody>
      </p:sp>
      <p:sp>
        <p:nvSpPr>
          <p:cNvPr id="14340" name="Slide Number Placeholder 3">
            <a:extLst>
              <a:ext uri="{FF2B5EF4-FFF2-40B4-BE49-F238E27FC236}">
                <a16:creationId xmlns:a16="http://schemas.microsoft.com/office/drawing/2014/main" id="{89996D22-B2E5-E2CA-750D-32495CC3490C}"/>
              </a:ext>
            </a:extLst>
          </p:cNvPr>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lvl1pPr>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1pPr>
            <a:lvl2pPr marL="742950" indent="-28575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Calibri" panose="020F0502020204030204" pitchFamily="34" charset="0"/>
                <a:sym typeface="Calibri" panose="020F0502020204030204" pitchFamily="34" charset="0"/>
              </a:defRPr>
            </a:lvl9pPr>
          </a:lstStyle>
          <a:p>
            <a:pPr eaLnBrk="1" hangingPunct="1">
              <a:spcBef>
                <a:spcPct val="0"/>
              </a:spcBef>
            </a:pPr>
            <a:fld id="{770A6294-BB12-F24C-B559-722ADF49A826}" type="slidenum">
              <a:rPr lang="en-GB" altLang="en-US" sz="1800">
                <a:solidFill>
                  <a:srgbClr val="000000"/>
                </a:solidFill>
                <a:latin typeface="Arial" panose="020B0604020202020204" pitchFamily="34" charset="0"/>
              </a:rPr>
              <a:pPr eaLnBrk="1" hangingPunct="1">
                <a:spcBef>
                  <a:spcPct val="0"/>
                </a:spcBef>
              </a:pPr>
              <a:t>6</a:t>
            </a:fld>
            <a:endParaRPr lang="en-GB" altLang="en-US" sz="1800" dirty="0">
              <a:solidFill>
                <a:srgbClr val="000000"/>
              </a:solidFil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3014447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pic>
        <p:nvPicPr>
          <p:cNvPr id="2" name="Picture 4" descr="C:\Users\Heather\Documents\My Dropbox\Chambers\Website and Marketing Review\Logo\PumpCourt_logo_HR.jpg">
            <a:extLst>
              <a:ext uri="{FF2B5EF4-FFF2-40B4-BE49-F238E27FC236}">
                <a16:creationId xmlns:a16="http://schemas.microsoft.com/office/drawing/2014/main" id="{DBFA4EC4-E058-15DD-2BB4-70CE35D629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Shape 20"/>
          <p:cNvSpPr>
            <a:spLocks noGrp="1"/>
          </p:cNvSpPr>
          <p:nvPr>
            <p:ph type="title"/>
          </p:nvPr>
        </p:nvSpPr>
        <p:spPr>
          <a:prstGeom prst="rect">
            <a:avLst/>
          </a:prstGeom>
        </p:spPr>
        <p:txBody>
          <a:bodyPr/>
          <a:lstStyle>
            <a:lvl1pPr algn="r">
              <a:defRPr>
                <a:solidFill>
                  <a:srgbClr val="425968"/>
                </a:solidFill>
              </a:defRPr>
            </a:lvl1pPr>
          </a:lstStyle>
          <a:p>
            <a:r>
              <a:rPr dirty="0"/>
              <a:t>Title Text</a:t>
            </a:r>
          </a:p>
        </p:txBody>
      </p:sp>
      <p:sp>
        <p:nvSpPr>
          <p:cNvPr id="21" name="Shape 21"/>
          <p:cNvSpPr>
            <a:spLocks noGrp="1"/>
          </p:cNvSpPr>
          <p:nvPr>
            <p:ph type="body" idx="1"/>
          </p:nvPr>
        </p:nvSpPr>
        <p:spPr>
          <a:prstGeom prst="rect">
            <a:avLst/>
          </a:prstGeom>
        </p:spPr>
        <p:txBody>
          <a:bodyPr/>
          <a:lstStyle>
            <a:lvl1pPr>
              <a:buClr>
                <a:srgbClr val="AB0634"/>
              </a:buClr>
              <a:defRPr>
                <a:solidFill>
                  <a:srgbClr val="425968"/>
                </a:solidFill>
              </a:defRPr>
            </a:lvl1pPr>
            <a:lvl2pPr>
              <a:buClr>
                <a:srgbClr val="AB0634"/>
              </a:buClr>
              <a:defRPr>
                <a:solidFill>
                  <a:srgbClr val="425968"/>
                </a:solidFill>
              </a:defRPr>
            </a:lvl2pPr>
            <a:lvl3pPr>
              <a:buClr>
                <a:srgbClr val="AB0634"/>
              </a:buClr>
              <a:defRPr>
                <a:solidFill>
                  <a:srgbClr val="425968"/>
                </a:solidFill>
              </a:defRPr>
            </a:lvl3pPr>
            <a:lvl4pPr>
              <a:buClr>
                <a:srgbClr val="AB0634"/>
              </a:buClr>
              <a:defRPr>
                <a:solidFill>
                  <a:srgbClr val="425968"/>
                </a:solidFill>
              </a:defRPr>
            </a:lvl4pPr>
            <a:lvl5pPr>
              <a:buClr>
                <a:srgbClr val="AB0634"/>
              </a:buClr>
              <a:defRPr>
                <a:solidFill>
                  <a:srgbClr val="425968"/>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 name="Shape 22">
            <a:extLst>
              <a:ext uri="{FF2B5EF4-FFF2-40B4-BE49-F238E27FC236}">
                <a16:creationId xmlns:a16="http://schemas.microsoft.com/office/drawing/2014/main" id="{4EAC38C9-A11E-46A3-15A1-72D233E3FD70}"/>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01DE2D0E-E190-0049-8348-B5E78282ABA7}" type="slidenum">
              <a:rPr lang="en-US" altLang="en-US"/>
              <a:pPr>
                <a:defRPr/>
              </a:pPr>
              <a:t>‹#›</a:t>
            </a:fld>
            <a:endParaRPr lang="en-US" altLang="en-US"/>
          </a:p>
        </p:txBody>
      </p:sp>
    </p:spTree>
    <p:extLst>
      <p:ext uri="{BB962C8B-B14F-4D97-AF65-F5344CB8AC3E}">
        <p14:creationId xmlns:p14="http://schemas.microsoft.com/office/powerpoint/2010/main" val="328322924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pic>
        <p:nvPicPr>
          <p:cNvPr id="2" name="Picture 2" descr="C:\Users\Heather\Documents\My Dropbox\Chambers\Website and Marketing Review\Logo\PumpCourt_logo_HR.jpg">
            <a:extLst>
              <a:ext uri="{FF2B5EF4-FFF2-40B4-BE49-F238E27FC236}">
                <a16:creationId xmlns:a16="http://schemas.microsoft.com/office/drawing/2014/main" id="{A0C1F8F4-1787-2209-0949-DC6E6B9D145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Shape 89"/>
          <p:cNvSpPr>
            <a:spLocks noGrp="1"/>
          </p:cNvSpPr>
          <p:nvPr>
            <p:ph type="title"/>
          </p:nvPr>
        </p:nvSpPr>
        <p:spPr>
          <a:prstGeom prst="rect">
            <a:avLst/>
          </a:prstGeom>
        </p:spPr>
        <p:txBody>
          <a:bodyPr/>
          <a:lstStyle/>
          <a:p>
            <a:r>
              <a:t>Title Text</a:t>
            </a:r>
          </a:p>
        </p:txBody>
      </p:sp>
      <p:sp>
        <p:nvSpPr>
          <p:cNvPr id="90" name="Shape 90"/>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 name="Shape 91">
            <a:extLst>
              <a:ext uri="{FF2B5EF4-FFF2-40B4-BE49-F238E27FC236}">
                <a16:creationId xmlns:a16="http://schemas.microsoft.com/office/drawing/2014/main" id="{331D3E88-E393-A743-688E-551BD86BD99A}"/>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6300216D-6875-504B-A79D-D0E586014862}" type="slidenum">
              <a:rPr lang="en-US" altLang="en-US"/>
              <a:pPr>
                <a:defRPr/>
              </a:pPr>
              <a:t>‹#›</a:t>
            </a:fld>
            <a:endParaRPr lang="en-US" altLang="en-US"/>
          </a:p>
        </p:txBody>
      </p:sp>
    </p:spTree>
    <p:extLst>
      <p:ext uri="{BB962C8B-B14F-4D97-AF65-F5344CB8AC3E}">
        <p14:creationId xmlns:p14="http://schemas.microsoft.com/office/powerpoint/2010/main" val="159339090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98" name="Shape 98"/>
          <p:cNvSpPr>
            <a:spLocks noGrp="1"/>
          </p:cNvSpPr>
          <p:nvPr>
            <p:ph type="title"/>
          </p:nvPr>
        </p:nvSpPr>
        <p:spPr>
          <a:xfrm>
            <a:off x="6629400" y="0"/>
            <a:ext cx="2057400" cy="6400802"/>
          </a:xfrm>
          <a:prstGeom prst="rect">
            <a:avLst/>
          </a:prstGeom>
        </p:spPr>
        <p:txBody>
          <a:bodyPr/>
          <a:lstStyle/>
          <a:p>
            <a:r>
              <a:t>Title Text</a:t>
            </a:r>
          </a:p>
        </p:txBody>
      </p:sp>
      <p:sp>
        <p:nvSpPr>
          <p:cNvPr id="99" name="Shape 99"/>
          <p:cNvSpPr>
            <a:spLocks noGrp="1"/>
          </p:cNvSpPr>
          <p:nvPr>
            <p:ph type="body" idx="1"/>
          </p:nvPr>
        </p:nvSpPr>
        <p:spPr>
          <a:xfrm>
            <a:off x="457200" y="274641"/>
            <a:ext cx="6019800" cy="65833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 name="Shape 100">
            <a:extLst>
              <a:ext uri="{FF2B5EF4-FFF2-40B4-BE49-F238E27FC236}">
                <a16:creationId xmlns:a16="http://schemas.microsoft.com/office/drawing/2014/main" id="{3DDEE66A-F928-6D37-2BA8-B6AFD78CE2FF}"/>
              </a:ext>
            </a:extLst>
          </p:cNvPr>
          <p:cNvSpPr>
            <a:spLocks noGrp="1"/>
          </p:cNvSpPr>
          <p:nvPr>
            <p:ph type="sldNum" sz="quarter" idx="10"/>
          </p:nvPr>
        </p:nvSpPr>
        <p:spPr>
          <a:ln w="12700">
            <a:miter lim="400000"/>
          </a:ln>
        </p:spPr>
        <p:txBody>
          <a:bodyPr/>
          <a:lstStyle>
            <a:lvl1pPr defTabSz="914400" hangingPunct="1">
              <a:defRPr smtClean="0">
                <a:latin typeface="Arial" panose="020B0604020202020204" pitchFamily="34" charset="0"/>
                <a:cs typeface="Helvetica" panose="020B0604020202020204" pitchFamily="34" charset="0"/>
              </a:defRPr>
            </a:lvl1pPr>
          </a:lstStyle>
          <a:p>
            <a:pPr>
              <a:defRPr/>
            </a:pPr>
            <a:fld id="{5556474E-9C8E-E04A-8A21-46E44D000C17}" type="slidenum">
              <a:rPr lang="en-US" altLang="en-US"/>
              <a:pPr>
                <a:defRPr/>
              </a:pPr>
              <a:t>‹#›</a:t>
            </a:fld>
            <a:endParaRPr lang="en-US" altLang="en-US"/>
          </a:p>
        </p:txBody>
      </p:sp>
    </p:spTree>
    <p:extLst>
      <p:ext uri="{BB962C8B-B14F-4D97-AF65-F5344CB8AC3E}">
        <p14:creationId xmlns:p14="http://schemas.microsoft.com/office/powerpoint/2010/main" val="1291676070"/>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5F4972E-63CD-D2ED-E9E4-4A61C1A936F9}"/>
              </a:ext>
            </a:extLst>
          </p:cNvPr>
          <p:cNvSpPr>
            <a:spLocks noGrp="1"/>
          </p:cNvSpPr>
          <p:nvPr>
            <p:ph type="dt" sz="half" idx="10"/>
          </p:nvPr>
        </p:nvSpPr>
        <p:spPr>
          <a:xfrm>
            <a:off x="457200" y="6356350"/>
            <a:ext cx="2133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fld id="{A54544CC-FF00-BB47-99FC-08202E2E700C}" type="datetimeFigureOut">
              <a:rPr lang="en-GB"/>
              <a:pPr>
                <a:defRPr/>
              </a:pPr>
              <a:t>03/10/2023</a:t>
            </a:fld>
            <a:endParaRPr lang="en-GB" dirty="0"/>
          </a:p>
        </p:txBody>
      </p:sp>
      <p:sp>
        <p:nvSpPr>
          <p:cNvPr id="5" name="Footer Placeholder 4">
            <a:extLst>
              <a:ext uri="{FF2B5EF4-FFF2-40B4-BE49-F238E27FC236}">
                <a16:creationId xmlns:a16="http://schemas.microsoft.com/office/drawing/2014/main" id="{EB20572D-ED15-57F4-6AC6-1052EEBF72E1}"/>
              </a:ext>
            </a:extLst>
          </p:cNvPr>
          <p:cNvSpPr>
            <a:spLocks noGrp="1"/>
          </p:cNvSpPr>
          <p:nvPr>
            <p:ph type="ftr" sz="quarter" idx="11"/>
          </p:nvPr>
        </p:nvSpPr>
        <p:spPr>
          <a:xfrm>
            <a:off x="3124200" y="6356350"/>
            <a:ext cx="2895600" cy="365125"/>
          </a:xfrm>
          <a:prstGeom prst="rect">
            <a:avLst/>
          </a:prstGeom>
        </p:spPr>
        <p:txBody>
          <a:bodyPr/>
          <a:lstStyle>
            <a:lvl1pPr eaLnBrk="1" fontAlgn="base" hangingPunct="1">
              <a:spcBef>
                <a:spcPct val="0"/>
              </a:spcBef>
              <a:spcAft>
                <a:spcPct val="0"/>
              </a:spcAft>
              <a:defRPr>
                <a:latin typeface="Arial" charset="0"/>
                <a:ea typeface="+mn-ea"/>
                <a:cs typeface="Arial" pitchFamily="34" charset="0"/>
              </a:defRPr>
            </a:lvl1pPr>
          </a:lstStyle>
          <a:p>
            <a:pPr>
              <a:defRPr/>
            </a:pPr>
            <a:endParaRPr lang="en-GB"/>
          </a:p>
        </p:txBody>
      </p:sp>
      <p:sp>
        <p:nvSpPr>
          <p:cNvPr id="6" name="Slide Number Placeholder 5">
            <a:extLst>
              <a:ext uri="{FF2B5EF4-FFF2-40B4-BE49-F238E27FC236}">
                <a16:creationId xmlns:a16="http://schemas.microsoft.com/office/drawing/2014/main" id="{308357B6-B1E2-17D9-4A5C-B72BFDB66E46}"/>
              </a:ext>
            </a:extLst>
          </p:cNvPr>
          <p:cNvSpPr>
            <a:spLocks noGrp="1"/>
          </p:cNvSpPr>
          <p:nvPr>
            <p:ph type="sldNum" sz="quarter" idx="12"/>
          </p:nvPr>
        </p:nvSpPr>
        <p:spPr/>
        <p:txBody>
          <a:bodyPr/>
          <a:lstStyle>
            <a:lvl1pPr>
              <a:defRPr smtClean="0">
                <a:latin typeface="Arial" panose="020B0604020202020204" pitchFamily="34" charset="0"/>
              </a:defRPr>
            </a:lvl1pPr>
          </a:lstStyle>
          <a:p>
            <a:pPr>
              <a:defRPr/>
            </a:pPr>
            <a:fld id="{A4D91A89-4C69-C54E-9EBD-E93C2DFE821C}" type="slidenum">
              <a:rPr lang="en-GB" altLang="en-US"/>
              <a:pPr>
                <a:defRPr/>
              </a:pPr>
              <a:t>‹#›</a:t>
            </a:fld>
            <a:endParaRPr lang="en-GB" altLang="en-US"/>
          </a:p>
        </p:txBody>
      </p:sp>
    </p:spTree>
    <p:extLst>
      <p:ext uri="{BB962C8B-B14F-4D97-AF65-F5344CB8AC3E}">
        <p14:creationId xmlns:p14="http://schemas.microsoft.com/office/powerpoint/2010/main" val="35019348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a:extLst>
              <a:ext uri="{FF2B5EF4-FFF2-40B4-BE49-F238E27FC236}">
                <a16:creationId xmlns:a16="http://schemas.microsoft.com/office/drawing/2014/main" id="{E7969053-332D-87AB-FAC8-81FF3207CC75}"/>
              </a:ext>
            </a:extLst>
          </p:cNvPr>
          <p:cNvSpPr>
            <a:spLocks noGrp="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a:sym typeface="Calibri" panose="020F0502020204030204" pitchFamily="34" charset="0"/>
              </a:rPr>
              <a:t>Title Text</a:t>
            </a:r>
          </a:p>
        </p:txBody>
      </p:sp>
      <p:sp>
        <p:nvSpPr>
          <p:cNvPr id="1027" name="Shape 3">
            <a:extLst>
              <a:ext uri="{FF2B5EF4-FFF2-40B4-BE49-F238E27FC236}">
                <a16:creationId xmlns:a16="http://schemas.microsoft.com/office/drawing/2014/main" id="{85C4FA06-BD8C-0AE7-9506-A76FE9879E92}"/>
              </a:ext>
            </a:extLst>
          </p:cNvPr>
          <p:cNvSpPr>
            <a:spLocks noGrp="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a:sym typeface="Calibri" panose="020F0502020204030204" pitchFamily="34" charset="0"/>
              </a:rPr>
              <a:t>Body Level One</a:t>
            </a:r>
          </a:p>
          <a:p>
            <a:pPr lvl="1"/>
            <a:r>
              <a:rPr lang="en-US" altLang="en-US">
                <a:sym typeface="Calibri" panose="020F0502020204030204" pitchFamily="34" charset="0"/>
              </a:rPr>
              <a:t>Body Level Two</a:t>
            </a:r>
          </a:p>
          <a:p>
            <a:pPr lvl="2"/>
            <a:r>
              <a:rPr lang="en-US" altLang="en-US">
                <a:sym typeface="Calibri" panose="020F0502020204030204" pitchFamily="34" charset="0"/>
              </a:rPr>
              <a:t>Body Level Three</a:t>
            </a:r>
          </a:p>
          <a:p>
            <a:pPr lvl="3"/>
            <a:r>
              <a:rPr lang="en-US" altLang="en-US">
                <a:sym typeface="Calibri" panose="020F0502020204030204" pitchFamily="34" charset="0"/>
              </a:rPr>
              <a:t>Body Level Four</a:t>
            </a:r>
          </a:p>
          <a:p>
            <a:pPr lvl="4"/>
            <a:r>
              <a:rPr lang="en-US" altLang="en-US">
                <a:sym typeface="Calibri" panose="020F0502020204030204" pitchFamily="34" charset="0"/>
              </a:rPr>
              <a:t>Body Level Five</a:t>
            </a:r>
          </a:p>
        </p:txBody>
      </p:sp>
      <p:sp>
        <p:nvSpPr>
          <p:cNvPr id="5124" name="Shape 4">
            <a:extLst>
              <a:ext uri="{FF2B5EF4-FFF2-40B4-BE49-F238E27FC236}">
                <a16:creationId xmlns:a16="http://schemas.microsoft.com/office/drawing/2014/main" id="{78453FE9-1DA3-ED0A-FC32-7FB37F6F3F4A}"/>
              </a:ext>
            </a:extLst>
          </p:cNvPr>
          <p:cNvSpPr>
            <a:spLocks noGrp="1"/>
          </p:cNvSpPr>
          <p:nvPr>
            <p:ph type="sldNum" sz="quarter" idx="2"/>
          </p:nvPr>
        </p:nvSpPr>
        <p:spPr bwMode="auto">
          <a:xfrm>
            <a:off x="6553200" y="6400800"/>
            <a:ext cx="2133600" cy="276225"/>
          </a:xfrm>
          <a:prstGeom prst="rect">
            <a:avLst/>
          </a:prstGeom>
          <a:noFill/>
          <a:ln>
            <a:noFill/>
          </a:ln>
        </p:spPr>
        <p:txBody>
          <a:bodyPr vert="horz" wrap="square" lIns="45719" tIns="45720" rIns="45719" bIns="45720" numCol="1" anchor="ctr" anchorCtr="0" compatLnSpc="1">
            <a:prstTxWarp prst="textNoShape">
              <a:avLst/>
            </a:prstTxWarp>
            <a:spAutoFit/>
          </a:bodyPr>
          <a:lstStyle>
            <a:lvl1pPr algn="r" defTabSz="457200" eaLnBrk="1">
              <a:defRPr sz="1200" smtClean="0">
                <a:solidFill>
                  <a:srgbClr val="888888"/>
                </a:solidFill>
                <a:latin typeface="Calibri" panose="020F0502020204030204" pitchFamily="34" charset="0"/>
                <a:ea typeface="+mn-ea"/>
                <a:cs typeface="Calibri" panose="020F0502020204030204" pitchFamily="34" charset="0"/>
              </a:defRPr>
            </a:lvl1pPr>
          </a:lstStyle>
          <a:p>
            <a:pPr>
              <a:defRPr/>
            </a:pPr>
            <a:fld id="{673D3219-D4B4-A240-82D8-0BDF861F115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Lst>
  <p:transition spd="med"/>
  <p:txStyles>
    <p:titleStyle>
      <a:lvl1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1pPr>
      <a:lvl2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2pPr>
      <a:lvl3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3pPr>
      <a:lvl4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4pPr>
      <a:lvl5pPr algn="r" defTabSz="457200" rtl="0" eaLnBrk="0" fontAlgn="base" hangingPunct="0">
        <a:spcBef>
          <a:spcPct val="0"/>
        </a:spcBef>
        <a:spcAft>
          <a:spcPct val="0"/>
        </a:spcAft>
        <a:defRPr sz="4400">
          <a:solidFill>
            <a:srgbClr val="425968"/>
          </a:solidFill>
          <a:latin typeface="Calibri"/>
          <a:ea typeface="Calibri"/>
          <a:cs typeface="Calibri"/>
          <a:sym typeface="Calibri" panose="020F0502020204030204" pitchFamily="34" charset="0"/>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Calibri"/>
          <a:ea typeface="Calibri"/>
          <a:cs typeface="Calibri"/>
          <a:sym typeface="Calibri"/>
        </a:defRPr>
      </a:lvl9pPr>
    </p:titleStyle>
    <p:bodyStyle>
      <a:lvl1pPr marL="342900" indent="-3429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1pPr>
      <a:lvl2pPr marL="782638" indent="-325438"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2pPr>
      <a:lvl3pPr marL="1219200" indent="-304800"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3pPr>
      <a:lvl4pPr marL="17367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4pPr>
      <a:lvl5pPr marL="2193925" indent="-365125" algn="l" defTabSz="457200" rtl="0" eaLnBrk="0" fontAlgn="base" hangingPunct="0">
        <a:spcBef>
          <a:spcPts val="700"/>
        </a:spcBef>
        <a:spcAft>
          <a:spcPct val="0"/>
        </a:spcAft>
        <a:buClr>
          <a:srgbClr val="AB0634"/>
        </a:buClr>
        <a:buSzPct val="100000"/>
        <a:buFont typeface="Arial" panose="020B0604020202020204" pitchFamily="34" charset="0"/>
        <a:buChar char="»"/>
        <a:defRPr sz="3200">
          <a:solidFill>
            <a:srgbClr val="425968"/>
          </a:solidFill>
          <a:latin typeface="Calibri"/>
          <a:ea typeface="Calibri"/>
          <a:cs typeface="Calibri"/>
          <a:sym typeface="Calibri" panose="020F0502020204030204" pitchFamily="34" charset="0"/>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lus.lexis.com/uk/document/documentlink/?pdmfid=1001073&amp;crid=8e98b129-f3c7-46a8-99ff-176eee119dd2&amp;pddocfullpath=%2Fshared%2Fdocument%2Fbooks-journals-uk%2Furn%3AcontentItem%3A5YFG-GY63-CGXG-02J0-00000-00&amp;pdcontentcomponentid=275417&amp;pdiskwicview=false&amp;pdpinpoint=&amp;isviewwholeof=true&amp;tocid=urn%3AcontentItem%3A63P3-C6R1-FM69-J000-00000-00&amp;tocnodeid=AABAAG&amp;doccollection=books-journals-uk&amp;hlct=urn%3Ahlct%3A50&amp;pct=urn%3Apct%3A237&amp;docproviderid=gg4k&amp;fonttype=verdana&amp;fontsize=Small&amp;prid=d986f219-2e8d-41c1-be50-980f32688e60&amp;ecomp=gg4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mailto:S.Lane@pumpcourtchamber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CDC152CA-2BE2-A218-1030-59E7F8132A8A}"/>
              </a:ext>
            </a:extLst>
          </p:cNvPr>
          <p:cNvSpPr>
            <a:spLocks noGrp="1"/>
          </p:cNvSpPr>
          <p:nvPr>
            <p:ph type="ctrTitle"/>
          </p:nvPr>
        </p:nvSpPr>
        <p:spPr>
          <a:xfrm>
            <a:off x="706438" y="1744663"/>
            <a:ext cx="7772400" cy="1470025"/>
          </a:xfrm>
        </p:spPr>
        <p:txBody>
          <a:bodyPr/>
          <a:lstStyle/>
          <a:p>
            <a:pPr algn="ctr" eaLnBrk="1" hangingPunct="1"/>
            <a:r>
              <a:rPr lang="en-GB" altLang="en-US" b="1" dirty="0">
                <a:latin typeface="Calibri" panose="020F0502020204030204" pitchFamily="34" charset="0"/>
                <a:cs typeface="Calibri" panose="020F0502020204030204" pitchFamily="34" charset="0"/>
              </a:rPr>
              <a:t>Statutory Wills</a:t>
            </a:r>
            <a:br>
              <a:rPr lang="en-GB" altLang="en-US" b="1" dirty="0">
                <a:latin typeface="Calibri" panose="020F0502020204030204" pitchFamily="34" charset="0"/>
                <a:cs typeface="Calibri" panose="020F0502020204030204" pitchFamily="34" charset="0"/>
              </a:rPr>
            </a:br>
            <a:r>
              <a:rPr lang="en-GB" altLang="en-US" sz="2800" b="1" dirty="0">
                <a:solidFill>
                  <a:srgbClr val="7E919F"/>
                </a:solidFill>
                <a:latin typeface="Calibri" panose="020F0502020204030204" pitchFamily="34" charset="0"/>
                <a:cs typeface="Calibri" panose="020F0502020204030204" pitchFamily="34" charset="0"/>
              </a:rPr>
              <a:t>Simon Lane </a:t>
            </a:r>
            <a:endParaRPr lang="en-GB" altLang="en-US" b="1" dirty="0">
              <a:solidFill>
                <a:srgbClr val="7E919F"/>
              </a:solidFill>
              <a:latin typeface="Calibri" panose="020F0502020204030204" pitchFamily="34" charset="0"/>
              <a:cs typeface="Calibri" panose="020F0502020204030204" pitchFamily="34" charset="0"/>
            </a:endParaRPr>
          </a:p>
        </p:txBody>
      </p:sp>
      <p:pic>
        <p:nvPicPr>
          <p:cNvPr id="7171" name="Picture 2" descr="C:\Users\Heather\Documents\My Dropbox\Chambers\Website and Marketing Review\Logo\PumpCourt_logo_HR.jpg">
            <a:extLst>
              <a:ext uri="{FF2B5EF4-FFF2-40B4-BE49-F238E27FC236}">
                <a16:creationId xmlns:a16="http://schemas.microsoft.com/office/drawing/2014/main" id="{38AD1028-23D6-9F21-0AA5-3307840CCE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6238" y="333375"/>
            <a:ext cx="3352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hape 110">
            <a:extLst>
              <a:ext uri="{FF2B5EF4-FFF2-40B4-BE49-F238E27FC236}">
                <a16:creationId xmlns:a16="http://schemas.microsoft.com/office/drawing/2014/main" id="{5923CA31-87F0-8EA5-5F32-1710504DB1AE}"/>
              </a:ext>
            </a:extLst>
          </p:cNvPr>
          <p:cNvSpPr/>
          <p:nvPr/>
        </p:nvSpPr>
        <p:spPr>
          <a:xfrm>
            <a:off x="706438" y="6488113"/>
            <a:ext cx="7920037" cy="369887"/>
          </a:xfrm>
          <a:prstGeom prst="rect">
            <a:avLst/>
          </a:prstGeom>
          <a:ln w="12700">
            <a:miter lim="400000"/>
          </a:ln>
        </p:spPr>
        <p:txBody>
          <a:bodyPr lIns="45719" rIns="45719">
            <a:spAutoFit/>
          </a:bodyPr>
          <a:lstStyle>
            <a:lvl1pPr algn="ctr">
              <a:defRPr>
                <a:solidFill>
                  <a:srgbClr val="808080"/>
                </a:solidFill>
              </a:defRPr>
            </a:lvl1pPr>
          </a:lstStyle>
          <a:p>
            <a:pPr defTabSz="457200" eaLnBrk="1" fontAlgn="auto">
              <a:spcBef>
                <a:spcPts val="0"/>
              </a:spcBef>
              <a:spcAft>
                <a:spcPts val="0"/>
              </a:spcAft>
              <a:defRPr>
                <a:solidFill>
                  <a:srgbClr val="000000"/>
                </a:solidFill>
              </a:defRPr>
            </a:pPr>
            <a:r>
              <a:rPr lang="en-GB" kern="0" dirty="0">
                <a:solidFill>
                  <a:srgbClr val="7E919F"/>
                </a:solidFill>
                <a:latin typeface="Calibri"/>
                <a:ea typeface="+mn-ea"/>
                <a:cs typeface="Calibri"/>
                <a:sym typeface="Calibri"/>
              </a:rPr>
              <a:t>www.</a:t>
            </a:r>
            <a:r>
              <a:rPr kern="0" dirty="0" err="1">
                <a:solidFill>
                  <a:srgbClr val="7E919F"/>
                </a:solidFill>
                <a:latin typeface="Calibri"/>
                <a:ea typeface="+mn-ea"/>
                <a:cs typeface="Calibri"/>
                <a:sym typeface="Calibri"/>
              </a:rPr>
              <a:t>pumpcourtchambers.com</a:t>
            </a:r>
            <a:endParaRPr kern="0" dirty="0">
              <a:solidFill>
                <a:srgbClr val="7E919F"/>
              </a:solidFill>
              <a:latin typeface="Calibri"/>
              <a:ea typeface="+mn-ea"/>
              <a:cs typeface="Calibri"/>
              <a:sym typeface="Calibri"/>
            </a:endParaRPr>
          </a:p>
        </p:txBody>
      </p:sp>
      <p:pic>
        <p:nvPicPr>
          <p:cNvPr id="7173" name="Picture 6">
            <a:extLst>
              <a:ext uri="{FF2B5EF4-FFF2-40B4-BE49-F238E27FC236}">
                <a16:creationId xmlns:a16="http://schemas.microsoft.com/office/drawing/2014/main" id="{308CC3B7-B95B-F42E-6851-90388266A61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216275"/>
            <a:ext cx="8229600" cy="296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34C9A9EB-D11E-BDE0-92D0-719B712C2184}"/>
              </a:ext>
            </a:extLst>
          </p:cNvPr>
          <p:cNvSpPr>
            <a:spLocks noGrp="1"/>
          </p:cNvSpPr>
          <p:nvPr>
            <p:ph type="sldNum" sz="quarter" idx="12"/>
          </p:nvPr>
        </p:nvSpPr>
        <p:spPr/>
        <p:txBody>
          <a:bodyPr/>
          <a:lstStyle/>
          <a:p>
            <a:pPr>
              <a:defRPr/>
            </a:pPr>
            <a:fld id="{CD70B1D5-1622-E541-B058-DA5E6DC4D27B}" type="slidenum">
              <a:rPr lang="en-GB" altLang="en-US" smtClean="0"/>
              <a:pPr>
                <a:defRPr/>
              </a:pPr>
              <a:t>1</a:t>
            </a:fld>
            <a:endParaRPr lang="en-GB" altLang="en-US"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90699-92F7-5ED5-AAA2-F2C82B332E69}"/>
              </a:ext>
            </a:extLst>
          </p:cNvPr>
          <p:cNvSpPr>
            <a:spLocks noGrp="1"/>
          </p:cNvSpPr>
          <p:nvPr>
            <p:ph type="title"/>
          </p:nvPr>
        </p:nvSpPr>
        <p:spPr/>
        <p:txBody>
          <a:bodyPr/>
          <a:lstStyle/>
          <a:p>
            <a:r>
              <a:rPr lang="en-GB" dirty="0"/>
              <a:t>Capacity/ Medical Evidence</a:t>
            </a:r>
          </a:p>
        </p:txBody>
      </p:sp>
      <p:sp>
        <p:nvSpPr>
          <p:cNvPr id="3" name="Text Placeholder 2">
            <a:extLst>
              <a:ext uri="{FF2B5EF4-FFF2-40B4-BE49-F238E27FC236}">
                <a16:creationId xmlns:a16="http://schemas.microsoft.com/office/drawing/2014/main" id="{E14EB8DD-89AE-553D-DF5A-B7B0C9D5AA16}"/>
              </a:ext>
            </a:extLst>
          </p:cNvPr>
          <p:cNvSpPr>
            <a:spLocks noGrp="1"/>
          </p:cNvSpPr>
          <p:nvPr>
            <p:ph type="body" idx="1"/>
          </p:nvPr>
        </p:nvSpPr>
        <p:spPr/>
        <p:txBody>
          <a:bodyPr/>
          <a:lstStyle/>
          <a:p>
            <a:r>
              <a:rPr lang="en-GB" sz="2800" dirty="0"/>
              <a:t>Capacity under the MCA 2005 is function specific and therefore are different to other decisions or functions under the Act.</a:t>
            </a:r>
          </a:p>
          <a:p>
            <a:pPr marL="0" indent="0">
              <a:buNone/>
            </a:pPr>
            <a:endParaRPr lang="en-GB" sz="2800" dirty="0"/>
          </a:p>
          <a:p>
            <a:r>
              <a:rPr lang="en-GB" sz="2800" dirty="0"/>
              <a:t>A person may have capacity to make a Will but not have capacity in connection with the days to day management of their property and affairs and this will require cogent evidence directed towards the lack of capacity to make a Will (see  </a:t>
            </a:r>
            <a:r>
              <a:rPr lang="en-GB" sz="2800" u="sng" dirty="0"/>
              <a:t>A, B and C v X, Y and Z [2012] EWHC 2400 (COP), [2013] COPLR 1</a:t>
            </a:r>
            <a:r>
              <a:rPr lang="en-GB" sz="2800" dirty="0"/>
              <a:t>.)</a:t>
            </a:r>
          </a:p>
        </p:txBody>
      </p:sp>
      <p:sp>
        <p:nvSpPr>
          <p:cNvPr id="4" name="Slide Number Placeholder 3">
            <a:extLst>
              <a:ext uri="{FF2B5EF4-FFF2-40B4-BE49-F238E27FC236}">
                <a16:creationId xmlns:a16="http://schemas.microsoft.com/office/drawing/2014/main" id="{BB7A6DD3-3738-86EC-88C4-30961B978737}"/>
              </a:ext>
            </a:extLst>
          </p:cNvPr>
          <p:cNvSpPr>
            <a:spLocks noGrp="1"/>
          </p:cNvSpPr>
          <p:nvPr>
            <p:ph type="sldNum" sz="quarter" idx="10"/>
          </p:nvPr>
        </p:nvSpPr>
        <p:spPr/>
        <p:txBody>
          <a:bodyPr/>
          <a:lstStyle/>
          <a:p>
            <a:pPr>
              <a:defRPr/>
            </a:pPr>
            <a:fld id="{9554AA88-661A-F842-A706-59AC02395E5B}" type="slidenum">
              <a:rPr lang="en-US" altLang="en-US" smtClean="0"/>
              <a:pPr>
                <a:defRPr/>
              </a:pPr>
              <a:t>10</a:t>
            </a:fld>
            <a:endParaRPr lang="en-US" altLang="en-US" dirty="0"/>
          </a:p>
        </p:txBody>
      </p:sp>
    </p:spTree>
    <p:extLst>
      <p:ext uri="{BB962C8B-B14F-4D97-AF65-F5344CB8AC3E}">
        <p14:creationId xmlns:p14="http://schemas.microsoft.com/office/powerpoint/2010/main" val="55408057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BD454-607F-A1DB-D7E4-245061872794}"/>
              </a:ext>
            </a:extLst>
          </p:cNvPr>
          <p:cNvSpPr>
            <a:spLocks noGrp="1"/>
          </p:cNvSpPr>
          <p:nvPr>
            <p:ph type="title"/>
          </p:nvPr>
        </p:nvSpPr>
        <p:spPr/>
        <p:txBody>
          <a:bodyPr/>
          <a:lstStyle/>
          <a:p>
            <a:r>
              <a:rPr lang="en-GB" dirty="0"/>
              <a:t>COP3</a:t>
            </a:r>
          </a:p>
        </p:txBody>
      </p:sp>
      <p:sp>
        <p:nvSpPr>
          <p:cNvPr id="3" name="Text Placeholder 2">
            <a:extLst>
              <a:ext uri="{FF2B5EF4-FFF2-40B4-BE49-F238E27FC236}">
                <a16:creationId xmlns:a16="http://schemas.microsoft.com/office/drawing/2014/main" id="{254CE45F-D6A8-CF34-1351-5BC537362A41}"/>
              </a:ext>
            </a:extLst>
          </p:cNvPr>
          <p:cNvSpPr>
            <a:spLocks noGrp="1"/>
          </p:cNvSpPr>
          <p:nvPr>
            <p:ph type="body" idx="1"/>
          </p:nvPr>
        </p:nvSpPr>
        <p:spPr/>
        <p:txBody>
          <a:bodyPr/>
          <a:lstStyle/>
          <a:p>
            <a:r>
              <a:rPr lang="en-GB" sz="2800" dirty="0"/>
              <a:t>The COP 3 form must be used (PD9A)</a:t>
            </a:r>
          </a:p>
          <a:p>
            <a:r>
              <a:rPr lang="en-GB" sz="2800" dirty="0"/>
              <a:t>Designed to set out evidence in 2 parts:</a:t>
            </a:r>
          </a:p>
          <a:p>
            <a:pPr lvl="1"/>
            <a:r>
              <a:rPr lang="en-GB" sz="2800" dirty="0"/>
              <a:t>Applicant to complete the first part setting out the basis of the application; and</a:t>
            </a:r>
          </a:p>
          <a:p>
            <a:pPr lvl="1"/>
            <a:r>
              <a:rPr lang="en-GB" sz="2800" dirty="0"/>
              <a:t>The practitioner (who will not necessarily be a doctor and there may be more than one such person if for example there are communication issues requiring a speech and language therapist ) will address the question of capacity to make the decision under s3 of the MCA 2005</a:t>
            </a:r>
          </a:p>
        </p:txBody>
      </p:sp>
      <p:sp>
        <p:nvSpPr>
          <p:cNvPr id="4" name="Slide Number Placeholder 3">
            <a:extLst>
              <a:ext uri="{FF2B5EF4-FFF2-40B4-BE49-F238E27FC236}">
                <a16:creationId xmlns:a16="http://schemas.microsoft.com/office/drawing/2014/main" id="{2C3F73ED-0C52-C6F7-E2CC-3215A9090F43}"/>
              </a:ext>
            </a:extLst>
          </p:cNvPr>
          <p:cNvSpPr>
            <a:spLocks noGrp="1"/>
          </p:cNvSpPr>
          <p:nvPr>
            <p:ph type="sldNum" sz="quarter" idx="10"/>
          </p:nvPr>
        </p:nvSpPr>
        <p:spPr/>
        <p:txBody>
          <a:bodyPr/>
          <a:lstStyle/>
          <a:p>
            <a:pPr>
              <a:defRPr/>
            </a:pPr>
            <a:fld id="{9554AA88-661A-F842-A706-59AC02395E5B}" type="slidenum">
              <a:rPr lang="en-US" altLang="en-US" smtClean="0"/>
              <a:pPr>
                <a:defRPr/>
              </a:pPr>
              <a:t>11</a:t>
            </a:fld>
            <a:endParaRPr lang="en-US" altLang="en-US" dirty="0"/>
          </a:p>
        </p:txBody>
      </p:sp>
    </p:spTree>
    <p:extLst>
      <p:ext uri="{BB962C8B-B14F-4D97-AF65-F5344CB8AC3E}">
        <p14:creationId xmlns:p14="http://schemas.microsoft.com/office/powerpoint/2010/main" val="236662193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834BD-B8D6-231E-42BD-FA5F8B555388}"/>
              </a:ext>
            </a:extLst>
          </p:cNvPr>
          <p:cNvSpPr>
            <a:spLocks noGrp="1"/>
          </p:cNvSpPr>
          <p:nvPr>
            <p:ph type="title"/>
          </p:nvPr>
        </p:nvSpPr>
        <p:spPr/>
        <p:txBody>
          <a:bodyPr/>
          <a:lstStyle/>
          <a:p>
            <a:r>
              <a:rPr lang="en-GB" dirty="0"/>
              <a:t>The Capacity Question (1)</a:t>
            </a:r>
          </a:p>
        </p:txBody>
      </p:sp>
      <p:sp>
        <p:nvSpPr>
          <p:cNvPr id="3" name="Text Placeholder 2">
            <a:extLst>
              <a:ext uri="{FF2B5EF4-FFF2-40B4-BE49-F238E27FC236}">
                <a16:creationId xmlns:a16="http://schemas.microsoft.com/office/drawing/2014/main" id="{1199B8B7-D682-7AA2-0375-A9A1A5E7A3A8}"/>
              </a:ext>
            </a:extLst>
          </p:cNvPr>
          <p:cNvSpPr>
            <a:spLocks noGrp="1"/>
          </p:cNvSpPr>
          <p:nvPr>
            <p:ph type="body" idx="1"/>
          </p:nvPr>
        </p:nvSpPr>
        <p:spPr/>
        <p:txBody>
          <a:bodyPr/>
          <a:lstStyle/>
          <a:p>
            <a:r>
              <a:rPr lang="en-GB" sz="2600" dirty="0">
                <a:latin typeface="Helvetica" pitchFamily="2" charset="0"/>
              </a:rPr>
              <a:t>The evidence of the “practitioner” must be directed towards the question of capacity and the individual concerned and care must be taken in the choice of such a person (or persons) who are familiar with dealing with these questions;</a:t>
            </a:r>
          </a:p>
          <a:p>
            <a:pPr marL="0" indent="0">
              <a:buNone/>
            </a:pPr>
            <a:endParaRPr lang="en-GB" sz="2600" dirty="0">
              <a:latin typeface="Helvetica" pitchFamily="2" charset="0"/>
            </a:endParaRPr>
          </a:p>
          <a:p>
            <a:r>
              <a:rPr lang="en-GB" sz="2600" dirty="0">
                <a:latin typeface="Helvetica" pitchFamily="2" charset="0"/>
              </a:rPr>
              <a:t>In the context of making a Will, the information relevant to the decision for the statutory test is consistent with the familiar test of </a:t>
            </a:r>
            <a:r>
              <a:rPr lang="en-GB" sz="2600" b="0" i="0" u="none" strike="noStrike" dirty="0">
                <a:solidFill>
                  <a:srgbClr val="546E7A"/>
                </a:solidFill>
                <a:effectLst/>
                <a:latin typeface="Helvetica" pitchFamily="2" charset="0"/>
              </a:rPr>
              <a:t>Cockburn CJ in </a:t>
            </a:r>
            <a:r>
              <a:rPr lang="en-GB" sz="2600" b="0" i="1" u="sng" strike="noStrike" dirty="0">
                <a:solidFill>
                  <a:srgbClr val="546E7A"/>
                </a:solidFill>
                <a:effectLst/>
                <a:latin typeface="Helvetica" pitchFamily="2" charset="0"/>
              </a:rPr>
              <a:t>Banks v Goodfellow</a:t>
            </a:r>
            <a:r>
              <a:rPr lang="en-GB" sz="2600" i="1" u="sng" dirty="0">
                <a:solidFill>
                  <a:srgbClr val="546E7A"/>
                </a:solidFill>
                <a:latin typeface="Helvetica" pitchFamily="2" charset="0"/>
              </a:rPr>
              <a:t> </a:t>
            </a:r>
            <a:r>
              <a:rPr lang="en-GB" sz="2600" i="1" u="sng" dirty="0">
                <a:solidFill>
                  <a:srgbClr val="546E7A"/>
                </a:solidFill>
                <a:latin typeface="Helvetica" pitchFamily="2" charset="0"/>
                <a:hlinkClick r:id="rId2" tooltip="Law Reports, Queen's Bench Division">
                  <a:extLst>
                    <a:ext uri="{A12FA001-AC4F-418D-AE19-62706E023703}">
                      <ahyp:hlinkClr xmlns:ahyp="http://schemas.microsoft.com/office/drawing/2018/hyperlinkcolor" val="tx"/>
                    </a:ext>
                  </a:extLst>
                </a:hlinkClick>
              </a:rPr>
              <a:t>(1870) LR 5 QB 549</a:t>
            </a:r>
            <a:r>
              <a:rPr lang="en-GB" sz="2600" i="1" u="sng" dirty="0">
                <a:solidFill>
                  <a:srgbClr val="546E7A"/>
                </a:solidFill>
                <a:latin typeface="Helvetica" pitchFamily="2" charset="0"/>
              </a:rPr>
              <a:t> at [565] </a:t>
            </a:r>
            <a:r>
              <a:rPr lang="en-GB" sz="2600" dirty="0">
                <a:solidFill>
                  <a:srgbClr val="546E7A"/>
                </a:solidFill>
                <a:latin typeface="Helvetica" pitchFamily="2" charset="0"/>
              </a:rPr>
              <a:t>including:</a:t>
            </a:r>
          </a:p>
          <a:p>
            <a:pPr marL="0" indent="0">
              <a:buNone/>
            </a:pPr>
            <a:endParaRPr lang="en-GB" sz="2400" i="1" u="sng" dirty="0">
              <a:solidFill>
                <a:srgbClr val="546E7A"/>
              </a:solidFill>
              <a:latin typeface="Helvetica" pitchFamily="2" charset="0"/>
            </a:endParaRPr>
          </a:p>
        </p:txBody>
      </p:sp>
      <p:sp>
        <p:nvSpPr>
          <p:cNvPr id="4" name="Slide Number Placeholder 3">
            <a:extLst>
              <a:ext uri="{FF2B5EF4-FFF2-40B4-BE49-F238E27FC236}">
                <a16:creationId xmlns:a16="http://schemas.microsoft.com/office/drawing/2014/main" id="{17277B79-C00E-EBAE-E096-BADC72DEB26B}"/>
              </a:ext>
            </a:extLst>
          </p:cNvPr>
          <p:cNvSpPr>
            <a:spLocks noGrp="1"/>
          </p:cNvSpPr>
          <p:nvPr>
            <p:ph type="sldNum" sz="quarter" idx="10"/>
          </p:nvPr>
        </p:nvSpPr>
        <p:spPr/>
        <p:txBody>
          <a:bodyPr/>
          <a:lstStyle/>
          <a:p>
            <a:pPr>
              <a:defRPr/>
            </a:pPr>
            <a:fld id="{9554AA88-661A-F842-A706-59AC02395E5B}" type="slidenum">
              <a:rPr lang="en-US" altLang="en-US" smtClean="0"/>
              <a:pPr>
                <a:defRPr/>
              </a:pPr>
              <a:t>12</a:t>
            </a:fld>
            <a:endParaRPr lang="en-US" altLang="en-US" dirty="0"/>
          </a:p>
        </p:txBody>
      </p:sp>
    </p:spTree>
    <p:extLst>
      <p:ext uri="{BB962C8B-B14F-4D97-AF65-F5344CB8AC3E}">
        <p14:creationId xmlns:p14="http://schemas.microsoft.com/office/powerpoint/2010/main" val="339130182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1368-B371-CDEF-6ABF-8AF9FE0D9C53}"/>
              </a:ext>
            </a:extLst>
          </p:cNvPr>
          <p:cNvSpPr>
            <a:spLocks noGrp="1"/>
          </p:cNvSpPr>
          <p:nvPr>
            <p:ph type="title"/>
          </p:nvPr>
        </p:nvSpPr>
        <p:spPr/>
        <p:txBody>
          <a:bodyPr/>
          <a:lstStyle/>
          <a:p>
            <a:r>
              <a:rPr lang="en-GB" dirty="0"/>
              <a:t>The Capacity Question (2)</a:t>
            </a:r>
          </a:p>
        </p:txBody>
      </p:sp>
      <p:sp>
        <p:nvSpPr>
          <p:cNvPr id="3" name="Text Placeholder 2">
            <a:extLst>
              <a:ext uri="{FF2B5EF4-FFF2-40B4-BE49-F238E27FC236}">
                <a16:creationId xmlns:a16="http://schemas.microsoft.com/office/drawing/2014/main" id="{36329D77-E27D-5986-4169-668E0424BAB8}"/>
              </a:ext>
            </a:extLst>
          </p:cNvPr>
          <p:cNvSpPr>
            <a:spLocks noGrp="1"/>
          </p:cNvSpPr>
          <p:nvPr>
            <p:ph type="body" idx="1"/>
          </p:nvPr>
        </p:nvSpPr>
        <p:spPr/>
        <p:txBody>
          <a:bodyPr/>
          <a:lstStyle/>
          <a:p>
            <a:pPr lvl="1">
              <a:buFont typeface="Arial" panose="020B0604020202020204" pitchFamily="34" charset="0"/>
              <a:buChar char="•"/>
            </a:pPr>
            <a:r>
              <a:rPr lang="en-GB" sz="2400" b="0" i="0" u="none" strike="noStrike" dirty="0">
                <a:solidFill>
                  <a:srgbClr val="212121"/>
                </a:solidFill>
                <a:effectLst/>
                <a:latin typeface="Helvetica" pitchFamily="2" charset="0"/>
              </a:rPr>
              <a:t> the nature and effect of a will;</a:t>
            </a:r>
          </a:p>
          <a:p>
            <a:pPr lvl="1">
              <a:buFont typeface="Arial" panose="020B0604020202020204" pitchFamily="34" charset="0"/>
              <a:buChar char="•"/>
            </a:pPr>
            <a:r>
              <a:rPr lang="en-GB" sz="2400" b="0" i="0" u="none" strike="noStrike" dirty="0">
                <a:solidFill>
                  <a:srgbClr val="212121"/>
                </a:solidFill>
                <a:effectLst/>
                <a:latin typeface="Helvetica" pitchFamily="2" charset="0"/>
              </a:rPr>
              <a:t> the extent of the assets being disposed of;</a:t>
            </a:r>
          </a:p>
          <a:p>
            <a:pPr lvl="1">
              <a:buFont typeface="Arial" panose="020B0604020202020204" pitchFamily="34" charset="0"/>
              <a:buChar char="•"/>
            </a:pPr>
            <a:r>
              <a:rPr lang="en-GB" sz="2400" b="0" i="0" u="none" strike="noStrike" dirty="0">
                <a:solidFill>
                  <a:srgbClr val="212121"/>
                </a:solidFill>
                <a:effectLst/>
                <a:latin typeface="Helvetica" pitchFamily="2" charset="0"/>
              </a:rPr>
              <a:t> the claims to which P ought to give effect (which encompasses anyone whose interest under an existing will is reduced); and</a:t>
            </a:r>
          </a:p>
          <a:p>
            <a:pPr lvl="1">
              <a:buFont typeface="Arial" panose="020B0604020202020204" pitchFamily="34" charset="0"/>
              <a:buChar char="•"/>
            </a:pPr>
            <a:r>
              <a:rPr lang="en-GB" sz="2400" b="0" i="0" u="none" strike="noStrike" dirty="0">
                <a:solidFill>
                  <a:srgbClr val="212121"/>
                </a:solidFill>
                <a:effectLst/>
                <a:latin typeface="Helvetica" pitchFamily="2" charset="0"/>
              </a:rPr>
              <a:t> the consequences of deciding one way or the other or failing to make a decision (which would include understanding what would happen if no will were made)</a:t>
            </a:r>
          </a:p>
          <a:p>
            <a:r>
              <a:rPr lang="en-GB" sz="2400" dirty="0">
                <a:latin typeface="Helvetica" pitchFamily="2" charset="0"/>
              </a:rPr>
              <a:t>It follows therefore that the practitioner needs to have some background and context in terms of the current position, including of will making. </a:t>
            </a:r>
          </a:p>
        </p:txBody>
      </p:sp>
      <p:sp>
        <p:nvSpPr>
          <p:cNvPr id="4" name="Slide Number Placeholder 3">
            <a:extLst>
              <a:ext uri="{FF2B5EF4-FFF2-40B4-BE49-F238E27FC236}">
                <a16:creationId xmlns:a16="http://schemas.microsoft.com/office/drawing/2014/main" id="{7383FC1B-A93F-3F8A-F8E5-44E05B371ED0}"/>
              </a:ext>
            </a:extLst>
          </p:cNvPr>
          <p:cNvSpPr>
            <a:spLocks noGrp="1"/>
          </p:cNvSpPr>
          <p:nvPr>
            <p:ph type="sldNum" sz="quarter" idx="10"/>
          </p:nvPr>
        </p:nvSpPr>
        <p:spPr/>
        <p:txBody>
          <a:bodyPr/>
          <a:lstStyle/>
          <a:p>
            <a:pPr>
              <a:defRPr/>
            </a:pPr>
            <a:fld id="{9554AA88-661A-F842-A706-59AC02395E5B}" type="slidenum">
              <a:rPr lang="en-US" altLang="en-US" smtClean="0"/>
              <a:pPr>
                <a:defRPr/>
              </a:pPr>
              <a:t>13</a:t>
            </a:fld>
            <a:endParaRPr lang="en-US" altLang="en-US" dirty="0"/>
          </a:p>
        </p:txBody>
      </p:sp>
    </p:spTree>
    <p:extLst>
      <p:ext uri="{BB962C8B-B14F-4D97-AF65-F5344CB8AC3E}">
        <p14:creationId xmlns:p14="http://schemas.microsoft.com/office/powerpoint/2010/main" val="1590612545"/>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84968-F3FD-7EDA-21A8-DB441B35A322}"/>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Other requirements for COP 3</a:t>
            </a:r>
            <a:endParaRPr lang="en-GB" dirty="0"/>
          </a:p>
        </p:txBody>
      </p:sp>
      <p:sp>
        <p:nvSpPr>
          <p:cNvPr id="3" name="Text Placeholder 2">
            <a:extLst>
              <a:ext uri="{FF2B5EF4-FFF2-40B4-BE49-F238E27FC236}">
                <a16:creationId xmlns:a16="http://schemas.microsoft.com/office/drawing/2014/main" id="{E5CBF1B4-3042-A0C7-41BF-8BFEE0A4415D}"/>
              </a:ext>
            </a:extLst>
          </p:cNvPr>
          <p:cNvSpPr>
            <a:spLocks noGrp="1"/>
          </p:cNvSpPr>
          <p:nvPr>
            <p:ph type="body" idx="1"/>
          </p:nvPr>
        </p:nvSpPr>
        <p:spPr/>
        <p:txBody>
          <a:bodyPr/>
          <a:lstStyle/>
          <a:p>
            <a:r>
              <a:rPr lang="en-GB" sz="2400" dirty="0">
                <a:latin typeface="Helvetica" pitchFamily="2" charset="0"/>
              </a:rPr>
              <a:t>Although not expressly called for in the COP3, PD9F requires:</a:t>
            </a:r>
          </a:p>
          <a:p>
            <a:pPr marL="0" indent="0">
              <a:buNone/>
            </a:pPr>
            <a:endParaRPr lang="en-GB" sz="2400" dirty="0">
              <a:latin typeface="Helvetica" pitchFamily="2" charset="0"/>
            </a:endParaRPr>
          </a:p>
          <a:p>
            <a:pPr lvl="1" algn="just"/>
            <a:r>
              <a:rPr lang="en-GB" sz="2400" dirty="0">
                <a:latin typeface="Helvetica" pitchFamily="2" charset="0"/>
              </a:rPr>
              <a:t>an up-to-date report of P's present medical condition, life expectancy, likelihood of requiring increased expenditure in the foreseeable future, and testamentary capacity</a:t>
            </a:r>
          </a:p>
          <a:p>
            <a:pPr lvl="1" algn="just"/>
            <a:endParaRPr lang="en-GB" sz="2400" dirty="0">
              <a:latin typeface="Helvetica" pitchFamily="2" charset="0"/>
            </a:endParaRPr>
          </a:p>
        </p:txBody>
      </p:sp>
      <p:sp>
        <p:nvSpPr>
          <p:cNvPr id="4" name="Slide Number Placeholder 3">
            <a:extLst>
              <a:ext uri="{FF2B5EF4-FFF2-40B4-BE49-F238E27FC236}">
                <a16:creationId xmlns:a16="http://schemas.microsoft.com/office/drawing/2014/main" id="{A60C93E2-D5A3-05A1-C514-1A9D19E27721}"/>
              </a:ext>
            </a:extLst>
          </p:cNvPr>
          <p:cNvSpPr>
            <a:spLocks noGrp="1"/>
          </p:cNvSpPr>
          <p:nvPr>
            <p:ph type="sldNum" sz="quarter" idx="10"/>
          </p:nvPr>
        </p:nvSpPr>
        <p:spPr/>
        <p:txBody>
          <a:bodyPr/>
          <a:lstStyle/>
          <a:p>
            <a:pPr>
              <a:defRPr/>
            </a:pPr>
            <a:fld id="{9554AA88-661A-F842-A706-59AC02395E5B}" type="slidenum">
              <a:rPr lang="en-US" altLang="en-US" smtClean="0"/>
              <a:pPr>
                <a:defRPr/>
              </a:pPr>
              <a:t>14</a:t>
            </a:fld>
            <a:endParaRPr lang="en-US" altLang="en-US" dirty="0"/>
          </a:p>
        </p:txBody>
      </p:sp>
    </p:spTree>
    <p:extLst>
      <p:ext uri="{BB962C8B-B14F-4D97-AF65-F5344CB8AC3E}">
        <p14:creationId xmlns:p14="http://schemas.microsoft.com/office/powerpoint/2010/main" val="67081084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373B5-34DE-F39C-AA4B-7949E73B2F7A}"/>
              </a:ext>
            </a:extLst>
          </p:cNvPr>
          <p:cNvSpPr>
            <a:spLocks noGrp="1"/>
          </p:cNvSpPr>
          <p:nvPr>
            <p:ph type="title"/>
          </p:nvPr>
        </p:nvSpPr>
        <p:spPr/>
        <p:txBody>
          <a:bodyPr/>
          <a:lstStyle/>
          <a:p>
            <a:r>
              <a:rPr lang="en-GB" dirty="0"/>
              <a:t>The Application</a:t>
            </a:r>
          </a:p>
        </p:txBody>
      </p:sp>
      <p:sp>
        <p:nvSpPr>
          <p:cNvPr id="3" name="Text Placeholder 2">
            <a:extLst>
              <a:ext uri="{FF2B5EF4-FFF2-40B4-BE49-F238E27FC236}">
                <a16:creationId xmlns:a16="http://schemas.microsoft.com/office/drawing/2014/main" id="{23C507E5-F794-90AC-BD47-497BC03796CF}"/>
              </a:ext>
            </a:extLst>
          </p:cNvPr>
          <p:cNvSpPr>
            <a:spLocks noGrp="1"/>
          </p:cNvSpPr>
          <p:nvPr>
            <p:ph type="body" idx="1"/>
          </p:nvPr>
        </p:nvSpPr>
        <p:spPr/>
        <p:txBody>
          <a:bodyPr/>
          <a:lstStyle/>
          <a:p>
            <a:r>
              <a:rPr lang="en-GB" sz="2800" dirty="0">
                <a:latin typeface="Helvetica" pitchFamily="2" charset="0"/>
              </a:rPr>
              <a:t>COP1 is required to be submitted (including COP1C for a statutory will) together with:</a:t>
            </a:r>
          </a:p>
          <a:p>
            <a:pPr lvl="1"/>
            <a:r>
              <a:rPr lang="en-GB" sz="2800" dirty="0">
                <a:latin typeface="Helvetica" pitchFamily="2" charset="0"/>
              </a:rPr>
              <a:t>COP2 if permission is required;</a:t>
            </a:r>
          </a:p>
          <a:p>
            <a:pPr lvl="1"/>
            <a:r>
              <a:rPr lang="en-GB" sz="2800" dirty="0">
                <a:latin typeface="Helvetica" pitchFamily="2" charset="0"/>
              </a:rPr>
              <a:t> medical certificate (Form COP3);</a:t>
            </a:r>
          </a:p>
          <a:p>
            <a:pPr lvl="1"/>
            <a:r>
              <a:rPr lang="en-GB" sz="2800" dirty="0">
                <a:latin typeface="Helvetica" pitchFamily="2" charset="0"/>
              </a:rPr>
              <a:t>a statement of truth in support of the application, plus exhibits; and</a:t>
            </a:r>
          </a:p>
          <a:p>
            <a:pPr lvl="1"/>
            <a:r>
              <a:rPr lang="en-GB" sz="2800" dirty="0">
                <a:latin typeface="Helvetica" pitchFamily="2" charset="0"/>
              </a:rPr>
              <a:t>The Court Fee (currently £371 with no provision to be taken from a fee account meaning a cheque)</a:t>
            </a:r>
          </a:p>
          <a:p>
            <a:r>
              <a:rPr lang="en-GB" sz="2800" dirty="0">
                <a:latin typeface="Helvetica" pitchFamily="2" charset="0"/>
              </a:rPr>
              <a:t>PD9F specifies the further evidence required in respect of a statutory will (or codicil):</a:t>
            </a:r>
          </a:p>
          <a:p>
            <a:pPr marL="457200" lvl="1" indent="0">
              <a:buNone/>
            </a:pPr>
            <a:endParaRPr lang="en-GB" sz="2800" dirty="0"/>
          </a:p>
        </p:txBody>
      </p:sp>
      <p:sp>
        <p:nvSpPr>
          <p:cNvPr id="4" name="Slide Number Placeholder 3">
            <a:extLst>
              <a:ext uri="{FF2B5EF4-FFF2-40B4-BE49-F238E27FC236}">
                <a16:creationId xmlns:a16="http://schemas.microsoft.com/office/drawing/2014/main" id="{ED98E842-FDE9-0C54-4130-8BE6CF3C0083}"/>
              </a:ext>
            </a:extLst>
          </p:cNvPr>
          <p:cNvSpPr>
            <a:spLocks noGrp="1"/>
          </p:cNvSpPr>
          <p:nvPr>
            <p:ph type="sldNum" sz="quarter" idx="10"/>
          </p:nvPr>
        </p:nvSpPr>
        <p:spPr/>
        <p:txBody>
          <a:bodyPr/>
          <a:lstStyle/>
          <a:p>
            <a:pPr>
              <a:defRPr/>
            </a:pPr>
            <a:fld id="{9554AA88-661A-F842-A706-59AC02395E5B}" type="slidenum">
              <a:rPr lang="en-US" altLang="en-US" smtClean="0"/>
              <a:pPr>
                <a:defRPr/>
              </a:pPr>
              <a:t>15</a:t>
            </a:fld>
            <a:endParaRPr lang="en-US" altLang="en-US" dirty="0"/>
          </a:p>
        </p:txBody>
      </p:sp>
    </p:spTree>
    <p:extLst>
      <p:ext uri="{BB962C8B-B14F-4D97-AF65-F5344CB8AC3E}">
        <p14:creationId xmlns:p14="http://schemas.microsoft.com/office/powerpoint/2010/main" val="859522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D693B-E474-8F26-2860-197A8FD227D7}"/>
              </a:ext>
            </a:extLst>
          </p:cNvPr>
          <p:cNvSpPr>
            <a:spLocks noGrp="1"/>
          </p:cNvSpPr>
          <p:nvPr>
            <p:ph type="title"/>
          </p:nvPr>
        </p:nvSpPr>
        <p:spPr/>
        <p:txBody>
          <a:bodyPr/>
          <a:lstStyle/>
          <a:p>
            <a:r>
              <a:rPr lang="en-GB" sz="4400" dirty="0"/>
              <a:t>PD9F requirements (1)</a:t>
            </a:r>
            <a:endParaRPr lang="en-GB" dirty="0"/>
          </a:p>
        </p:txBody>
      </p:sp>
      <p:sp>
        <p:nvSpPr>
          <p:cNvPr id="3" name="Text Placeholder 2">
            <a:extLst>
              <a:ext uri="{FF2B5EF4-FFF2-40B4-BE49-F238E27FC236}">
                <a16:creationId xmlns:a16="http://schemas.microsoft.com/office/drawing/2014/main" id="{B027165B-2369-57B3-7C4F-37F91FBB0293}"/>
              </a:ext>
            </a:extLst>
          </p:cNvPr>
          <p:cNvSpPr>
            <a:spLocks noGrp="1"/>
          </p:cNvSpPr>
          <p:nvPr>
            <p:ph type="body" idx="1"/>
          </p:nvPr>
        </p:nvSpPr>
        <p:spPr/>
        <p:txBody>
          <a:bodyPr/>
          <a:lstStyle/>
          <a:p>
            <a:r>
              <a:rPr lang="en-GB" sz="2400" dirty="0">
                <a:latin typeface="Helvetica" pitchFamily="2" charset="0"/>
              </a:rPr>
              <a:t>2 copies of the draft Will (or codicil);</a:t>
            </a:r>
          </a:p>
          <a:p>
            <a:r>
              <a:rPr lang="en-GB" sz="2400" dirty="0">
                <a:latin typeface="Helvetica" pitchFamily="2" charset="0"/>
              </a:rPr>
              <a:t>A copy of any existing will or codicil;</a:t>
            </a:r>
          </a:p>
          <a:p>
            <a:r>
              <a:rPr lang="en-GB" sz="2400" dirty="0">
                <a:latin typeface="Helvetica" pitchFamily="2" charset="0"/>
              </a:rPr>
              <a:t>any consents to act by proposed executors;</a:t>
            </a:r>
          </a:p>
          <a:p>
            <a:r>
              <a:rPr lang="en-GB" sz="2400" dirty="0">
                <a:latin typeface="Helvetica" pitchFamily="2" charset="0"/>
              </a:rPr>
              <a:t>Details of P’s family (preferably a family tree with fill names and dates of birth etc);</a:t>
            </a:r>
          </a:p>
          <a:p>
            <a:r>
              <a:rPr lang="en-GB" sz="2400" dirty="0">
                <a:latin typeface="Helvetica" pitchFamily="2" charset="0"/>
              </a:rPr>
              <a:t>A schedule of assets and valuations;</a:t>
            </a:r>
          </a:p>
          <a:p>
            <a:r>
              <a:rPr lang="en-GB" sz="2400" dirty="0">
                <a:latin typeface="Helvetica" pitchFamily="2" charset="0"/>
              </a:rPr>
              <a:t>Schedule of net yearly income and spending by P;</a:t>
            </a:r>
          </a:p>
          <a:p>
            <a:r>
              <a:rPr lang="en-GB" sz="2400" dirty="0">
                <a:latin typeface="Helvetica" pitchFamily="2" charset="0"/>
              </a:rPr>
              <a:t>Statement showing P’s needs, both current and future;</a:t>
            </a:r>
          </a:p>
          <a:p>
            <a:r>
              <a:rPr lang="en-GB" sz="2400" dirty="0">
                <a:latin typeface="Helvetica" pitchFamily="2" charset="0"/>
              </a:rPr>
              <a:t>If P resides in NHS accommodation whether he may be discharged to other accommodation including fee paying or to own home;</a:t>
            </a:r>
          </a:p>
          <a:p>
            <a:endParaRPr lang="en-GB" sz="2400" dirty="0"/>
          </a:p>
          <a:p>
            <a:endParaRPr lang="en-GB" sz="2400" dirty="0"/>
          </a:p>
          <a:p>
            <a:endParaRPr lang="en-GB" dirty="0"/>
          </a:p>
        </p:txBody>
      </p:sp>
      <p:sp>
        <p:nvSpPr>
          <p:cNvPr id="4" name="Slide Number Placeholder 3">
            <a:extLst>
              <a:ext uri="{FF2B5EF4-FFF2-40B4-BE49-F238E27FC236}">
                <a16:creationId xmlns:a16="http://schemas.microsoft.com/office/drawing/2014/main" id="{35CA796E-EC88-2C1E-29D2-AEFB900ADCDC}"/>
              </a:ext>
            </a:extLst>
          </p:cNvPr>
          <p:cNvSpPr>
            <a:spLocks noGrp="1"/>
          </p:cNvSpPr>
          <p:nvPr>
            <p:ph type="sldNum" sz="quarter" idx="10"/>
          </p:nvPr>
        </p:nvSpPr>
        <p:spPr/>
        <p:txBody>
          <a:bodyPr/>
          <a:lstStyle/>
          <a:p>
            <a:pPr>
              <a:defRPr/>
            </a:pPr>
            <a:fld id="{9554AA88-661A-F842-A706-59AC02395E5B}" type="slidenum">
              <a:rPr lang="en-US" altLang="en-US" smtClean="0"/>
              <a:pPr>
                <a:defRPr/>
              </a:pPr>
              <a:t>16</a:t>
            </a:fld>
            <a:endParaRPr lang="en-US" altLang="en-US" dirty="0"/>
          </a:p>
        </p:txBody>
      </p:sp>
    </p:spTree>
    <p:extLst>
      <p:ext uri="{BB962C8B-B14F-4D97-AF65-F5344CB8AC3E}">
        <p14:creationId xmlns:p14="http://schemas.microsoft.com/office/powerpoint/2010/main" val="51956574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7E9DD-4C01-42F4-D22C-FA75907972E8}"/>
              </a:ext>
            </a:extLst>
          </p:cNvPr>
          <p:cNvSpPr>
            <a:spLocks noGrp="1"/>
          </p:cNvSpPr>
          <p:nvPr>
            <p:ph type="title"/>
          </p:nvPr>
        </p:nvSpPr>
        <p:spPr/>
        <p:txBody>
          <a:bodyPr/>
          <a:lstStyle/>
          <a:p>
            <a:r>
              <a:rPr lang="en-GB" sz="4400" dirty="0"/>
              <a:t>PD9F requirements (2)</a:t>
            </a:r>
            <a:endParaRPr lang="en-GB" dirty="0"/>
          </a:p>
        </p:txBody>
      </p:sp>
      <p:sp>
        <p:nvSpPr>
          <p:cNvPr id="3" name="Text Placeholder 2">
            <a:extLst>
              <a:ext uri="{FF2B5EF4-FFF2-40B4-BE49-F238E27FC236}">
                <a16:creationId xmlns:a16="http://schemas.microsoft.com/office/drawing/2014/main" id="{BF26B780-FE87-A52C-9525-BC3A88E15968}"/>
              </a:ext>
            </a:extLst>
          </p:cNvPr>
          <p:cNvSpPr>
            <a:spLocks noGrp="1"/>
          </p:cNvSpPr>
          <p:nvPr>
            <p:ph type="body" idx="1"/>
          </p:nvPr>
        </p:nvSpPr>
        <p:spPr/>
        <p:txBody>
          <a:bodyPr/>
          <a:lstStyle/>
          <a:p>
            <a:r>
              <a:rPr lang="en-GB" sz="2400" dirty="0">
                <a:latin typeface="Helvetica" pitchFamily="2" charset="0"/>
              </a:rPr>
              <a:t>If considered relevant the full details of resources of the proposed beneficiaries and likely changes if application successful;</a:t>
            </a:r>
          </a:p>
          <a:p>
            <a:r>
              <a:rPr lang="en-GB" sz="2400" dirty="0">
                <a:latin typeface="Helvetica" pitchFamily="2" charset="0"/>
              </a:rPr>
              <a:t>details of any CGT, IHT or income tax which may be chargeable in respect of the subject matter of the application;</a:t>
            </a:r>
          </a:p>
          <a:p>
            <a:r>
              <a:rPr lang="en-GB" sz="2400" dirty="0">
                <a:latin typeface="Helvetica" pitchFamily="2" charset="0"/>
              </a:rPr>
              <a:t>an explanation of the effect, if any, that the proposed changes will have on P’s circumstances, preferably in the form of a “before and after” schedule of assets and income;</a:t>
            </a:r>
          </a:p>
          <a:p>
            <a:r>
              <a:rPr lang="en-GB" sz="2400" dirty="0">
                <a:latin typeface="Helvetica" pitchFamily="2" charset="0"/>
              </a:rPr>
              <a:t>if appropriate, a statement of whether any land would be affected by the proposed will or settlement and if so, details of its location and title number, if applicable;</a:t>
            </a:r>
          </a:p>
        </p:txBody>
      </p:sp>
      <p:sp>
        <p:nvSpPr>
          <p:cNvPr id="4" name="Slide Number Placeholder 3">
            <a:extLst>
              <a:ext uri="{FF2B5EF4-FFF2-40B4-BE49-F238E27FC236}">
                <a16:creationId xmlns:a16="http://schemas.microsoft.com/office/drawing/2014/main" id="{1C66F99D-02C6-3673-CB9B-136377C04021}"/>
              </a:ext>
            </a:extLst>
          </p:cNvPr>
          <p:cNvSpPr>
            <a:spLocks noGrp="1"/>
          </p:cNvSpPr>
          <p:nvPr>
            <p:ph type="sldNum" sz="quarter" idx="10"/>
          </p:nvPr>
        </p:nvSpPr>
        <p:spPr/>
        <p:txBody>
          <a:bodyPr/>
          <a:lstStyle/>
          <a:p>
            <a:pPr>
              <a:defRPr/>
            </a:pPr>
            <a:fld id="{9554AA88-661A-F842-A706-59AC02395E5B}" type="slidenum">
              <a:rPr lang="en-US" altLang="en-US" smtClean="0"/>
              <a:pPr>
                <a:defRPr/>
              </a:pPr>
              <a:t>17</a:t>
            </a:fld>
            <a:endParaRPr lang="en-US" altLang="en-US" dirty="0"/>
          </a:p>
        </p:txBody>
      </p:sp>
    </p:spTree>
    <p:extLst>
      <p:ext uri="{BB962C8B-B14F-4D97-AF65-F5344CB8AC3E}">
        <p14:creationId xmlns:p14="http://schemas.microsoft.com/office/powerpoint/2010/main" val="325003456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CC34-79B6-0B53-2431-CD4985A46B3A}"/>
              </a:ext>
            </a:extLst>
          </p:cNvPr>
          <p:cNvSpPr>
            <a:spLocks noGrp="1"/>
          </p:cNvSpPr>
          <p:nvPr>
            <p:ph type="title"/>
          </p:nvPr>
        </p:nvSpPr>
        <p:spPr/>
        <p:txBody>
          <a:bodyPr/>
          <a:lstStyle/>
          <a:p>
            <a:r>
              <a:rPr lang="en-GB" sz="4400" dirty="0"/>
              <a:t>PD9F requirements (2)</a:t>
            </a:r>
            <a:endParaRPr lang="en-GB" dirty="0"/>
          </a:p>
        </p:txBody>
      </p:sp>
      <p:sp>
        <p:nvSpPr>
          <p:cNvPr id="3" name="Text Placeholder 2">
            <a:extLst>
              <a:ext uri="{FF2B5EF4-FFF2-40B4-BE49-F238E27FC236}">
                <a16:creationId xmlns:a16="http://schemas.microsoft.com/office/drawing/2014/main" id="{3681DE67-B49B-4D3D-29EE-08E08EC821BB}"/>
              </a:ext>
            </a:extLst>
          </p:cNvPr>
          <p:cNvSpPr>
            <a:spLocks noGrp="1"/>
          </p:cNvSpPr>
          <p:nvPr>
            <p:ph type="body" idx="1"/>
          </p:nvPr>
        </p:nvSpPr>
        <p:spPr/>
        <p:txBody>
          <a:bodyPr/>
          <a:lstStyle/>
          <a:p>
            <a:pPr algn="just"/>
            <a:r>
              <a:rPr lang="en-GB" sz="2400" dirty="0">
                <a:latin typeface="Helvetica" pitchFamily="2" charset="0"/>
              </a:rPr>
              <a:t>where the application is for a settlement of property or for the variation of an existing settlement or trust, a draft of the proposed deed, plus one copy;</a:t>
            </a:r>
          </a:p>
          <a:p>
            <a:r>
              <a:rPr lang="en-GB" sz="2400" dirty="0">
                <a:latin typeface="Helvetica" pitchFamily="2" charset="0"/>
              </a:rPr>
              <a:t>a copy of any registered enduring power of attorney or lasting power of attorney;</a:t>
            </a:r>
          </a:p>
          <a:p>
            <a:r>
              <a:rPr lang="en-GB" sz="2400" dirty="0">
                <a:latin typeface="Helvetica" pitchFamily="2" charset="0"/>
              </a:rPr>
              <a:t>confirmation that P is a resident of England or Wales; and</a:t>
            </a:r>
          </a:p>
          <a:p>
            <a:r>
              <a:rPr lang="en-GB" sz="2400" dirty="0">
                <a:effectLst/>
                <a:latin typeface="Helvetica" pitchFamily="2" charset="0"/>
              </a:rPr>
              <a:t>an up to date report of P’s present medical condition, life expectancy, likelihood of requiring increased expenditure in the foreseeable future, and testamentary capacity</a:t>
            </a:r>
          </a:p>
          <a:p>
            <a:endParaRPr lang="en-GB" sz="2400" dirty="0">
              <a:latin typeface="Helvetica" pitchFamily="2" charset="0"/>
            </a:endParaRPr>
          </a:p>
        </p:txBody>
      </p:sp>
      <p:sp>
        <p:nvSpPr>
          <p:cNvPr id="4" name="Slide Number Placeholder 3">
            <a:extLst>
              <a:ext uri="{FF2B5EF4-FFF2-40B4-BE49-F238E27FC236}">
                <a16:creationId xmlns:a16="http://schemas.microsoft.com/office/drawing/2014/main" id="{34F3610E-4672-F83D-3B7A-09469FD16F90}"/>
              </a:ext>
            </a:extLst>
          </p:cNvPr>
          <p:cNvSpPr>
            <a:spLocks noGrp="1"/>
          </p:cNvSpPr>
          <p:nvPr>
            <p:ph type="sldNum" sz="quarter" idx="10"/>
          </p:nvPr>
        </p:nvSpPr>
        <p:spPr/>
        <p:txBody>
          <a:bodyPr/>
          <a:lstStyle/>
          <a:p>
            <a:pPr>
              <a:defRPr/>
            </a:pPr>
            <a:fld id="{9554AA88-661A-F842-A706-59AC02395E5B}" type="slidenum">
              <a:rPr lang="en-US" altLang="en-US" smtClean="0"/>
              <a:pPr>
                <a:defRPr/>
              </a:pPr>
              <a:t>18</a:t>
            </a:fld>
            <a:endParaRPr lang="en-US" altLang="en-US" dirty="0"/>
          </a:p>
        </p:txBody>
      </p:sp>
    </p:spTree>
    <p:extLst>
      <p:ext uri="{BB962C8B-B14F-4D97-AF65-F5344CB8AC3E}">
        <p14:creationId xmlns:p14="http://schemas.microsoft.com/office/powerpoint/2010/main" val="415990150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BA68E-BCB9-FA94-5828-678B03066163}"/>
              </a:ext>
            </a:extLst>
          </p:cNvPr>
          <p:cNvSpPr>
            <a:spLocks noGrp="1"/>
          </p:cNvSpPr>
          <p:nvPr>
            <p:ph type="title"/>
          </p:nvPr>
        </p:nvSpPr>
        <p:spPr/>
        <p:txBody>
          <a:bodyPr/>
          <a:lstStyle/>
          <a:p>
            <a:r>
              <a:rPr lang="en-GB" dirty="0"/>
              <a:t>Further Evidence/ Applications</a:t>
            </a:r>
          </a:p>
        </p:txBody>
      </p:sp>
      <p:sp>
        <p:nvSpPr>
          <p:cNvPr id="3" name="Text Placeholder 2">
            <a:extLst>
              <a:ext uri="{FF2B5EF4-FFF2-40B4-BE49-F238E27FC236}">
                <a16:creationId xmlns:a16="http://schemas.microsoft.com/office/drawing/2014/main" id="{D6B7CB70-56DA-379F-A451-526845C8746A}"/>
              </a:ext>
            </a:extLst>
          </p:cNvPr>
          <p:cNvSpPr>
            <a:spLocks noGrp="1"/>
          </p:cNvSpPr>
          <p:nvPr>
            <p:ph type="body" idx="1"/>
          </p:nvPr>
        </p:nvSpPr>
        <p:spPr/>
        <p:txBody>
          <a:bodyPr/>
          <a:lstStyle/>
          <a:p>
            <a:r>
              <a:rPr lang="en-GB" sz="3000" dirty="0"/>
              <a:t>Not all evidence deeded to determine the application may be available at the time, including:</a:t>
            </a:r>
          </a:p>
          <a:p>
            <a:pPr lvl="1"/>
            <a:r>
              <a:rPr lang="en-GB" sz="3000" dirty="0"/>
              <a:t>Earlier Wills;</a:t>
            </a:r>
          </a:p>
          <a:p>
            <a:pPr lvl="1"/>
            <a:r>
              <a:rPr lang="en-GB" sz="3000" dirty="0"/>
              <a:t>Medical records;</a:t>
            </a:r>
          </a:p>
          <a:p>
            <a:pPr lvl="1"/>
            <a:r>
              <a:rPr lang="en-GB" sz="3000" dirty="0"/>
              <a:t>Solicitors’ file of correspondence</a:t>
            </a:r>
          </a:p>
          <a:p>
            <a:r>
              <a:rPr lang="en-GB" sz="3000" dirty="0"/>
              <a:t>Consider whether further applications (including using a COP9 form) may need to be made.</a:t>
            </a:r>
          </a:p>
          <a:p>
            <a:r>
              <a:rPr lang="en-GB" sz="3000" dirty="0"/>
              <a:t>Such applications might need to deal with: </a:t>
            </a:r>
          </a:p>
          <a:p>
            <a:pPr lvl="1"/>
            <a:endParaRPr lang="en-GB" dirty="0"/>
          </a:p>
          <a:p>
            <a:pPr lvl="1"/>
            <a:endParaRPr lang="en-GB" dirty="0"/>
          </a:p>
          <a:p>
            <a:pPr lvl="1"/>
            <a:endParaRPr lang="en-GB" dirty="0"/>
          </a:p>
          <a:p>
            <a:pPr lvl="1"/>
            <a:endParaRPr lang="en-GB" dirty="0"/>
          </a:p>
        </p:txBody>
      </p:sp>
      <p:sp>
        <p:nvSpPr>
          <p:cNvPr id="4" name="Slide Number Placeholder 3">
            <a:extLst>
              <a:ext uri="{FF2B5EF4-FFF2-40B4-BE49-F238E27FC236}">
                <a16:creationId xmlns:a16="http://schemas.microsoft.com/office/drawing/2014/main" id="{B771DFDC-C48A-95A9-CCCA-70BFE067485E}"/>
              </a:ext>
            </a:extLst>
          </p:cNvPr>
          <p:cNvSpPr>
            <a:spLocks noGrp="1"/>
          </p:cNvSpPr>
          <p:nvPr>
            <p:ph type="sldNum" sz="quarter" idx="10"/>
          </p:nvPr>
        </p:nvSpPr>
        <p:spPr/>
        <p:txBody>
          <a:bodyPr/>
          <a:lstStyle/>
          <a:p>
            <a:pPr>
              <a:defRPr/>
            </a:pPr>
            <a:fld id="{9554AA88-661A-F842-A706-59AC02395E5B}" type="slidenum">
              <a:rPr lang="en-US" altLang="en-US" smtClean="0"/>
              <a:pPr>
                <a:defRPr/>
              </a:pPr>
              <a:t>19</a:t>
            </a:fld>
            <a:endParaRPr lang="en-US" altLang="en-US" dirty="0"/>
          </a:p>
        </p:txBody>
      </p:sp>
    </p:spTree>
    <p:extLst>
      <p:ext uri="{BB962C8B-B14F-4D97-AF65-F5344CB8AC3E}">
        <p14:creationId xmlns:p14="http://schemas.microsoft.com/office/powerpoint/2010/main" val="104767296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BC1DEBF-F045-B364-67E5-120D9C34E5FE}"/>
              </a:ext>
            </a:extLst>
          </p:cNvPr>
          <p:cNvSpPr>
            <a:spLocks noGrp="1"/>
          </p:cNvSpPr>
          <p:nvPr>
            <p:ph type="title"/>
          </p:nvPr>
        </p:nvSpPr>
        <p:spPr/>
        <p:txBody>
          <a:bodyPr/>
          <a:lstStyle/>
          <a:p>
            <a:pPr eaLnBrk="1" hangingPunct="1"/>
            <a:r>
              <a:rPr lang="en-GB" altLang="en-US" sz="3600" b="1" dirty="0">
                <a:latin typeface="Calibri" panose="020F0502020204030204" pitchFamily="34" charset="0"/>
                <a:cs typeface="Calibri" panose="020F0502020204030204" pitchFamily="34" charset="0"/>
              </a:rPr>
              <a:t>Introduction</a:t>
            </a:r>
            <a:endParaRPr lang="en-GB" altLang="en-US" b="1" dirty="0">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BACA9D40-1B20-3581-8F31-AC42B7874A5F}"/>
              </a:ext>
            </a:extLst>
          </p:cNvPr>
          <p:cNvSpPr>
            <a:spLocks noGrp="1"/>
          </p:cNvSpPr>
          <p:nvPr>
            <p:ph idx="1"/>
          </p:nvPr>
        </p:nvSpPr>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en-GB" sz="2800" dirty="0"/>
              <a:t>Introduction </a:t>
            </a:r>
          </a:p>
          <a:p>
            <a:pPr eaLnBrk="1" fontAlgn="auto" hangingPunct="1">
              <a:spcAft>
                <a:spcPts val="0"/>
              </a:spcAft>
              <a:defRPr/>
            </a:pPr>
            <a:r>
              <a:rPr lang="en-GB" sz="2800" dirty="0"/>
              <a:t>Introduction/ refresher to the statutory regime under the Mental Capacity Act 2005 (MCA 2005) for the making of Statutory Wills on behalf of those who have lost capacity (“P”)</a:t>
            </a:r>
          </a:p>
          <a:p>
            <a:pPr eaLnBrk="1" fontAlgn="auto" hangingPunct="1">
              <a:spcAft>
                <a:spcPts val="0"/>
              </a:spcAft>
              <a:defRPr/>
            </a:pPr>
            <a:endParaRPr lang="en-GB" sz="2800" dirty="0"/>
          </a:p>
          <a:p>
            <a:pPr eaLnBrk="1" fontAlgn="auto" hangingPunct="1">
              <a:spcAft>
                <a:spcPts val="0"/>
              </a:spcAft>
              <a:defRPr/>
            </a:pPr>
            <a:r>
              <a:rPr lang="en-GB" sz="2800" dirty="0"/>
              <a:t>Useful to litigators who may be unfamiliar with the process and to private client professionals who may welcome a refresher</a:t>
            </a:r>
          </a:p>
          <a:p>
            <a:pPr eaLnBrk="1" fontAlgn="auto" hangingPunct="1">
              <a:spcAft>
                <a:spcPts val="0"/>
              </a:spcAft>
              <a:defRPr/>
            </a:pPr>
            <a:endParaRPr lang="en-GB" sz="2800" dirty="0"/>
          </a:p>
          <a:p>
            <a:pPr eaLnBrk="1" fontAlgn="auto" hangingPunct="1">
              <a:spcAft>
                <a:spcPts val="0"/>
              </a:spcAft>
              <a:defRPr/>
            </a:pPr>
            <a:r>
              <a:rPr lang="en-GB" sz="2800" dirty="0"/>
              <a:t>The notes draw in particular upon Court of Protection Practice 2023 (Lexis Nexis) which is an essential companion when carrying out work in this area.</a:t>
            </a:r>
          </a:p>
        </p:txBody>
      </p:sp>
      <p:pic>
        <p:nvPicPr>
          <p:cNvPr id="9220" name="Picture 2" descr="C:\Users\Heather\Documents\My Dropbox\Chambers\Website and Marketing Review\Logo\PumpCourt_logo_HR.jpg">
            <a:extLst>
              <a:ext uri="{FF2B5EF4-FFF2-40B4-BE49-F238E27FC236}">
                <a16:creationId xmlns:a16="http://schemas.microsoft.com/office/drawing/2014/main" id="{1151FFFB-17DC-4D9D-CDD2-A83815075A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1E471190-B9BB-0272-F091-478F49580D14}"/>
              </a:ext>
            </a:extLst>
          </p:cNvPr>
          <p:cNvSpPr>
            <a:spLocks noGrp="1"/>
          </p:cNvSpPr>
          <p:nvPr>
            <p:ph type="sldNum" sz="quarter" idx="10"/>
          </p:nvPr>
        </p:nvSpPr>
        <p:spPr/>
        <p:txBody>
          <a:bodyPr/>
          <a:lstStyle/>
          <a:p>
            <a:pPr>
              <a:defRPr/>
            </a:pPr>
            <a:fld id="{F3B73170-A923-4F4E-9EA8-FFD84AA1A376}" type="slidenum">
              <a:rPr lang="en-US" altLang="en-US" smtClean="0"/>
              <a:pPr>
                <a:defRPr/>
              </a:pPr>
              <a:t>2</a:t>
            </a:fld>
            <a:endParaRPr lang="en-US" altLang="en-US"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E9A4D-E142-37C7-7B8D-D407EDFFE69A}"/>
              </a:ext>
            </a:extLst>
          </p:cNvPr>
          <p:cNvSpPr>
            <a:spLocks noGrp="1"/>
          </p:cNvSpPr>
          <p:nvPr>
            <p:ph type="title"/>
          </p:nvPr>
        </p:nvSpPr>
        <p:spPr/>
        <p:txBody>
          <a:bodyPr/>
          <a:lstStyle/>
          <a:p>
            <a:r>
              <a:rPr lang="en-GB" sz="3600" dirty="0"/>
              <a:t>Further Evidence/ Applications (2)</a:t>
            </a:r>
          </a:p>
        </p:txBody>
      </p:sp>
      <p:sp>
        <p:nvSpPr>
          <p:cNvPr id="3" name="Text Placeholder 2">
            <a:extLst>
              <a:ext uri="{FF2B5EF4-FFF2-40B4-BE49-F238E27FC236}">
                <a16:creationId xmlns:a16="http://schemas.microsoft.com/office/drawing/2014/main" id="{0C177450-971B-27DA-D702-FADF2DC11269}"/>
              </a:ext>
            </a:extLst>
          </p:cNvPr>
          <p:cNvSpPr>
            <a:spLocks noGrp="1"/>
          </p:cNvSpPr>
          <p:nvPr>
            <p:ph type="body" idx="1"/>
          </p:nvPr>
        </p:nvSpPr>
        <p:spPr/>
        <p:txBody>
          <a:bodyPr/>
          <a:lstStyle/>
          <a:p>
            <a:pPr lvl="1" algn="just"/>
            <a:r>
              <a:rPr lang="en-GB" sz="2000" dirty="0">
                <a:latin typeface="+mn-lt"/>
              </a:rPr>
              <a:t>Expediting the application;</a:t>
            </a:r>
          </a:p>
          <a:p>
            <a:pPr lvl="1" algn="just"/>
            <a:r>
              <a:rPr lang="en-GB" sz="2000" dirty="0">
                <a:latin typeface="+mn-lt"/>
              </a:rPr>
              <a:t>Requiring access to documents</a:t>
            </a:r>
          </a:p>
          <a:p>
            <a:pPr lvl="1" algn="just"/>
            <a:r>
              <a:rPr lang="en-GB" sz="2000" dirty="0">
                <a:latin typeface="+mn-lt"/>
              </a:rPr>
              <a:t>Issues relating to Respondents</a:t>
            </a:r>
          </a:p>
          <a:p>
            <a:pPr lvl="2" algn="just"/>
            <a:r>
              <a:rPr lang="en-GB" sz="2000" dirty="0">
                <a:latin typeface="+mn-lt"/>
              </a:rPr>
              <a:t>Their identity;</a:t>
            </a:r>
          </a:p>
          <a:p>
            <a:pPr lvl="2" algn="just"/>
            <a:r>
              <a:rPr lang="en-GB" sz="2000" dirty="0">
                <a:latin typeface="+mn-lt"/>
              </a:rPr>
              <a:t>The number of them;</a:t>
            </a:r>
          </a:p>
          <a:p>
            <a:pPr lvl="2" algn="just"/>
            <a:r>
              <a:rPr lang="en-GB" sz="2000" dirty="0">
                <a:latin typeface="+mn-lt"/>
              </a:rPr>
              <a:t>Whether they can be traced</a:t>
            </a:r>
          </a:p>
          <a:p>
            <a:pPr lvl="2" algn="just"/>
            <a:r>
              <a:rPr lang="en-GB" sz="2000" dirty="0">
                <a:latin typeface="+mn-lt"/>
              </a:rPr>
              <a:t>disability or lack of capacity of other Respondents;</a:t>
            </a:r>
          </a:p>
          <a:p>
            <a:pPr lvl="1" algn="just"/>
            <a:r>
              <a:rPr lang="en-GB" sz="2000" dirty="0">
                <a:latin typeface="+mn-lt"/>
              </a:rPr>
              <a:t>Detailed evidence relating to best interests</a:t>
            </a:r>
          </a:p>
          <a:p>
            <a:pPr marL="457200" lvl="1" indent="0" algn="just">
              <a:buNone/>
            </a:pPr>
            <a:endParaRPr lang="en-GB" sz="2000" dirty="0">
              <a:latin typeface="+mn-lt"/>
            </a:endParaRPr>
          </a:p>
          <a:p>
            <a:pPr marL="457200" lvl="1" indent="0" algn="just">
              <a:buNone/>
            </a:pPr>
            <a:r>
              <a:rPr lang="en-GB" sz="2000" dirty="0">
                <a:latin typeface="+mn-lt"/>
              </a:rPr>
              <a:t>NB such applications are very costly due to the safeguards regarding service etc. Whilst these will usually come from P’s estate, this is by no means certain, especially if the application is unsuccessful or costs are unreasonably incurred. Funding is likely to be an issue. </a:t>
            </a:r>
          </a:p>
        </p:txBody>
      </p:sp>
      <p:sp>
        <p:nvSpPr>
          <p:cNvPr id="4" name="Slide Number Placeholder 3">
            <a:extLst>
              <a:ext uri="{FF2B5EF4-FFF2-40B4-BE49-F238E27FC236}">
                <a16:creationId xmlns:a16="http://schemas.microsoft.com/office/drawing/2014/main" id="{16066516-2EF8-FD29-FF05-7099EE41E5EE}"/>
              </a:ext>
            </a:extLst>
          </p:cNvPr>
          <p:cNvSpPr>
            <a:spLocks noGrp="1"/>
          </p:cNvSpPr>
          <p:nvPr>
            <p:ph type="sldNum" sz="quarter" idx="10"/>
          </p:nvPr>
        </p:nvSpPr>
        <p:spPr/>
        <p:txBody>
          <a:bodyPr/>
          <a:lstStyle/>
          <a:p>
            <a:pPr>
              <a:defRPr/>
            </a:pPr>
            <a:fld id="{9554AA88-661A-F842-A706-59AC02395E5B}" type="slidenum">
              <a:rPr lang="en-US" altLang="en-US" smtClean="0"/>
              <a:pPr>
                <a:defRPr/>
              </a:pPr>
              <a:t>20</a:t>
            </a:fld>
            <a:endParaRPr lang="en-US" altLang="en-US" dirty="0"/>
          </a:p>
        </p:txBody>
      </p:sp>
    </p:spTree>
    <p:extLst>
      <p:ext uri="{BB962C8B-B14F-4D97-AF65-F5344CB8AC3E}">
        <p14:creationId xmlns:p14="http://schemas.microsoft.com/office/powerpoint/2010/main" val="67481374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5A97-76E2-3BF0-102C-D85B57F4E3AE}"/>
              </a:ext>
            </a:extLst>
          </p:cNvPr>
          <p:cNvSpPr>
            <a:spLocks noGrp="1"/>
          </p:cNvSpPr>
          <p:nvPr>
            <p:ph type="title"/>
          </p:nvPr>
        </p:nvSpPr>
        <p:spPr/>
        <p:txBody>
          <a:bodyPr/>
          <a:lstStyle/>
          <a:p>
            <a:r>
              <a:rPr lang="en-GB" dirty="0"/>
              <a:t>Respondents/ Persons to be Notified</a:t>
            </a:r>
          </a:p>
        </p:txBody>
      </p:sp>
      <p:sp>
        <p:nvSpPr>
          <p:cNvPr id="3" name="Text Placeholder 2">
            <a:extLst>
              <a:ext uri="{FF2B5EF4-FFF2-40B4-BE49-F238E27FC236}">
                <a16:creationId xmlns:a16="http://schemas.microsoft.com/office/drawing/2014/main" id="{FC8030AA-BAF9-6EB5-92EA-EE9B5AFA55CA}"/>
              </a:ext>
            </a:extLst>
          </p:cNvPr>
          <p:cNvSpPr>
            <a:spLocks noGrp="1"/>
          </p:cNvSpPr>
          <p:nvPr>
            <p:ph type="body" idx="1"/>
          </p:nvPr>
        </p:nvSpPr>
        <p:spPr/>
        <p:txBody>
          <a:bodyPr/>
          <a:lstStyle/>
          <a:p>
            <a:r>
              <a:rPr lang="en-GB" dirty="0"/>
              <a:t>Those who might participate fall into 2 categories and who must be identified in the application:</a:t>
            </a:r>
          </a:p>
          <a:p>
            <a:r>
              <a:rPr lang="en-GB" dirty="0"/>
              <a:t>(1) Named respondents and (2) persons to be notified;</a:t>
            </a:r>
          </a:p>
          <a:p>
            <a:r>
              <a:rPr lang="en-GB" dirty="0"/>
              <a:t>Respondents must be served with the application and supporting documents within 14 days (r9.6(1) (and a certificate filed of within 7 days – r9.6(2));</a:t>
            </a:r>
          </a:p>
        </p:txBody>
      </p:sp>
      <p:sp>
        <p:nvSpPr>
          <p:cNvPr id="4" name="Slide Number Placeholder 3">
            <a:extLst>
              <a:ext uri="{FF2B5EF4-FFF2-40B4-BE49-F238E27FC236}">
                <a16:creationId xmlns:a16="http://schemas.microsoft.com/office/drawing/2014/main" id="{65041716-9546-E656-D2E0-D10D89D2CF03}"/>
              </a:ext>
            </a:extLst>
          </p:cNvPr>
          <p:cNvSpPr>
            <a:spLocks noGrp="1"/>
          </p:cNvSpPr>
          <p:nvPr>
            <p:ph type="sldNum" sz="quarter" idx="10"/>
          </p:nvPr>
        </p:nvSpPr>
        <p:spPr/>
        <p:txBody>
          <a:bodyPr/>
          <a:lstStyle/>
          <a:p>
            <a:pPr>
              <a:defRPr/>
            </a:pPr>
            <a:fld id="{9554AA88-661A-F842-A706-59AC02395E5B}" type="slidenum">
              <a:rPr lang="en-US" altLang="en-US" smtClean="0"/>
              <a:pPr>
                <a:defRPr/>
              </a:pPr>
              <a:t>21</a:t>
            </a:fld>
            <a:endParaRPr lang="en-US" altLang="en-US" dirty="0"/>
          </a:p>
        </p:txBody>
      </p:sp>
    </p:spTree>
    <p:extLst>
      <p:ext uri="{BB962C8B-B14F-4D97-AF65-F5344CB8AC3E}">
        <p14:creationId xmlns:p14="http://schemas.microsoft.com/office/powerpoint/2010/main" val="1500649632"/>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11474-16E9-86D5-B52D-C1DA5199B202}"/>
              </a:ext>
            </a:extLst>
          </p:cNvPr>
          <p:cNvSpPr>
            <a:spLocks noGrp="1"/>
          </p:cNvSpPr>
          <p:nvPr>
            <p:ph type="title"/>
          </p:nvPr>
        </p:nvSpPr>
        <p:spPr/>
        <p:txBody>
          <a:bodyPr/>
          <a:lstStyle/>
          <a:p>
            <a:r>
              <a:rPr lang="en-GB" dirty="0"/>
              <a:t>Respondents</a:t>
            </a:r>
          </a:p>
        </p:txBody>
      </p:sp>
      <p:sp>
        <p:nvSpPr>
          <p:cNvPr id="3" name="Text Placeholder 2">
            <a:extLst>
              <a:ext uri="{FF2B5EF4-FFF2-40B4-BE49-F238E27FC236}">
                <a16:creationId xmlns:a16="http://schemas.microsoft.com/office/drawing/2014/main" id="{B90E6084-514C-6662-7A4A-809EA2DCBB66}"/>
              </a:ext>
            </a:extLst>
          </p:cNvPr>
          <p:cNvSpPr>
            <a:spLocks noGrp="1"/>
          </p:cNvSpPr>
          <p:nvPr>
            <p:ph type="body" idx="1"/>
          </p:nvPr>
        </p:nvSpPr>
        <p:spPr/>
        <p:txBody>
          <a:bodyPr/>
          <a:lstStyle/>
          <a:p>
            <a:r>
              <a:rPr lang="en-GB" sz="2200" dirty="0">
                <a:latin typeface="+mn-lt"/>
              </a:rPr>
              <a:t>In the context of statutory wills PD 9E (¶9) sets out that the following must be named:</a:t>
            </a:r>
          </a:p>
          <a:p>
            <a:pPr lvl="1"/>
            <a:r>
              <a:rPr lang="en-GB" sz="2200" dirty="0">
                <a:latin typeface="+mn-lt"/>
              </a:rPr>
              <a:t>any beneficiary under an existing will or codicil who is likely to be materially or adversely affected by the application;</a:t>
            </a:r>
          </a:p>
          <a:p>
            <a:pPr lvl="1"/>
            <a:r>
              <a:rPr lang="en-GB" sz="2200" dirty="0">
                <a:latin typeface="+mn-lt"/>
              </a:rPr>
              <a:t>any beneficiary under a proposed will or codicil who is likely to be materially or adversely affected by the application; and</a:t>
            </a:r>
          </a:p>
          <a:p>
            <a:pPr lvl="1" algn="just"/>
            <a:r>
              <a:rPr lang="en-GB" sz="2200" dirty="0">
                <a:latin typeface="+mn-lt"/>
              </a:rPr>
              <a:t>any prospective beneficiary under P’s intestacy where P has no existing will.</a:t>
            </a:r>
          </a:p>
          <a:p>
            <a:r>
              <a:rPr lang="en-GB" sz="2200" dirty="0">
                <a:latin typeface="+mn-lt"/>
              </a:rPr>
              <a:t>“materially affected” includes someone who </a:t>
            </a:r>
            <a:r>
              <a:rPr lang="en-GB" sz="2200" u="sng" dirty="0">
                <a:latin typeface="+mn-lt"/>
              </a:rPr>
              <a:t>might</a:t>
            </a:r>
            <a:r>
              <a:rPr lang="en-GB" sz="2200" dirty="0">
                <a:latin typeface="+mn-lt"/>
              </a:rPr>
              <a:t> now benefit, i.e. has a material interest;</a:t>
            </a:r>
          </a:p>
          <a:p>
            <a:r>
              <a:rPr lang="en-GB" sz="2200" dirty="0">
                <a:latin typeface="+mn-lt"/>
              </a:rPr>
              <a:t>NB, such interests are likely to be interpreted strictly although there is no threshold for de minimis interests, such as small pecuniary legacies;</a:t>
            </a:r>
          </a:p>
          <a:p>
            <a:endParaRPr lang="en-GB" sz="2200" dirty="0">
              <a:latin typeface="+mn-lt"/>
            </a:endParaRPr>
          </a:p>
          <a:p>
            <a:endParaRPr lang="en-GB" sz="2200" dirty="0">
              <a:latin typeface="+mn-lt"/>
            </a:endParaRPr>
          </a:p>
          <a:p>
            <a:pPr marL="457200" lvl="1" indent="0" algn="just">
              <a:buNone/>
            </a:pPr>
            <a:endParaRPr lang="en-GB" sz="2200" dirty="0">
              <a:latin typeface="+mn-lt"/>
            </a:endParaRPr>
          </a:p>
          <a:p>
            <a:pPr marL="457200" lvl="1" indent="0">
              <a:buNone/>
            </a:pPr>
            <a:endParaRPr lang="en-GB" dirty="0"/>
          </a:p>
        </p:txBody>
      </p:sp>
      <p:sp>
        <p:nvSpPr>
          <p:cNvPr id="4" name="Slide Number Placeholder 3">
            <a:extLst>
              <a:ext uri="{FF2B5EF4-FFF2-40B4-BE49-F238E27FC236}">
                <a16:creationId xmlns:a16="http://schemas.microsoft.com/office/drawing/2014/main" id="{11E90CB2-B33D-A5C9-56A5-0F0B53B898CA}"/>
              </a:ext>
            </a:extLst>
          </p:cNvPr>
          <p:cNvSpPr>
            <a:spLocks noGrp="1"/>
          </p:cNvSpPr>
          <p:nvPr>
            <p:ph type="sldNum" sz="quarter" idx="10"/>
          </p:nvPr>
        </p:nvSpPr>
        <p:spPr/>
        <p:txBody>
          <a:bodyPr/>
          <a:lstStyle/>
          <a:p>
            <a:pPr>
              <a:defRPr/>
            </a:pPr>
            <a:fld id="{9554AA88-661A-F842-A706-59AC02395E5B}" type="slidenum">
              <a:rPr lang="en-US" altLang="en-US" smtClean="0"/>
              <a:pPr>
                <a:defRPr/>
              </a:pPr>
              <a:t>22</a:t>
            </a:fld>
            <a:endParaRPr lang="en-US" altLang="en-US" dirty="0"/>
          </a:p>
        </p:txBody>
      </p:sp>
    </p:spTree>
    <p:extLst>
      <p:ext uri="{BB962C8B-B14F-4D97-AF65-F5344CB8AC3E}">
        <p14:creationId xmlns:p14="http://schemas.microsoft.com/office/powerpoint/2010/main" val="367581290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0833-22EC-B564-3C69-D8A7A58991D3}"/>
              </a:ext>
            </a:extLst>
          </p:cNvPr>
          <p:cNvSpPr>
            <a:spLocks noGrp="1"/>
          </p:cNvSpPr>
          <p:nvPr>
            <p:ph type="title"/>
          </p:nvPr>
        </p:nvSpPr>
        <p:spPr/>
        <p:txBody>
          <a:bodyPr/>
          <a:lstStyle/>
          <a:p>
            <a:r>
              <a:rPr lang="en-GB" dirty="0"/>
              <a:t>Persons to be notified</a:t>
            </a:r>
          </a:p>
        </p:txBody>
      </p:sp>
      <p:sp>
        <p:nvSpPr>
          <p:cNvPr id="3" name="Text Placeholder 2">
            <a:extLst>
              <a:ext uri="{FF2B5EF4-FFF2-40B4-BE49-F238E27FC236}">
                <a16:creationId xmlns:a16="http://schemas.microsoft.com/office/drawing/2014/main" id="{71387183-230A-8895-5AD6-30A8309857ED}"/>
              </a:ext>
            </a:extLst>
          </p:cNvPr>
          <p:cNvSpPr>
            <a:spLocks noGrp="1"/>
          </p:cNvSpPr>
          <p:nvPr>
            <p:ph type="body" idx="1"/>
          </p:nvPr>
        </p:nvSpPr>
        <p:spPr/>
        <p:txBody>
          <a:bodyPr/>
          <a:lstStyle/>
          <a:p>
            <a:r>
              <a:rPr lang="en-GB" dirty="0"/>
              <a:t>In addition to Respondents identified in PD9E, cross reference is made to PD9B (updated in Jan 2023)</a:t>
            </a:r>
          </a:p>
          <a:p>
            <a:r>
              <a:rPr lang="en-GB" dirty="0"/>
              <a:t>The PD reminds us that who is to be notified depends on the nature of the application.</a:t>
            </a:r>
          </a:p>
          <a:p>
            <a:r>
              <a:rPr lang="en-GB" dirty="0"/>
              <a:t>Respondents do not need to be notified as well;</a:t>
            </a:r>
          </a:p>
          <a:p>
            <a:r>
              <a:rPr lang="en-GB" dirty="0"/>
              <a:t>At least 3 people should be notified and under ¶7 the following persons are named in order of presumed closeness:</a:t>
            </a:r>
          </a:p>
          <a:p>
            <a:endParaRPr lang="en-GB" dirty="0"/>
          </a:p>
        </p:txBody>
      </p:sp>
      <p:sp>
        <p:nvSpPr>
          <p:cNvPr id="4" name="Slide Number Placeholder 3">
            <a:extLst>
              <a:ext uri="{FF2B5EF4-FFF2-40B4-BE49-F238E27FC236}">
                <a16:creationId xmlns:a16="http://schemas.microsoft.com/office/drawing/2014/main" id="{901204F9-0710-6757-9DA9-3C8E42369CF8}"/>
              </a:ext>
            </a:extLst>
          </p:cNvPr>
          <p:cNvSpPr>
            <a:spLocks noGrp="1"/>
          </p:cNvSpPr>
          <p:nvPr>
            <p:ph type="sldNum" sz="quarter" idx="10"/>
          </p:nvPr>
        </p:nvSpPr>
        <p:spPr/>
        <p:txBody>
          <a:bodyPr/>
          <a:lstStyle/>
          <a:p>
            <a:pPr>
              <a:defRPr/>
            </a:pPr>
            <a:fld id="{9554AA88-661A-F842-A706-59AC02395E5B}" type="slidenum">
              <a:rPr lang="en-US" altLang="en-US" smtClean="0"/>
              <a:pPr>
                <a:defRPr/>
              </a:pPr>
              <a:t>23</a:t>
            </a:fld>
            <a:endParaRPr lang="en-US" altLang="en-US" dirty="0"/>
          </a:p>
        </p:txBody>
      </p:sp>
    </p:spTree>
    <p:extLst>
      <p:ext uri="{BB962C8B-B14F-4D97-AF65-F5344CB8AC3E}">
        <p14:creationId xmlns:p14="http://schemas.microsoft.com/office/powerpoint/2010/main" val="1074123192"/>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DB41A-0889-825A-054B-208ACF4667DC}"/>
              </a:ext>
            </a:extLst>
          </p:cNvPr>
          <p:cNvSpPr>
            <a:spLocks noGrp="1"/>
          </p:cNvSpPr>
          <p:nvPr>
            <p:ph type="title"/>
          </p:nvPr>
        </p:nvSpPr>
        <p:spPr/>
        <p:txBody>
          <a:bodyPr/>
          <a:lstStyle/>
          <a:p>
            <a:endParaRPr lang="en-GB" dirty="0"/>
          </a:p>
        </p:txBody>
      </p:sp>
      <p:sp>
        <p:nvSpPr>
          <p:cNvPr id="3" name="Text Placeholder 2">
            <a:extLst>
              <a:ext uri="{FF2B5EF4-FFF2-40B4-BE49-F238E27FC236}">
                <a16:creationId xmlns:a16="http://schemas.microsoft.com/office/drawing/2014/main" id="{8FBD5B83-3EDE-29D2-089B-738406FF344D}"/>
              </a:ext>
            </a:extLst>
          </p:cNvPr>
          <p:cNvSpPr>
            <a:spLocks noGrp="1"/>
          </p:cNvSpPr>
          <p:nvPr>
            <p:ph type="body" idx="1"/>
          </p:nvPr>
        </p:nvSpPr>
        <p:spPr/>
        <p:txBody>
          <a:bodyPr/>
          <a:lstStyle/>
          <a:p>
            <a:pPr marL="0" indent="0" algn="just">
              <a:buNone/>
            </a:pPr>
            <a:r>
              <a:rPr lang="en-GB" sz="2150" dirty="0"/>
              <a:t>(a) spouse or civil partner; </a:t>
            </a:r>
          </a:p>
          <a:p>
            <a:pPr marL="0" indent="0" algn="just">
              <a:buNone/>
            </a:pPr>
            <a:r>
              <a:rPr lang="en-GB" sz="2150" dirty="0"/>
              <a:t>(b) person who is not a spouse or a civil partner but who has been living with P as if they were; </a:t>
            </a:r>
          </a:p>
          <a:p>
            <a:pPr marL="0" indent="0" algn="just">
              <a:buNone/>
            </a:pPr>
            <a:r>
              <a:rPr lang="en-GB" sz="2150" dirty="0"/>
              <a:t>(c) parent or guardian; </a:t>
            </a:r>
          </a:p>
          <a:p>
            <a:pPr marL="0" indent="0" algn="just">
              <a:buNone/>
            </a:pPr>
            <a:r>
              <a:rPr lang="en-GB" sz="2150" dirty="0"/>
              <a:t>(d) child; </a:t>
            </a:r>
          </a:p>
          <a:p>
            <a:pPr marL="0" indent="0" algn="just">
              <a:buNone/>
            </a:pPr>
            <a:r>
              <a:rPr lang="en-GB" sz="2150" dirty="0"/>
              <a:t>(e) brother or sister; </a:t>
            </a:r>
          </a:p>
          <a:p>
            <a:pPr marL="0" indent="0" algn="just">
              <a:buNone/>
            </a:pPr>
            <a:r>
              <a:rPr lang="en-GB" sz="2150" dirty="0"/>
              <a:t>(f) grandparent or grandchild; </a:t>
            </a:r>
          </a:p>
          <a:p>
            <a:pPr marL="0" indent="0" algn="just">
              <a:buNone/>
            </a:pPr>
            <a:r>
              <a:rPr lang="en-GB" sz="2150" dirty="0"/>
              <a:t>(g) aunt or uncle; </a:t>
            </a:r>
          </a:p>
          <a:p>
            <a:pPr marL="0" indent="0" algn="just">
              <a:buNone/>
            </a:pPr>
            <a:r>
              <a:rPr lang="en-GB" sz="2150" dirty="0"/>
              <a:t>(h) child of a person falling within sub-paragraph (e); </a:t>
            </a:r>
          </a:p>
          <a:p>
            <a:pPr marL="0" indent="0" algn="just">
              <a:buNone/>
            </a:pPr>
            <a:r>
              <a:rPr lang="en-GB" sz="2150" dirty="0"/>
              <a:t>(i) step-parent; and </a:t>
            </a:r>
          </a:p>
          <a:p>
            <a:pPr marL="0" indent="0" algn="just">
              <a:buNone/>
            </a:pPr>
            <a:r>
              <a:rPr lang="en-GB" sz="2150" dirty="0"/>
              <a:t>(j) half-brother or half-sister. </a:t>
            </a:r>
          </a:p>
          <a:p>
            <a:pPr marL="0" indent="0" algn="just">
              <a:buNone/>
            </a:pPr>
            <a:r>
              <a:rPr lang="en-GB" sz="2150" dirty="0"/>
              <a:t>There are other rules that need to be considered if one or more of these people is a child or protected party</a:t>
            </a:r>
          </a:p>
          <a:p>
            <a:pPr marL="0" indent="0">
              <a:buNone/>
            </a:pPr>
            <a:endParaRPr lang="en-GB" sz="2400" dirty="0"/>
          </a:p>
        </p:txBody>
      </p:sp>
      <p:sp>
        <p:nvSpPr>
          <p:cNvPr id="4" name="Slide Number Placeholder 3">
            <a:extLst>
              <a:ext uri="{FF2B5EF4-FFF2-40B4-BE49-F238E27FC236}">
                <a16:creationId xmlns:a16="http://schemas.microsoft.com/office/drawing/2014/main" id="{B0FD844A-70DA-C2CD-3A8B-04C090A07AC7}"/>
              </a:ext>
            </a:extLst>
          </p:cNvPr>
          <p:cNvSpPr>
            <a:spLocks noGrp="1"/>
          </p:cNvSpPr>
          <p:nvPr>
            <p:ph type="sldNum" sz="quarter" idx="10"/>
          </p:nvPr>
        </p:nvSpPr>
        <p:spPr/>
        <p:txBody>
          <a:bodyPr/>
          <a:lstStyle/>
          <a:p>
            <a:pPr>
              <a:defRPr/>
            </a:pPr>
            <a:fld id="{9554AA88-661A-F842-A706-59AC02395E5B}" type="slidenum">
              <a:rPr lang="en-US" altLang="en-US" smtClean="0"/>
              <a:pPr>
                <a:defRPr/>
              </a:pPr>
              <a:t>24</a:t>
            </a:fld>
            <a:endParaRPr lang="en-US" altLang="en-US" dirty="0"/>
          </a:p>
        </p:txBody>
      </p:sp>
    </p:spTree>
    <p:extLst>
      <p:ext uri="{BB962C8B-B14F-4D97-AF65-F5344CB8AC3E}">
        <p14:creationId xmlns:p14="http://schemas.microsoft.com/office/powerpoint/2010/main" val="4294327950"/>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A9D58-45B7-7930-24A1-0FB0E5C80F08}"/>
              </a:ext>
            </a:extLst>
          </p:cNvPr>
          <p:cNvSpPr>
            <a:spLocks noGrp="1"/>
          </p:cNvSpPr>
          <p:nvPr>
            <p:ph type="title"/>
          </p:nvPr>
        </p:nvSpPr>
        <p:spPr/>
        <p:txBody>
          <a:bodyPr/>
          <a:lstStyle/>
          <a:p>
            <a:pPr algn="l"/>
            <a:r>
              <a:rPr lang="en-GB" dirty="0"/>
              <a:t>														P </a:t>
            </a:r>
          </a:p>
        </p:txBody>
      </p:sp>
      <p:sp>
        <p:nvSpPr>
          <p:cNvPr id="3" name="Text Placeholder 2">
            <a:extLst>
              <a:ext uri="{FF2B5EF4-FFF2-40B4-BE49-F238E27FC236}">
                <a16:creationId xmlns:a16="http://schemas.microsoft.com/office/drawing/2014/main" id="{32DCF5AA-C561-7F95-0064-26606C51E4EB}"/>
              </a:ext>
            </a:extLst>
          </p:cNvPr>
          <p:cNvSpPr>
            <a:spLocks noGrp="1"/>
          </p:cNvSpPr>
          <p:nvPr>
            <p:ph type="body" idx="1"/>
          </p:nvPr>
        </p:nvSpPr>
        <p:spPr/>
        <p:txBody>
          <a:bodyPr/>
          <a:lstStyle/>
          <a:p>
            <a:r>
              <a:rPr lang="en-GB" sz="2400" dirty="0">
                <a:latin typeface="Helvetica" pitchFamily="2" charset="0"/>
              </a:rPr>
              <a:t>The COP Rules make no assumptions about P being a party to the application (or any application for that matter) and P is not to be named as such in the application (Rule 9.13(4)</a:t>
            </a:r>
          </a:p>
          <a:p>
            <a:r>
              <a:rPr lang="en-GB" sz="2400" dirty="0">
                <a:latin typeface="Helvetica" pitchFamily="2" charset="0"/>
              </a:rPr>
              <a:t>The Court will consider P’s participation and being named at the  earliest opportunity (PD9E ¶10) including whether the Official Solicitor (”OS”) or some other person should be invited to act as litigation friend;</a:t>
            </a:r>
          </a:p>
          <a:p>
            <a:r>
              <a:rPr lang="en-GB" sz="2400" dirty="0">
                <a:latin typeface="Helvetica" pitchFamily="2" charset="0"/>
              </a:rPr>
              <a:t>However, in all but the simplest cases (such a codicil to change executors) “P” will be named as a party and a litigation friend appointed, meaning that service will be on the litigation friend</a:t>
            </a:r>
          </a:p>
        </p:txBody>
      </p:sp>
      <p:sp>
        <p:nvSpPr>
          <p:cNvPr id="4" name="Slide Number Placeholder 3">
            <a:extLst>
              <a:ext uri="{FF2B5EF4-FFF2-40B4-BE49-F238E27FC236}">
                <a16:creationId xmlns:a16="http://schemas.microsoft.com/office/drawing/2014/main" id="{2EA7660F-577B-ECBF-6809-833FBFADF8F9}"/>
              </a:ext>
            </a:extLst>
          </p:cNvPr>
          <p:cNvSpPr>
            <a:spLocks noGrp="1"/>
          </p:cNvSpPr>
          <p:nvPr>
            <p:ph type="sldNum" sz="quarter" idx="10"/>
          </p:nvPr>
        </p:nvSpPr>
        <p:spPr/>
        <p:txBody>
          <a:bodyPr/>
          <a:lstStyle/>
          <a:p>
            <a:pPr>
              <a:defRPr/>
            </a:pPr>
            <a:fld id="{9554AA88-661A-F842-A706-59AC02395E5B}" type="slidenum">
              <a:rPr lang="en-US" altLang="en-US" smtClean="0"/>
              <a:pPr>
                <a:defRPr/>
              </a:pPr>
              <a:t>25</a:t>
            </a:fld>
            <a:endParaRPr lang="en-US" altLang="en-US" dirty="0"/>
          </a:p>
        </p:txBody>
      </p:sp>
    </p:spTree>
    <p:extLst>
      <p:ext uri="{BB962C8B-B14F-4D97-AF65-F5344CB8AC3E}">
        <p14:creationId xmlns:p14="http://schemas.microsoft.com/office/powerpoint/2010/main" val="1003619728"/>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AAC7F-E082-8E0C-AB92-97830B03709B}"/>
              </a:ext>
            </a:extLst>
          </p:cNvPr>
          <p:cNvSpPr>
            <a:spLocks noGrp="1"/>
          </p:cNvSpPr>
          <p:nvPr>
            <p:ph type="title"/>
          </p:nvPr>
        </p:nvSpPr>
        <p:spPr/>
        <p:txBody>
          <a:bodyPr/>
          <a:lstStyle/>
          <a:p>
            <a:r>
              <a:rPr lang="en-GB" dirty="0"/>
              <a:t>Directions and final hearing</a:t>
            </a:r>
          </a:p>
        </p:txBody>
      </p:sp>
      <p:sp>
        <p:nvSpPr>
          <p:cNvPr id="3" name="Text Placeholder 2">
            <a:extLst>
              <a:ext uri="{FF2B5EF4-FFF2-40B4-BE49-F238E27FC236}">
                <a16:creationId xmlns:a16="http://schemas.microsoft.com/office/drawing/2014/main" id="{9D9D6DC9-BDA6-C8BA-3574-946F31DD9BEE}"/>
              </a:ext>
            </a:extLst>
          </p:cNvPr>
          <p:cNvSpPr>
            <a:spLocks noGrp="1"/>
          </p:cNvSpPr>
          <p:nvPr>
            <p:ph type="body" idx="1"/>
          </p:nvPr>
        </p:nvSpPr>
        <p:spPr/>
        <p:txBody>
          <a:bodyPr/>
          <a:lstStyle/>
          <a:p>
            <a:r>
              <a:rPr lang="en-GB" sz="2400" dirty="0"/>
              <a:t>The COP Rules require the Court to consider how to deal with the application once issued (r3.6(2). In practice that means sending directions with the issued application form, allowing it to:</a:t>
            </a:r>
          </a:p>
          <a:p>
            <a:pPr lvl="1"/>
            <a:r>
              <a:rPr lang="en-GB" sz="2400" dirty="0"/>
              <a:t>Address missing evidence;</a:t>
            </a:r>
          </a:p>
          <a:p>
            <a:pPr lvl="1"/>
            <a:r>
              <a:rPr lang="en-GB" sz="2400" dirty="0"/>
              <a:t>Confirm P as a Party;</a:t>
            </a:r>
          </a:p>
          <a:p>
            <a:pPr lvl="1"/>
            <a:r>
              <a:rPr lang="en-GB" sz="2400" dirty="0"/>
              <a:t>Direct service on the respondents including the OS (or other litigation friend subject to willingness to act);</a:t>
            </a:r>
          </a:p>
          <a:p>
            <a:pPr lvl="1"/>
            <a:r>
              <a:rPr lang="en-GB" sz="2400" dirty="0"/>
              <a:t>Setting a hearing date, which may be for further directions depending on complexity (by phone/ remote) or a final hearing;</a:t>
            </a:r>
          </a:p>
          <a:p>
            <a:pPr lvl="1"/>
            <a:r>
              <a:rPr lang="en-GB" sz="2400" dirty="0"/>
              <a:t>Such a hearing can be adjourned if necessary or disposed of on the papers</a:t>
            </a:r>
          </a:p>
          <a:p>
            <a:pPr lvl="1"/>
            <a:endParaRPr lang="en-GB" sz="2400" dirty="0"/>
          </a:p>
          <a:p>
            <a:endParaRPr lang="en-GB" dirty="0"/>
          </a:p>
        </p:txBody>
      </p:sp>
      <p:sp>
        <p:nvSpPr>
          <p:cNvPr id="4" name="Slide Number Placeholder 3">
            <a:extLst>
              <a:ext uri="{FF2B5EF4-FFF2-40B4-BE49-F238E27FC236}">
                <a16:creationId xmlns:a16="http://schemas.microsoft.com/office/drawing/2014/main" id="{339DB263-4C87-D28C-BC97-8A53FF8DDC0B}"/>
              </a:ext>
            </a:extLst>
          </p:cNvPr>
          <p:cNvSpPr>
            <a:spLocks noGrp="1"/>
          </p:cNvSpPr>
          <p:nvPr>
            <p:ph type="sldNum" sz="quarter" idx="10"/>
          </p:nvPr>
        </p:nvSpPr>
        <p:spPr/>
        <p:txBody>
          <a:bodyPr/>
          <a:lstStyle/>
          <a:p>
            <a:pPr>
              <a:defRPr/>
            </a:pPr>
            <a:fld id="{9554AA88-661A-F842-A706-59AC02395E5B}" type="slidenum">
              <a:rPr lang="en-US" altLang="en-US" smtClean="0"/>
              <a:pPr>
                <a:defRPr/>
              </a:pPr>
              <a:t>26</a:t>
            </a:fld>
            <a:endParaRPr lang="en-US" altLang="en-US" dirty="0"/>
          </a:p>
        </p:txBody>
      </p:sp>
    </p:spTree>
    <p:extLst>
      <p:ext uri="{BB962C8B-B14F-4D97-AF65-F5344CB8AC3E}">
        <p14:creationId xmlns:p14="http://schemas.microsoft.com/office/powerpoint/2010/main" val="1746422379"/>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3FE70-3228-E9C8-58AA-3068A2602783}"/>
              </a:ext>
            </a:extLst>
          </p:cNvPr>
          <p:cNvSpPr>
            <a:spLocks noGrp="1"/>
          </p:cNvSpPr>
          <p:nvPr>
            <p:ph type="title"/>
          </p:nvPr>
        </p:nvSpPr>
        <p:spPr/>
        <p:txBody>
          <a:bodyPr/>
          <a:lstStyle/>
          <a:p>
            <a:r>
              <a:rPr lang="en-GB" dirty="0"/>
              <a:t>Timescales</a:t>
            </a:r>
          </a:p>
        </p:txBody>
      </p:sp>
      <p:sp>
        <p:nvSpPr>
          <p:cNvPr id="3" name="Text Placeholder 2">
            <a:extLst>
              <a:ext uri="{FF2B5EF4-FFF2-40B4-BE49-F238E27FC236}">
                <a16:creationId xmlns:a16="http://schemas.microsoft.com/office/drawing/2014/main" id="{8FAD9E8C-EBC0-3EB0-38AB-3CBBD2D065AC}"/>
              </a:ext>
            </a:extLst>
          </p:cNvPr>
          <p:cNvSpPr>
            <a:spLocks noGrp="1"/>
          </p:cNvSpPr>
          <p:nvPr>
            <p:ph type="body" idx="1"/>
          </p:nvPr>
        </p:nvSpPr>
        <p:spPr/>
        <p:txBody>
          <a:bodyPr/>
          <a:lstStyle/>
          <a:p>
            <a:r>
              <a:rPr lang="en-GB" sz="2200" dirty="0"/>
              <a:t>The 14 day time limit to acknowledge service can be very tight to  consider and respond to an application, although in its initial directions the Court may have extended that time. </a:t>
            </a:r>
          </a:p>
          <a:p>
            <a:r>
              <a:rPr lang="en-GB" sz="2200" dirty="0"/>
              <a:t>Respondents needing more time should file the acknowledgement of service (COP5) within 14 days and seek an extension of time to file evidence if required;</a:t>
            </a:r>
          </a:p>
          <a:p>
            <a:r>
              <a:rPr lang="en-GB" sz="2200" dirty="0"/>
              <a:t>The timescales before any hearing will allow the parties to exchange evidence and deal with additional information.</a:t>
            </a:r>
          </a:p>
          <a:p>
            <a:r>
              <a:rPr lang="en-GB" sz="2200" dirty="0"/>
              <a:t>Importantly, the OS (or other litigation friend) will need to meet P;</a:t>
            </a:r>
          </a:p>
          <a:p>
            <a:r>
              <a:rPr lang="en-GB" sz="2200" dirty="0"/>
              <a:t>Resolution is more often than not effected through the OS who will apply to the Court as lead to respondent as may be necessary, including with terms of settlement</a:t>
            </a:r>
          </a:p>
          <a:p>
            <a:r>
              <a:rPr lang="en-GB" sz="2200" dirty="0"/>
              <a:t>Settlement on the papers is encouraged, not least to reduce cost</a:t>
            </a:r>
          </a:p>
        </p:txBody>
      </p:sp>
      <p:sp>
        <p:nvSpPr>
          <p:cNvPr id="4" name="Slide Number Placeholder 3">
            <a:extLst>
              <a:ext uri="{FF2B5EF4-FFF2-40B4-BE49-F238E27FC236}">
                <a16:creationId xmlns:a16="http://schemas.microsoft.com/office/drawing/2014/main" id="{71686E50-F9A3-8795-BDE2-D0C7D20F7D05}"/>
              </a:ext>
            </a:extLst>
          </p:cNvPr>
          <p:cNvSpPr>
            <a:spLocks noGrp="1"/>
          </p:cNvSpPr>
          <p:nvPr>
            <p:ph type="sldNum" sz="quarter" idx="10"/>
          </p:nvPr>
        </p:nvSpPr>
        <p:spPr/>
        <p:txBody>
          <a:bodyPr/>
          <a:lstStyle/>
          <a:p>
            <a:pPr>
              <a:defRPr/>
            </a:pPr>
            <a:fld id="{9554AA88-661A-F842-A706-59AC02395E5B}" type="slidenum">
              <a:rPr lang="en-US" altLang="en-US" smtClean="0"/>
              <a:pPr>
                <a:defRPr/>
              </a:pPr>
              <a:t>27</a:t>
            </a:fld>
            <a:endParaRPr lang="en-US" altLang="en-US" dirty="0"/>
          </a:p>
        </p:txBody>
      </p:sp>
    </p:spTree>
    <p:extLst>
      <p:ext uri="{BB962C8B-B14F-4D97-AF65-F5344CB8AC3E}">
        <p14:creationId xmlns:p14="http://schemas.microsoft.com/office/powerpoint/2010/main" val="2842189063"/>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3E24C-29DF-1088-9078-D94F25CC3B24}"/>
              </a:ext>
            </a:extLst>
          </p:cNvPr>
          <p:cNvSpPr>
            <a:spLocks noGrp="1"/>
          </p:cNvSpPr>
          <p:nvPr>
            <p:ph type="title"/>
          </p:nvPr>
        </p:nvSpPr>
        <p:spPr/>
        <p:txBody>
          <a:bodyPr/>
          <a:lstStyle/>
          <a:p>
            <a:r>
              <a:rPr lang="en-GB" dirty="0"/>
              <a:t>Timescales (2)</a:t>
            </a:r>
          </a:p>
        </p:txBody>
      </p:sp>
      <p:sp>
        <p:nvSpPr>
          <p:cNvPr id="3" name="Text Placeholder 2">
            <a:extLst>
              <a:ext uri="{FF2B5EF4-FFF2-40B4-BE49-F238E27FC236}">
                <a16:creationId xmlns:a16="http://schemas.microsoft.com/office/drawing/2014/main" id="{462E310E-86A6-B639-F4D0-7623B8CC5783}"/>
              </a:ext>
            </a:extLst>
          </p:cNvPr>
          <p:cNvSpPr>
            <a:spLocks noGrp="1"/>
          </p:cNvSpPr>
          <p:nvPr>
            <p:ph type="body" idx="1"/>
          </p:nvPr>
        </p:nvSpPr>
        <p:spPr/>
        <p:txBody>
          <a:bodyPr/>
          <a:lstStyle/>
          <a:p>
            <a:r>
              <a:rPr lang="en-GB" sz="2400" dirty="0"/>
              <a:t>In more complex cases directions may provide for attended hearings, bundles and skeleton arguments etc.</a:t>
            </a:r>
          </a:p>
          <a:p>
            <a:r>
              <a:rPr lang="en-GB" sz="2400" dirty="0"/>
              <a:t>Such hearings will normally be before a District Judge or the Senior Judge of the Court of Protection, although may be referred to a circuit judge or High Court Judge with a COP ticket if complex or significant cross examination required.</a:t>
            </a:r>
          </a:p>
          <a:p>
            <a:r>
              <a:rPr lang="en-GB" sz="2400" dirty="0"/>
              <a:t>With an attended hearing, agreed bundles are usually required 5 days prior to the hearing and skeletons by 11am the day before the hearing.</a:t>
            </a:r>
          </a:p>
          <a:p>
            <a:r>
              <a:rPr lang="en-GB" sz="2400" dirty="0"/>
              <a:t>The expects the parties to narrow the issues/ areas of disagreement.</a:t>
            </a:r>
          </a:p>
          <a:p>
            <a:r>
              <a:rPr lang="en-GB" sz="2400" dirty="0"/>
              <a:t>Permission is required for evidence not filed in accordance with directions, which stands as evidence in chief</a:t>
            </a:r>
          </a:p>
        </p:txBody>
      </p:sp>
      <p:sp>
        <p:nvSpPr>
          <p:cNvPr id="4" name="Slide Number Placeholder 3">
            <a:extLst>
              <a:ext uri="{FF2B5EF4-FFF2-40B4-BE49-F238E27FC236}">
                <a16:creationId xmlns:a16="http://schemas.microsoft.com/office/drawing/2014/main" id="{7CF6D27A-8C69-FD04-9360-A737EF4F6A7A}"/>
              </a:ext>
            </a:extLst>
          </p:cNvPr>
          <p:cNvSpPr>
            <a:spLocks noGrp="1"/>
          </p:cNvSpPr>
          <p:nvPr>
            <p:ph type="sldNum" sz="quarter" idx="10"/>
          </p:nvPr>
        </p:nvSpPr>
        <p:spPr/>
        <p:txBody>
          <a:bodyPr/>
          <a:lstStyle/>
          <a:p>
            <a:pPr>
              <a:defRPr/>
            </a:pPr>
            <a:fld id="{9554AA88-661A-F842-A706-59AC02395E5B}" type="slidenum">
              <a:rPr lang="en-US" altLang="en-US" smtClean="0"/>
              <a:pPr>
                <a:defRPr/>
              </a:pPr>
              <a:t>28</a:t>
            </a:fld>
            <a:endParaRPr lang="en-US" altLang="en-US" dirty="0"/>
          </a:p>
        </p:txBody>
      </p:sp>
    </p:spTree>
    <p:extLst>
      <p:ext uri="{BB962C8B-B14F-4D97-AF65-F5344CB8AC3E}">
        <p14:creationId xmlns:p14="http://schemas.microsoft.com/office/powerpoint/2010/main" val="67176810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6DBF-35B3-18B2-2E0E-2BCA1AD5320C}"/>
              </a:ext>
            </a:extLst>
          </p:cNvPr>
          <p:cNvSpPr>
            <a:spLocks noGrp="1"/>
          </p:cNvSpPr>
          <p:nvPr>
            <p:ph type="title"/>
          </p:nvPr>
        </p:nvSpPr>
        <p:spPr/>
        <p:txBody>
          <a:bodyPr/>
          <a:lstStyle/>
          <a:p>
            <a:r>
              <a:rPr lang="en-GB" dirty="0"/>
              <a:t>Making the Order</a:t>
            </a:r>
          </a:p>
        </p:txBody>
      </p:sp>
      <p:sp>
        <p:nvSpPr>
          <p:cNvPr id="3" name="Text Placeholder 2">
            <a:extLst>
              <a:ext uri="{FF2B5EF4-FFF2-40B4-BE49-F238E27FC236}">
                <a16:creationId xmlns:a16="http://schemas.microsoft.com/office/drawing/2014/main" id="{DF360A14-E3FD-0091-4A32-A9C3E3AAD7BF}"/>
              </a:ext>
            </a:extLst>
          </p:cNvPr>
          <p:cNvSpPr>
            <a:spLocks noGrp="1"/>
          </p:cNvSpPr>
          <p:nvPr>
            <p:ph type="body" idx="1"/>
          </p:nvPr>
        </p:nvSpPr>
        <p:spPr/>
        <p:txBody>
          <a:bodyPr/>
          <a:lstStyle/>
          <a:p>
            <a:r>
              <a:rPr lang="en-GB" dirty="0"/>
              <a:t>This will usually be done at the hearing itself, although there may be a reserved judgment, approving the terms of any draft statutory will;</a:t>
            </a:r>
          </a:p>
          <a:p>
            <a:pPr algn="just"/>
            <a:r>
              <a:rPr lang="en-GB" dirty="0"/>
              <a:t>The order will also provide for costs, which usually will be paid by P’s estate together with the safekeeping of the Will which is to be drawn up by the applicant and to be engrossed as directed</a:t>
            </a:r>
          </a:p>
          <a:p>
            <a:pPr algn="just"/>
            <a:r>
              <a:rPr lang="en-GB" dirty="0"/>
              <a:t>In the case of an emergency, this can be provided for immediately after the order</a:t>
            </a:r>
          </a:p>
        </p:txBody>
      </p:sp>
      <p:sp>
        <p:nvSpPr>
          <p:cNvPr id="4" name="Slide Number Placeholder 3">
            <a:extLst>
              <a:ext uri="{FF2B5EF4-FFF2-40B4-BE49-F238E27FC236}">
                <a16:creationId xmlns:a16="http://schemas.microsoft.com/office/drawing/2014/main" id="{76B5E4C0-EE7D-F276-4BD6-9E503D2E1BA6}"/>
              </a:ext>
            </a:extLst>
          </p:cNvPr>
          <p:cNvSpPr>
            <a:spLocks noGrp="1"/>
          </p:cNvSpPr>
          <p:nvPr>
            <p:ph type="sldNum" sz="quarter" idx="10"/>
          </p:nvPr>
        </p:nvSpPr>
        <p:spPr/>
        <p:txBody>
          <a:bodyPr/>
          <a:lstStyle/>
          <a:p>
            <a:pPr>
              <a:defRPr/>
            </a:pPr>
            <a:fld id="{9554AA88-661A-F842-A706-59AC02395E5B}" type="slidenum">
              <a:rPr lang="en-US" altLang="en-US" smtClean="0"/>
              <a:pPr>
                <a:defRPr/>
              </a:pPr>
              <a:t>29</a:t>
            </a:fld>
            <a:endParaRPr lang="en-US" altLang="en-US" dirty="0"/>
          </a:p>
        </p:txBody>
      </p:sp>
    </p:spTree>
    <p:extLst>
      <p:ext uri="{BB962C8B-B14F-4D97-AF65-F5344CB8AC3E}">
        <p14:creationId xmlns:p14="http://schemas.microsoft.com/office/powerpoint/2010/main" val="62694049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a:extLst>
              <a:ext uri="{FF2B5EF4-FFF2-40B4-BE49-F238E27FC236}">
                <a16:creationId xmlns:a16="http://schemas.microsoft.com/office/drawing/2014/main" id="{A3EA3838-4F13-2613-9222-3518F804B722}"/>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	Outline – Statutory Wills in Context			</a:t>
            </a:r>
          </a:p>
        </p:txBody>
      </p:sp>
      <p:sp>
        <p:nvSpPr>
          <p:cNvPr id="11267" name="Text Placeholder 4">
            <a:extLst>
              <a:ext uri="{FF2B5EF4-FFF2-40B4-BE49-F238E27FC236}">
                <a16:creationId xmlns:a16="http://schemas.microsoft.com/office/drawing/2014/main" id="{1AEB7315-5498-415C-DC73-2FCAA06CBFA2}"/>
              </a:ext>
            </a:extLst>
          </p:cNvPr>
          <p:cNvSpPr>
            <a:spLocks noGrp="1"/>
          </p:cNvSpPr>
          <p:nvPr>
            <p:ph type="body" idx="1"/>
          </p:nvPr>
        </p:nvSpPr>
        <p:spPr/>
        <p:txBody>
          <a:bodyPr/>
          <a:lstStyle/>
          <a:p>
            <a:pPr algn="just"/>
            <a:r>
              <a:rPr lang="en-GB" altLang="en-US" sz="2800" dirty="0">
                <a:latin typeface="Calibri" panose="020F0502020204030204" pitchFamily="34" charset="0"/>
                <a:cs typeface="Calibri" panose="020F0502020204030204" pitchFamily="34" charset="0"/>
              </a:rPr>
              <a:t>The power to make a statutory will arises under s18(1)(i) of the MCA 2005;</a:t>
            </a:r>
          </a:p>
          <a:p>
            <a:pPr algn="just"/>
            <a:r>
              <a:rPr lang="en-GB" altLang="en-US" sz="2800" dirty="0">
                <a:latin typeface="Calibri" panose="020F0502020204030204" pitchFamily="34" charset="0"/>
                <a:cs typeface="Calibri" panose="020F0502020204030204" pitchFamily="34" charset="0"/>
              </a:rPr>
              <a:t>Part of a wider regime under the MCA 2005, the usual purpose of which is to facilitate the making decisions on behalf of “P” in their best interest.</a:t>
            </a:r>
          </a:p>
          <a:p>
            <a:pPr algn="just"/>
            <a:r>
              <a:rPr lang="en-GB" altLang="en-US" sz="2800" dirty="0">
                <a:latin typeface="Calibri" panose="020F0502020204030204" pitchFamily="34" charset="0"/>
                <a:cs typeface="Calibri" panose="020F0502020204030204" pitchFamily="34" charset="0"/>
              </a:rPr>
              <a:t>Statutory Wills do not obviously fall within that category, but form part of a series other provisions under the MCA 2005 which may provide for decisions to be made for the benefit of others, but which are nevertheless in P’s best interest</a:t>
            </a:r>
          </a:p>
          <a:p>
            <a:pPr algn="just"/>
            <a:r>
              <a:rPr lang="en-GB" altLang="en-US" sz="2800" dirty="0">
                <a:latin typeface="Calibri" panose="020F0502020204030204" pitchFamily="34" charset="0"/>
                <a:cs typeface="Calibri" panose="020F0502020204030204" pitchFamily="34" charset="0"/>
              </a:rPr>
              <a:t>These include:	</a:t>
            </a:r>
          </a:p>
          <a:p>
            <a:endParaRPr lang="en-GB" altLang="en-US"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80C3509D-6F7F-97F2-40B2-0E0409379087}"/>
              </a:ext>
            </a:extLst>
          </p:cNvPr>
          <p:cNvSpPr>
            <a:spLocks noGrp="1"/>
          </p:cNvSpPr>
          <p:nvPr>
            <p:ph type="sldNum" sz="quarter" idx="10"/>
          </p:nvPr>
        </p:nvSpPr>
        <p:spPr/>
        <p:txBody>
          <a:bodyPr/>
          <a:lstStyle/>
          <a:p>
            <a:pPr>
              <a:defRPr/>
            </a:pPr>
            <a:fld id="{F3B73170-A923-4F4E-9EA8-FFD84AA1A376}" type="slidenum">
              <a:rPr lang="en-US" altLang="en-US" smtClean="0"/>
              <a:pPr>
                <a:defRPr/>
              </a:pPr>
              <a:t>3</a:t>
            </a:fld>
            <a:endParaRPr lang="en-US" alt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DFDC6-FB98-B500-C137-6A36A383D7E5}"/>
              </a:ext>
            </a:extLst>
          </p:cNvPr>
          <p:cNvSpPr>
            <a:spLocks noGrp="1"/>
          </p:cNvSpPr>
          <p:nvPr>
            <p:ph type="title"/>
          </p:nvPr>
        </p:nvSpPr>
        <p:spPr/>
        <p:txBody>
          <a:bodyPr/>
          <a:lstStyle/>
          <a:p>
            <a:r>
              <a:rPr lang="en-GB" sz="3200" dirty="0"/>
              <a:t>The Statutory Will/ Making the Order</a:t>
            </a:r>
          </a:p>
        </p:txBody>
      </p:sp>
      <p:sp>
        <p:nvSpPr>
          <p:cNvPr id="3" name="Text Placeholder 2">
            <a:extLst>
              <a:ext uri="{FF2B5EF4-FFF2-40B4-BE49-F238E27FC236}">
                <a16:creationId xmlns:a16="http://schemas.microsoft.com/office/drawing/2014/main" id="{E3FFB18F-D5FE-2748-D092-ED2D5FF37490}"/>
              </a:ext>
            </a:extLst>
          </p:cNvPr>
          <p:cNvSpPr>
            <a:spLocks noGrp="1"/>
          </p:cNvSpPr>
          <p:nvPr>
            <p:ph type="body" idx="1"/>
          </p:nvPr>
        </p:nvSpPr>
        <p:spPr/>
        <p:txBody>
          <a:bodyPr/>
          <a:lstStyle/>
          <a:p>
            <a:r>
              <a:rPr lang="en-GB" sz="2000" dirty="0">
                <a:latin typeface="+mn-lt"/>
              </a:rPr>
              <a:t>A statutory will may make any provision that could be made by a will executed by P if they had capacity to make it (MCA 2005 (sched 2 ¶2)</a:t>
            </a:r>
          </a:p>
          <a:p>
            <a:r>
              <a:rPr lang="en-GB" sz="2000" dirty="0">
                <a:latin typeface="+mn-lt"/>
              </a:rPr>
              <a:t>In making the order for the statutory will the Court has a discretion and that is exercised based on P’s best interests, as with any decision under the MCA 2005 (s1(5) MCA 2005;</a:t>
            </a:r>
          </a:p>
          <a:p>
            <a:r>
              <a:rPr lang="en-GB" sz="2000" dirty="0">
                <a:latin typeface="+mn-lt"/>
              </a:rPr>
              <a:t>In addition, the Court must consider under (s4(6) of the MCA 2005 so far as is reasonably ascertainable:</a:t>
            </a:r>
          </a:p>
          <a:p>
            <a:pPr lvl="1"/>
            <a:r>
              <a:rPr lang="en-GB" sz="2000" dirty="0">
                <a:latin typeface="+mn-lt"/>
              </a:rPr>
              <a:t>P's past and present wishes and feelings (and, in particular, any relevant written statement made by P when they had capacity).</a:t>
            </a:r>
          </a:p>
          <a:p>
            <a:pPr lvl="1"/>
            <a:r>
              <a:rPr lang="en-GB" sz="2000" dirty="0">
                <a:latin typeface="+mn-lt"/>
              </a:rPr>
              <a:t>The beliefs and values that would be likely to influence P's decision if they had capacity.</a:t>
            </a:r>
          </a:p>
          <a:p>
            <a:pPr lvl="1"/>
            <a:r>
              <a:rPr lang="en-GB" sz="2000" dirty="0">
                <a:latin typeface="+mn-lt"/>
              </a:rPr>
              <a:t>The other factors that P would be likely to consider if they were able to do so.</a:t>
            </a:r>
          </a:p>
          <a:p>
            <a:pPr lvl="1"/>
            <a:endParaRPr lang="en-GB" sz="2400" dirty="0"/>
          </a:p>
        </p:txBody>
      </p:sp>
      <p:sp>
        <p:nvSpPr>
          <p:cNvPr id="4" name="Slide Number Placeholder 3">
            <a:extLst>
              <a:ext uri="{FF2B5EF4-FFF2-40B4-BE49-F238E27FC236}">
                <a16:creationId xmlns:a16="http://schemas.microsoft.com/office/drawing/2014/main" id="{0E960CD0-AD4C-5075-6611-BF1F16411718}"/>
              </a:ext>
            </a:extLst>
          </p:cNvPr>
          <p:cNvSpPr>
            <a:spLocks noGrp="1"/>
          </p:cNvSpPr>
          <p:nvPr>
            <p:ph type="sldNum" sz="quarter" idx="10"/>
          </p:nvPr>
        </p:nvSpPr>
        <p:spPr/>
        <p:txBody>
          <a:bodyPr/>
          <a:lstStyle/>
          <a:p>
            <a:pPr>
              <a:defRPr/>
            </a:pPr>
            <a:fld id="{9554AA88-661A-F842-A706-59AC02395E5B}" type="slidenum">
              <a:rPr lang="en-US" altLang="en-US" smtClean="0"/>
              <a:pPr>
                <a:defRPr/>
              </a:pPr>
              <a:t>30</a:t>
            </a:fld>
            <a:endParaRPr lang="en-US" altLang="en-US" dirty="0"/>
          </a:p>
        </p:txBody>
      </p:sp>
    </p:spTree>
    <p:extLst>
      <p:ext uri="{BB962C8B-B14F-4D97-AF65-F5344CB8AC3E}">
        <p14:creationId xmlns:p14="http://schemas.microsoft.com/office/powerpoint/2010/main" val="4108432628"/>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5E8AB-BD34-9F41-A062-2A83B99C5212}"/>
              </a:ext>
            </a:extLst>
          </p:cNvPr>
          <p:cNvSpPr>
            <a:spLocks noGrp="1"/>
          </p:cNvSpPr>
          <p:nvPr>
            <p:ph type="title"/>
          </p:nvPr>
        </p:nvSpPr>
        <p:spPr/>
        <p:txBody>
          <a:bodyPr/>
          <a:lstStyle/>
          <a:p>
            <a:r>
              <a:rPr lang="en-GB" dirty="0"/>
              <a:t>Best Interests</a:t>
            </a:r>
          </a:p>
        </p:txBody>
      </p:sp>
      <p:sp>
        <p:nvSpPr>
          <p:cNvPr id="3" name="Text Placeholder 2">
            <a:extLst>
              <a:ext uri="{FF2B5EF4-FFF2-40B4-BE49-F238E27FC236}">
                <a16:creationId xmlns:a16="http://schemas.microsoft.com/office/drawing/2014/main" id="{BF50B610-E7BA-B50D-AF13-B73F497F50C0}"/>
              </a:ext>
            </a:extLst>
          </p:cNvPr>
          <p:cNvSpPr>
            <a:spLocks noGrp="1"/>
          </p:cNvSpPr>
          <p:nvPr>
            <p:ph type="body" idx="1"/>
          </p:nvPr>
        </p:nvSpPr>
        <p:spPr/>
        <p:txBody>
          <a:bodyPr/>
          <a:lstStyle/>
          <a:p>
            <a:r>
              <a:rPr lang="en-GB" dirty="0"/>
              <a:t>No assumptions are made about </a:t>
            </a:r>
            <a:r>
              <a:rPr lang="en-GB" b="1" dirty="0"/>
              <a:t>P’s </a:t>
            </a:r>
            <a:r>
              <a:rPr lang="en-GB" dirty="0"/>
              <a:t>bests interests being to mitigate IHT etc and this could well be tied into larger considerations/ application arounds gifts, settlements etc and these will need to be justified in terms of P’s best interests;</a:t>
            </a:r>
          </a:p>
          <a:p>
            <a:r>
              <a:rPr lang="en-GB" dirty="0"/>
              <a:t>The Court will also want to guard against undue influence/ financial abuse</a:t>
            </a:r>
          </a:p>
          <a:p>
            <a:endParaRPr lang="en-GB" dirty="0"/>
          </a:p>
          <a:p>
            <a:endParaRPr lang="en-GB" dirty="0"/>
          </a:p>
        </p:txBody>
      </p:sp>
      <p:sp>
        <p:nvSpPr>
          <p:cNvPr id="4" name="Slide Number Placeholder 3">
            <a:extLst>
              <a:ext uri="{FF2B5EF4-FFF2-40B4-BE49-F238E27FC236}">
                <a16:creationId xmlns:a16="http://schemas.microsoft.com/office/drawing/2014/main" id="{2ABC8CB5-F03C-134F-DEB6-EDC3CDF95C0E}"/>
              </a:ext>
            </a:extLst>
          </p:cNvPr>
          <p:cNvSpPr>
            <a:spLocks noGrp="1"/>
          </p:cNvSpPr>
          <p:nvPr>
            <p:ph type="sldNum" sz="quarter" idx="10"/>
          </p:nvPr>
        </p:nvSpPr>
        <p:spPr/>
        <p:txBody>
          <a:bodyPr/>
          <a:lstStyle/>
          <a:p>
            <a:pPr>
              <a:defRPr/>
            </a:pPr>
            <a:fld id="{9554AA88-661A-F842-A706-59AC02395E5B}" type="slidenum">
              <a:rPr lang="en-US" altLang="en-US" smtClean="0"/>
              <a:pPr>
                <a:defRPr/>
              </a:pPr>
              <a:t>31</a:t>
            </a:fld>
            <a:endParaRPr lang="en-US" altLang="en-US" dirty="0"/>
          </a:p>
        </p:txBody>
      </p:sp>
    </p:spTree>
    <p:extLst>
      <p:ext uri="{BB962C8B-B14F-4D97-AF65-F5344CB8AC3E}">
        <p14:creationId xmlns:p14="http://schemas.microsoft.com/office/powerpoint/2010/main" val="260706513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A6B76-1BCB-E86E-6F73-19176C14CE40}"/>
              </a:ext>
            </a:extLst>
          </p:cNvPr>
          <p:cNvSpPr>
            <a:spLocks noGrp="1"/>
          </p:cNvSpPr>
          <p:nvPr>
            <p:ph type="title"/>
          </p:nvPr>
        </p:nvSpPr>
        <p:spPr/>
        <p:txBody>
          <a:bodyPr/>
          <a:lstStyle/>
          <a:p>
            <a:r>
              <a:rPr lang="en-GB" dirty="0"/>
              <a:t>Making the Decision (1)</a:t>
            </a:r>
          </a:p>
        </p:txBody>
      </p:sp>
      <p:sp>
        <p:nvSpPr>
          <p:cNvPr id="3" name="Text Placeholder 2">
            <a:extLst>
              <a:ext uri="{FF2B5EF4-FFF2-40B4-BE49-F238E27FC236}">
                <a16:creationId xmlns:a16="http://schemas.microsoft.com/office/drawing/2014/main" id="{C31CE749-98F1-A1C1-433C-C3E3A24E3C83}"/>
              </a:ext>
            </a:extLst>
          </p:cNvPr>
          <p:cNvSpPr>
            <a:spLocks noGrp="1"/>
          </p:cNvSpPr>
          <p:nvPr>
            <p:ph type="body" idx="1"/>
          </p:nvPr>
        </p:nvSpPr>
        <p:spPr/>
        <p:txBody>
          <a:bodyPr/>
          <a:lstStyle/>
          <a:p>
            <a:r>
              <a:rPr lang="en-GB" sz="2400" dirty="0"/>
              <a:t>Consider guidance in judgment of HHJ Hodge KC in Re Meek [2014] EWCOP 1 at ¶¶33-4:</a:t>
            </a:r>
          </a:p>
          <a:p>
            <a:r>
              <a:rPr lang="en-GB" sz="2400" dirty="0"/>
              <a:t>The overarching principle is that any decision made on behalf of P must be in P's best interests. This requires Court to apply an objective test of what would be in P's best interests.</a:t>
            </a:r>
          </a:p>
          <a:p>
            <a:r>
              <a:rPr lang="en-GB" sz="2400" dirty="0"/>
              <a:t>The Court must follow the structured decision-making process laid down by MCA 2005, considering all relevant circumstances, and, in particular, the matters set out in section 4(6)-(7), MCA 2005.</a:t>
            </a:r>
          </a:p>
          <a:p>
            <a:pPr algn="just"/>
            <a:r>
              <a:rPr lang="en-GB" sz="2400" dirty="0"/>
              <a:t>The COP must then make a value judgement, giving effect to the paramount statutory instruction that the decision must</a:t>
            </a:r>
          </a:p>
          <a:p>
            <a:r>
              <a:rPr lang="en-GB" sz="2400" dirty="0"/>
              <a:t>be made in P's best interests.</a:t>
            </a:r>
          </a:p>
        </p:txBody>
      </p:sp>
      <p:sp>
        <p:nvSpPr>
          <p:cNvPr id="4" name="Slide Number Placeholder 3">
            <a:extLst>
              <a:ext uri="{FF2B5EF4-FFF2-40B4-BE49-F238E27FC236}">
                <a16:creationId xmlns:a16="http://schemas.microsoft.com/office/drawing/2014/main" id="{E05F8C92-1BFD-E3B3-883B-0627B247E8F8}"/>
              </a:ext>
            </a:extLst>
          </p:cNvPr>
          <p:cNvSpPr>
            <a:spLocks noGrp="1"/>
          </p:cNvSpPr>
          <p:nvPr>
            <p:ph type="sldNum" sz="quarter" idx="10"/>
          </p:nvPr>
        </p:nvSpPr>
        <p:spPr/>
        <p:txBody>
          <a:bodyPr/>
          <a:lstStyle/>
          <a:p>
            <a:pPr>
              <a:defRPr/>
            </a:pPr>
            <a:fld id="{9554AA88-661A-F842-A706-59AC02395E5B}" type="slidenum">
              <a:rPr lang="en-US" altLang="en-US" smtClean="0"/>
              <a:pPr>
                <a:defRPr/>
              </a:pPr>
              <a:t>32</a:t>
            </a:fld>
            <a:endParaRPr lang="en-US" altLang="en-US" dirty="0"/>
          </a:p>
        </p:txBody>
      </p:sp>
    </p:spTree>
    <p:extLst>
      <p:ext uri="{BB962C8B-B14F-4D97-AF65-F5344CB8AC3E}">
        <p14:creationId xmlns:p14="http://schemas.microsoft.com/office/powerpoint/2010/main" val="320432897"/>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E76CB-4917-4A35-4487-33ABB4CF0576}"/>
              </a:ext>
            </a:extLst>
          </p:cNvPr>
          <p:cNvSpPr>
            <a:spLocks noGrp="1"/>
          </p:cNvSpPr>
          <p:nvPr>
            <p:ph type="title"/>
          </p:nvPr>
        </p:nvSpPr>
        <p:spPr/>
        <p:txBody>
          <a:bodyPr/>
          <a:lstStyle/>
          <a:p>
            <a:r>
              <a:rPr lang="en-GB" dirty="0"/>
              <a:t>Making the Decision (2)</a:t>
            </a:r>
          </a:p>
        </p:txBody>
      </p:sp>
      <p:sp>
        <p:nvSpPr>
          <p:cNvPr id="3" name="Text Placeholder 2">
            <a:extLst>
              <a:ext uri="{FF2B5EF4-FFF2-40B4-BE49-F238E27FC236}">
                <a16:creationId xmlns:a16="http://schemas.microsoft.com/office/drawing/2014/main" id="{0AF4AF5F-5024-A44F-F486-C986475ED22B}"/>
              </a:ext>
            </a:extLst>
          </p:cNvPr>
          <p:cNvSpPr>
            <a:spLocks noGrp="1"/>
          </p:cNvSpPr>
          <p:nvPr>
            <p:ph type="body" idx="1"/>
          </p:nvPr>
        </p:nvSpPr>
        <p:spPr/>
        <p:txBody>
          <a:bodyPr/>
          <a:lstStyle/>
          <a:p>
            <a:pPr algn="just"/>
            <a:r>
              <a:rPr lang="en-GB" sz="2400" dirty="0"/>
              <a:t>MCA 2005 contains no hierarchy between the various factors which must be borne in mind. The weight to be attached to different factors will inevitably differ depending on the individual circumstances of each case.</a:t>
            </a:r>
          </a:p>
          <a:p>
            <a:pPr algn="just"/>
            <a:r>
              <a:rPr lang="en-GB" sz="2400" dirty="0"/>
              <a:t>The decision-maker must consider the beliefs and values that would be likely to have influenced P's decision if they had capacity, and the other factors that P would be likely to have considered if they were able to do so. That did not, however, necessarily require those to be given effect and the weight attached to those wishes and feelings will always be case and fact-specific.</a:t>
            </a:r>
          </a:p>
          <a:p>
            <a:pPr marL="0" indent="0">
              <a:buNone/>
            </a:pPr>
            <a:endParaRPr lang="en-GB" dirty="0"/>
          </a:p>
        </p:txBody>
      </p:sp>
      <p:sp>
        <p:nvSpPr>
          <p:cNvPr id="4" name="Slide Number Placeholder 3">
            <a:extLst>
              <a:ext uri="{FF2B5EF4-FFF2-40B4-BE49-F238E27FC236}">
                <a16:creationId xmlns:a16="http://schemas.microsoft.com/office/drawing/2014/main" id="{4819D3D6-3907-195B-BD90-076084CB738A}"/>
              </a:ext>
            </a:extLst>
          </p:cNvPr>
          <p:cNvSpPr>
            <a:spLocks noGrp="1"/>
          </p:cNvSpPr>
          <p:nvPr>
            <p:ph type="sldNum" sz="quarter" idx="10"/>
          </p:nvPr>
        </p:nvSpPr>
        <p:spPr/>
        <p:txBody>
          <a:bodyPr/>
          <a:lstStyle/>
          <a:p>
            <a:pPr>
              <a:defRPr/>
            </a:pPr>
            <a:fld id="{9554AA88-661A-F842-A706-59AC02395E5B}" type="slidenum">
              <a:rPr lang="en-US" altLang="en-US" smtClean="0"/>
              <a:pPr>
                <a:defRPr/>
              </a:pPr>
              <a:t>33</a:t>
            </a:fld>
            <a:endParaRPr lang="en-US" altLang="en-US" dirty="0"/>
          </a:p>
        </p:txBody>
      </p:sp>
    </p:spTree>
    <p:extLst>
      <p:ext uri="{BB962C8B-B14F-4D97-AF65-F5344CB8AC3E}">
        <p14:creationId xmlns:p14="http://schemas.microsoft.com/office/powerpoint/2010/main" val="171442624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DF45C-3097-A870-DBC2-5079A3216D78}"/>
              </a:ext>
            </a:extLst>
          </p:cNvPr>
          <p:cNvSpPr>
            <a:spLocks noGrp="1"/>
          </p:cNvSpPr>
          <p:nvPr>
            <p:ph type="title"/>
          </p:nvPr>
        </p:nvSpPr>
        <p:spPr/>
        <p:txBody>
          <a:bodyPr/>
          <a:lstStyle/>
          <a:p>
            <a:r>
              <a:rPr lang="en-GB" dirty="0"/>
              <a:t>Making the Decision (3)</a:t>
            </a:r>
          </a:p>
        </p:txBody>
      </p:sp>
      <p:sp>
        <p:nvSpPr>
          <p:cNvPr id="3" name="Text Placeholder 2">
            <a:extLst>
              <a:ext uri="{FF2B5EF4-FFF2-40B4-BE49-F238E27FC236}">
                <a16:creationId xmlns:a16="http://schemas.microsoft.com/office/drawing/2014/main" id="{EA1410BB-7571-0F19-94DA-0F555834B26C}"/>
              </a:ext>
            </a:extLst>
          </p:cNvPr>
          <p:cNvSpPr>
            <a:spLocks noGrp="1"/>
          </p:cNvSpPr>
          <p:nvPr>
            <p:ph type="body" idx="1"/>
          </p:nvPr>
        </p:nvSpPr>
        <p:spPr/>
        <p:txBody>
          <a:bodyPr/>
          <a:lstStyle/>
          <a:p>
            <a:pPr algn="just"/>
            <a:r>
              <a:rPr lang="en-GB" sz="2400" dirty="0"/>
              <a:t>Differing views have been expressed in case law about the relevance to the decision-maker of P having "done the right thing" by their will and being remembered for that after their death. </a:t>
            </a:r>
          </a:p>
          <a:p>
            <a:pPr algn="just"/>
            <a:r>
              <a:rPr lang="en-GB" sz="2400" dirty="0"/>
              <a:t>In that case, that "the right thing" is to be judged, by reference to the standards of P themselves, and not by what the reasonable incapacitous person might be thought to think.</a:t>
            </a:r>
          </a:p>
          <a:p>
            <a:pPr algn="just"/>
            <a:r>
              <a:rPr lang="en-GB" sz="2400" dirty="0"/>
              <a:t>Further, the concept of being remembered "as having done the right thing" still has relevance even if, because of the lack of testamentary capacity, the right thing must be done for the testator by the Court.</a:t>
            </a:r>
          </a:p>
          <a:p>
            <a:endParaRPr lang="en-GB" dirty="0"/>
          </a:p>
        </p:txBody>
      </p:sp>
      <p:sp>
        <p:nvSpPr>
          <p:cNvPr id="4" name="Slide Number Placeholder 3">
            <a:extLst>
              <a:ext uri="{FF2B5EF4-FFF2-40B4-BE49-F238E27FC236}">
                <a16:creationId xmlns:a16="http://schemas.microsoft.com/office/drawing/2014/main" id="{39485585-B055-00E3-1F4D-77BCF1352DD9}"/>
              </a:ext>
            </a:extLst>
          </p:cNvPr>
          <p:cNvSpPr>
            <a:spLocks noGrp="1"/>
          </p:cNvSpPr>
          <p:nvPr>
            <p:ph type="sldNum" sz="quarter" idx="10"/>
          </p:nvPr>
        </p:nvSpPr>
        <p:spPr/>
        <p:txBody>
          <a:bodyPr/>
          <a:lstStyle/>
          <a:p>
            <a:pPr>
              <a:defRPr/>
            </a:pPr>
            <a:fld id="{9554AA88-661A-F842-A706-59AC02395E5B}" type="slidenum">
              <a:rPr lang="en-US" altLang="en-US" smtClean="0"/>
              <a:pPr>
                <a:defRPr/>
              </a:pPr>
              <a:t>34</a:t>
            </a:fld>
            <a:endParaRPr lang="en-US" altLang="en-US" dirty="0"/>
          </a:p>
        </p:txBody>
      </p:sp>
    </p:spTree>
    <p:extLst>
      <p:ext uri="{BB962C8B-B14F-4D97-AF65-F5344CB8AC3E}">
        <p14:creationId xmlns:p14="http://schemas.microsoft.com/office/powerpoint/2010/main" val="2177670146"/>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6D974-D22B-972A-285C-1228E1619A88}"/>
              </a:ext>
            </a:extLst>
          </p:cNvPr>
          <p:cNvSpPr>
            <a:spLocks noGrp="1"/>
          </p:cNvSpPr>
          <p:nvPr>
            <p:ph type="title"/>
          </p:nvPr>
        </p:nvSpPr>
        <p:spPr/>
        <p:txBody>
          <a:bodyPr/>
          <a:lstStyle/>
          <a:p>
            <a:r>
              <a:rPr lang="en-GB" sz="3600" dirty="0"/>
              <a:t>Execution of the Statutory Will (1) </a:t>
            </a:r>
          </a:p>
        </p:txBody>
      </p:sp>
      <p:sp>
        <p:nvSpPr>
          <p:cNvPr id="3" name="Text Placeholder 2">
            <a:extLst>
              <a:ext uri="{FF2B5EF4-FFF2-40B4-BE49-F238E27FC236}">
                <a16:creationId xmlns:a16="http://schemas.microsoft.com/office/drawing/2014/main" id="{E4491684-ABB7-D295-5422-472B9A2D86A0}"/>
              </a:ext>
            </a:extLst>
          </p:cNvPr>
          <p:cNvSpPr>
            <a:spLocks noGrp="1"/>
          </p:cNvSpPr>
          <p:nvPr>
            <p:ph type="body" idx="1"/>
          </p:nvPr>
        </p:nvSpPr>
        <p:spPr/>
        <p:txBody>
          <a:bodyPr/>
          <a:lstStyle/>
          <a:p>
            <a:r>
              <a:rPr lang="en-GB" sz="2800" dirty="0">
                <a:latin typeface="Helvetica" pitchFamily="2" charset="0"/>
              </a:rPr>
              <a:t>The Will is expressed to be signed by P acting by the authorised person (which will be the applicant or deputy) as follows:</a:t>
            </a:r>
          </a:p>
          <a:p>
            <a:pPr lvl="1"/>
            <a:r>
              <a:rPr lang="en-GB" sz="2800" i="1" dirty="0">
                <a:effectLst/>
                <a:latin typeface="Helvetica" pitchFamily="2" charset="0"/>
              </a:rPr>
              <a:t>signed by the authorised person with the name of P, and with his or her own name, in the presence of two or more witnesses present at the same time;</a:t>
            </a:r>
            <a:endParaRPr lang="en-GB" sz="2800" dirty="0">
              <a:effectLst/>
              <a:latin typeface="Helvetica" pitchFamily="2" charset="0"/>
            </a:endParaRPr>
          </a:p>
          <a:p>
            <a:pPr lvl="1"/>
            <a:r>
              <a:rPr lang="en-GB" sz="2800" i="1" dirty="0">
                <a:effectLst/>
                <a:latin typeface="Helvetica" pitchFamily="2" charset="0"/>
              </a:rPr>
              <a:t>attested and subscribed by those witnesses in the presence of the authorised person; and</a:t>
            </a:r>
            <a:endParaRPr lang="en-GB" sz="2800" dirty="0">
              <a:latin typeface="Helvetica" pitchFamily="2" charset="0"/>
            </a:endParaRPr>
          </a:p>
          <a:p>
            <a:pPr lvl="1"/>
            <a:r>
              <a:rPr lang="en-GB" sz="2800" i="1" dirty="0">
                <a:effectLst/>
                <a:latin typeface="Helvetica" pitchFamily="2" charset="0"/>
              </a:rPr>
              <a:t>sealed with the official seal of the Court of Protection.</a:t>
            </a:r>
            <a:endParaRPr lang="en-GB" sz="2800" dirty="0">
              <a:effectLst/>
              <a:latin typeface="Helvetica" pitchFamily="2" charset="0"/>
            </a:endParaRPr>
          </a:p>
          <a:p>
            <a:endParaRPr lang="en-GB" dirty="0"/>
          </a:p>
        </p:txBody>
      </p:sp>
      <p:sp>
        <p:nvSpPr>
          <p:cNvPr id="4" name="Slide Number Placeholder 3">
            <a:extLst>
              <a:ext uri="{FF2B5EF4-FFF2-40B4-BE49-F238E27FC236}">
                <a16:creationId xmlns:a16="http://schemas.microsoft.com/office/drawing/2014/main" id="{94F60F29-0A06-93C9-7717-D0AE6DDF4D32}"/>
              </a:ext>
            </a:extLst>
          </p:cNvPr>
          <p:cNvSpPr>
            <a:spLocks noGrp="1"/>
          </p:cNvSpPr>
          <p:nvPr>
            <p:ph type="sldNum" sz="quarter" idx="10"/>
          </p:nvPr>
        </p:nvSpPr>
        <p:spPr/>
        <p:txBody>
          <a:bodyPr/>
          <a:lstStyle/>
          <a:p>
            <a:pPr>
              <a:defRPr/>
            </a:pPr>
            <a:fld id="{9554AA88-661A-F842-A706-59AC02395E5B}" type="slidenum">
              <a:rPr lang="en-US" altLang="en-US" smtClean="0"/>
              <a:pPr>
                <a:defRPr/>
              </a:pPr>
              <a:t>35</a:t>
            </a:fld>
            <a:endParaRPr lang="en-US" altLang="en-US" dirty="0"/>
          </a:p>
        </p:txBody>
      </p:sp>
    </p:spTree>
    <p:extLst>
      <p:ext uri="{BB962C8B-B14F-4D97-AF65-F5344CB8AC3E}">
        <p14:creationId xmlns:p14="http://schemas.microsoft.com/office/powerpoint/2010/main" val="3174159388"/>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C2FB-D1F4-8188-EFED-ACE50CB903E9}"/>
              </a:ext>
            </a:extLst>
          </p:cNvPr>
          <p:cNvSpPr>
            <a:spLocks noGrp="1"/>
          </p:cNvSpPr>
          <p:nvPr>
            <p:ph type="title"/>
          </p:nvPr>
        </p:nvSpPr>
        <p:spPr/>
        <p:txBody>
          <a:bodyPr/>
          <a:lstStyle/>
          <a:p>
            <a:r>
              <a:rPr lang="en-GB" sz="3600" dirty="0"/>
              <a:t>Execution of the Statutory Will (2) </a:t>
            </a:r>
            <a:endParaRPr lang="en-GB" sz="3600" b="1" dirty="0"/>
          </a:p>
        </p:txBody>
      </p:sp>
      <p:sp>
        <p:nvSpPr>
          <p:cNvPr id="3" name="Text Placeholder 2">
            <a:extLst>
              <a:ext uri="{FF2B5EF4-FFF2-40B4-BE49-F238E27FC236}">
                <a16:creationId xmlns:a16="http://schemas.microsoft.com/office/drawing/2014/main" id="{45A38BD2-4974-5FBF-3D2F-CB8141F4B0B3}"/>
              </a:ext>
            </a:extLst>
          </p:cNvPr>
          <p:cNvSpPr>
            <a:spLocks noGrp="1"/>
          </p:cNvSpPr>
          <p:nvPr>
            <p:ph type="body" idx="1"/>
          </p:nvPr>
        </p:nvSpPr>
        <p:spPr/>
        <p:txBody>
          <a:bodyPr/>
          <a:lstStyle/>
          <a:p>
            <a:pPr algn="just"/>
            <a:r>
              <a:rPr lang="en-GB" sz="2400" dirty="0"/>
              <a:t>There is no prohibition on the authorised person also benefitting under the statutory will as they are not a witness for the purposes of s15 of the Wills Act 1837;</a:t>
            </a:r>
          </a:p>
          <a:p>
            <a:pPr algn="just"/>
            <a:r>
              <a:rPr lang="en-GB" sz="2400" dirty="0"/>
              <a:t> Aside from the peculiarities of execution, a statutory will has the same requirements as any other will under the Wills Act 1837, meaning that anyone benefitting under it (or their spouses/ civil partners) cannot be a witness to the authorised person’s signature.</a:t>
            </a:r>
          </a:p>
          <a:p>
            <a:pPr algn="just"/>
            <a:r>
              <a:rPr lang="en-GB" sz="2400" dirty="0"/>
              <a:t>Indeed, a statutory will (unless a codicil specifically providing for the same) will revoke all earlier wills and would be revoked itself in the case of P’s marriage (remembering that capacity is function specific see again </a:t>
            </a:r>
            <a:r>
              <a:rPr lang="en-GB" sz="2400" u="sng" dirty="0"/>
              <a:t>A, B and C v X, Y and Z [2012] EWHC 2400 (COP), [2013] COPLR 1</a:t>
            </a:r>
            <a:r>
              <a:rPr lang="en-GB" sz="2400" dirty="0"/>
              <a:t>).</a:t>
            </a:r>
          </a:p>
        </p:txBody>
      </p:sp>
      <p:sp>
        <p:nvSpPr>
          <p:cNvPr id="4" name="Slide Number Placeholder 3">
            <a:extLst>
              <a:ext uri="{FF2B5EF4-FFF2-40B4-BE49-F238E27FC236}">
                <a16:creationId xmlns:a16="http://schemas.microsoft.com/office/drawing/2014/main" id="{AC125E6E-0C76-B8D9-5FA7-D3470CC1681E}"/>
              </a:ext>
            </a:extLst>
          </p:cNvPr>
          <p:cNvSpPr>
            <a:spLocks noGrp="1"/>
          </p:cNvSpPr>
          <p:nvPr>
            <p:ph type="sldNum" sz="quarter" idx="10"/>
          </p:nvPr>
        </p:nvSpPr>
        <p:spPr/>
        <p:txBody>
          <a:bodyPr/>
          <a:lstStyle/>
          <a:p>
            <a:pPr>
              <a:defRPr/>
            </a:pPr>
            <a:fld id="{9554AA88-661A-F842-A706-59AC02395E5B}" type="slidenum">
              <a:rPr lang="en-US" altLang="en-US" smtClean="0"/>
              <a:pPr>
                <a:defRPr/>
              </a:pPr>
              <a:t>36</a:t>
            </a:fld>
            <a:endParaRPr lang="en-US" altLang="en-US" dirty="0"/>
          </a:p>
        </p:txBody>
      </p:sp>
    </p:spTree>
    <p:extLst>
      <p:ext uri="{BB962C8B-B14F-4D97-AF65-F5344CB8AC3E}">
        <p14:creationId xmlns:p14="http://schemas.microsoft.com/office/powerpoint/2010/main" val="2863713941"/>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1515C-6646-3F84-9032-CB493C5CD810}"/>
              </a:ext>
            </a:extLst>
          </p:cNvPr>
          <p:cNvSpPr>
            <a:spLocks noGrp="1"/>
          </p:cNvSpPr>
          <p:nvPr>
            <p:ph type="title"/>
          </p:nvPr>
        </p:nvSpPr>
        <p:spPr/>
        <p:txBody>
          <a:bodyPr/>
          <a:lstStyle/>
          <a:p>
            <a:r>
              <a:rPr lang="en-GB" dirty="0"/>
              <a:t>Post Execution of the Will</a:t>
            </a:r>
          </a:p>
        </p:txBody>
      </p:sp>
      <p:sp>
        <p:nvSpPr>
          <p:cNvPr id="3" name="Text Placeholder 2">
            <a:extLst>
              <a:ext uri="{FF2B5EF4-FFF2-40B4-BE49-F238E27FC236}">
                <a16:creationId xmlns:a16="http://schemas.microsoft.com/office/drawing/2014/main" id="{0DCE96FC-34F6-4532-B6A2-731CDB117224}"/>
              </a:ext>
            </a:extLst>
          </p:cNvPr>
          <p:cNvSpPr>
            <a:spLocks noGrp="1"/>
          </p:cNvSpPr>
          <p:nvPr>
            <p:ph type="body" idx="1"/>
          </p:nvPr>
        </p:nvSpPr>
        <p:spPr/>
        <p:txBody>
          <a:bodyPr/>
          <a:lstStyle/>
          <a:p>
            <a:r>
              <a:rPr lang="en-GB" dirty="0"/>
              <a:t>2 copies must be returned for sealing by the Court which will then be returned for safe custody;</a:t>
            </a:r>
          </a:p>
          <a:p>
            <a:r>
              <a:rPr lang="en-GB" dirty="0"/>
              <a:t>Sealing simply confirms execution, so if P (and or the applicant) were to die between execution and sealing that would not affect the formal validity although there may well be delay(!)</a:t>
            </a:r>
          </a:p>
        </p:txBody>
      </p:sp>
      <p:sp>
        <p:nvSpPr>
          <p:cNvPr id="4" name="Slide Number Placeholder 3">
            <a:extLst>
              <a:ext uri="{FF2B5EF4-FFF2-40B4-BE49-F238E27FC236}">
                <a16:creationId xmlns:a16="http://schemas.microsoft.com/office/drawing/2014/main" id="{518990CD-9557-D773-B220-37F9FB1BBE39}"/>
              </a:ext>
            </a:extLst>
          </p:cNvPr>
          <p:cNvSpPr>
            <a:spLocks noGrp="1"/>
          </p:cNvSpPr>
          <p:nvPr>
            <p:ph type="sldNum" sz="quarter" idx="10"/>
          </p:nvPr>
        </p:nvSpPr>
        <p:spPr/>
        <p:txBody>
          <a:bodyPr/>
          <a:lstStyle/>
          <a:p>
            <a:pPr>
              <a:defRPr/>
            </a:pPr>
            <a:fld id="{9554AA88-661A-F842-A706-59AC02395E5B}" type="slidenum">
              <a:rPr lang="en-US" altLang="en-US" smtClean="0"/>
              <a:pPr>
                <a:defRPr/>
              </a:pPr>
              <a:t>37</a:t>
            </a:fld>
            <a:endParaRPr lang="en-US" altLang="en-US" dirty="0"/>
          </a:p>
        </p:txBody>
      </p:sp>
    </p:spTree>
    <p:extLst>
      <p:ext uri="{BB962C8B-B14F-4D97-AF65-F5344CB8AC3E}">
        <p14:creationId xmlns:p14="http://schemas.microsoft.com/office/powerpoint/2010/main" val="3577423684"/>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03C0E-8453-7B52-AFA2-D3A61BDDF5DD}"/>
              </a:ext>
            </a:extLst>
          </p:cNvPr>
          <p:cNvSpPr>
            <a:spLocks noGrp="1"/>
          </p:cNvSpPr>
          <p:nvPr>
            <p:ph type="title"/>
          </p:nvPr>
        </p:nvSpPr>
        <p:spPr/>
        <p:txBody>
          <a:bodyPr/>
          <a:lstStyle/>
          <a:p>
            <a:r>
              <a:rPr lang="en-GB" dirty="0"/>
              <a:t>Urgent Cases</a:t>
            </a:r>
          </a:p>
        </p:txBody>
      </p:sp>
      <p:sp>
        <p:nvSpPr>
          <p:cNvPr id="3" name="Text Placeholder 2">
            <a:extLst>
              <a:ext uri="{FF2B5EF4-FFF2-40B4-BE49-F238E27FC236}">
                <a16:creationId xmlns:a16="http://schemas.microsoft.com/office/drawing/2014/main" id="{0B9FA55B-3637-0188-790E-D126772DDE49}"/>
              </a:ext>
            </a:extLst>
          </p:cNvPr>
          <p:cNvSpPr>
            <a:spLocks noGrp="1"/>
          </p:cNvSpPr>
          <p:nvPr>
            <p:ph type="body" idx="1"/>
          </p:nvPr>
        </p:nvSpPr>
        <p:spPr/>
        <p:txBody>
          <a:bodyPr/>
          <a:lstStyle/>
          <a:p>
            <a:r>
              <a:rPr lang="en-GB" sz="2400" dirty="0"/>
              <a:t>Simple cases will take 6 months from issue of the application to resolution on the papers, i.e. and significantly longer in more complicated cases with attended hearings;</a:t>
            </a:r>
          </a:p>
          <a:p>
            <a:r>
              <a:rPr lang="en-GB" sz="2400" dirty="0"/>
              <a:t>Urgent applications can be made with evidence in support where there is a concern about P’s life expectancy/ health addressing why the application might not have been made earlier and whether anyone is likely to be prejudiced;</a:t>
            </a:r>
          </a:p>
          <a:p>
            <a:r>
              <a:rPr lang="en-GB" sz="2400" dirty="0"/>
              <a:t>In cases of real emergency, such applications may be heard within days with arrangements made for execution etc</a:t>
            </a:r>
          </a:p>
          <a:p>
            <a:r>
              <a:rPr lang="en-GB" sz="2400" dirty="0"/>
              <a:t>However, emergency application should be the exception rather than the rule, given the burdens placed and adapting of certain safeguards. </a:t>
            </a:r>
          </a:p>
          <a:p>
            <a:endParaRPr lang="en-GB" sz="2400" dirty="0"/>
          </a:p>
          <a:p>
            <a:endParaRPr lang="en-GB" dirty="0"/>
          </a:p>
        </p:txBody>
      </p:sp>
      <p:sp>
        <p:nvSpPr>
          <p:cNvPr id="4" name="Slide Number Placeholder 3">
            <a:extLst>
              <a:ext uri="{FF2B5EF4-FFF2-40B4-BE49-F238E27FC236}">
                <a16:creationId xmlns:a16="http://schemas.microsoft.com/office/drawing/2014/main" id="{78339DE4-5347-6158-06FF-112E68C86C17}"/>
              </a:ext>
            </a:extLst>
          </p:cNvPr>
          <p:cNvSpPr>
            <a:spLocks noGrp="1"/>
          </p:cNvSpPr>
          <p:nvPr>
            <p:ph type="sldNum" sz="quarter" idx="10"/>
          </p:nvPr>
        </p:nvSpPr>
        <p:spPr/>
        <p:txBody>
          <a:bodyPr/>
          <a:lstStyle/>
          <a:p>
            <a:pPr>
              <a:defRPr/>
            </a:pPr>
            <a:fld id="{9554AA88-661A-F842-A706-59AC02395E5B}" type="slidenum">
              <a:rPr lang="en-US" altLang="en-US" smtClean="0"/>
              <a:pPr>
                <a:defRPr/>
              </a:pPr>
              <a:t>38</a:t>
            </a:fld>
            <a:endParaRPr lang="en-US" altLang="en-US" dirty="0"/>
          </a:p>
        </p:txBody>
      </p:sp>
    </p:spTree>
    <p:extLst>
      <p:ext uri="{BB962C8B-B14F-4D97-AF65-F5344CB8AC3E}">
        <p14:creationId xmlns:p14="http://schemas.microsoft.com/office/powerpoint/2010/main" val="4046552515"/>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1FEAE-4857-267E-8863-ECF4FA325316}"/>
              </a:ext>
            </a:extLst>
          </p:cNvPr>
          <p:cNvSpPr>
            <a:spLocks noGrp="1"/>
          </p:cNvSpPr>
          <p:nvPr>
            <p:ph type="title"/>
          </p:nvPr>
        </p:nvSpPr>
        <p:spPr/>
        <p:txBody>
          <a:bodyPr/>
          <a:lstStyle/>
          <a:p>
            <a:r>
              <a:rPr lang="en-GB" dirty="0"/>
              <a:t>Urgent Cases</a:t>
            </a:r>
          </a:p>
        </p:txBody>
      </p:sp>
      <p:sp>
        <p:nvSpPr>
          <p:cNvPr id="3" name="Text Placeholder 2">
            <a:extLst>
              <a:ext uri="{FF2B5EF4-FFF2-40B4-BE49-F238E27FC236}">
                <a16:creationId xmlns:a16="http://schemas.microsoft.com/office/drawing/2014/main" id="{F019C67D-896D-196E-1FCC-709072160793}"/>
              </a:ext>
            </a:extLst>
          </p:cNvPr>
          <p:cNvSpPr>
            <a:spLocks noGrp="1"/>
          </p:cNvSpPr>
          <p:nvPr>
            <p:ph type="body" idx="1"/>
          </p:nvPr>
        </p:nvSpPr>
        <p:spPr/>
        <p:txBody>
          <a:bodyPr/>
          <a:lstStyle/>
          <a:p>
            <a:r>
              <a:rPr lang="en-GB" dirty="0"/>
              <a:t>Temporary/ Holding Will	in an emergency</a:t>
            </a:r>
          </a:p>
          <a:p>
            <a:pPr lvl="1"/>
            <a:r>
              <a:rPr lang="en-GB" dirty="0"/>
              <a:t>Temporary solutions dealing with administrative matters such as appointment of executors etc or matters which are not controversial can be made pending a final decision</a:t>
            </a:r>
          </a:p>
        </p:txBody>
      </p:sp>
      <p:sp>
        <p:nvSpPr>
          <p:cNvPr id="4" name="Slide Number Placeholder 3">
            <a:extLst>
              <a:ext uri="{FF2B5EF4-FFF2-40B4-BE49-F238E27FC236}">
                <a16:creationId xmlns:a16="http://schemas.microsoft.com/office/drawing/2014/main" id="{454A6E88-0C64-D939-4A30-70BECF402698}"/>
              </a:ext>
            </a:extLst>
          </p:cNvPr>
          <p:cNvSpPr>
            <a:spLocks noGrp="1"/>
          </p:cNvSpPr>
          <p:nvPr>
            <p:ph type="sldNum" sz="quarter" idx="10"/>
          </p:nvPr>
        </p:nvSpPr>
        <p:spPr/>
        <p:txBody>
          <a:bodyPr/>
          <a:lstStyle/>
          <a:p>
            <a:pPr>
              <a:defRPr/>
            </a:pPr>
            <a:fld id="{9554AA88-661A-F842-A706-59AC02395E5B}" type="slidenum">
              <a:rPr lang="en-US" altLang="en-US" smtClean="0"/>
              <a:pPr>
                <a:defRPr/>
              </a:pPr>
              <a:t>39</a:t>
            </a:fld>
            <a:endParaRPr lang="en-US" altLang="en-US" dirty="0"/>
          </a:p>
        </p:txBody>
      </p:sp>
    </p:spTree>
    <p:extLst>
      <p:ext uri="{BB962C8B-B14F-4D97-AF65-F5344CB8AC3E}">
        <p14:creationId xmlns:p14="http://schemas.microsoft.com/office/powerpoint/2010/main" val="175718207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2592A10-1EFD-DB6E-7179-FEB8C5D16EF9}"/>
              </a:ext>
            </a:extLst>
          </p:cNvPr>
          <p:cNvSpPr>
            <a:spLocks noGrp="1"/>
          </p:cNvSpPr>
          <p:nvPr>
            <p:ph type="title"/>
          </p:nvPr>
        </p:nvSpPr>
        <p:spPr/>
        <p:txBody>
          <a:bodyPr/>
          <a:lstStyle/>
          <a:p>
            <a:r>
              <a:rPr lang="en-GB" altLang="en-US" sz="3200" dirty="0">
                <a:latin typeface="Calibri" panose="020F0502020204030204" pitchFamily="34" charset="0"/>
                <a:cs typeface="Calibri" panose="020F0502020204030204" pitchFamily="34" charset="0"/>
              </a:rPr>
              <a:t>			</a:t>
            </a:r>
            <a:r>
              <a:rPr lang="en-GB" altLang="en-US" dirty="0">
                <a:latin typeface="Calibri" panose="020F0502020204030204" pitchFamily="34" charset="0"/>
                <a:cs typeface="Calibri" panose="020F0502020204030204" pitchFamily="34" charset="0"/>
              </a:rPr>
              <a:t>Decisions for the benefit of those other than “P” (1) </a:t>
            </a:r>
          </a:p>
        </p:txBody>
      </p:sp>
      <p:sp>
        <p:nvSpPr>
          <p:cNvPr id="12291" name="Text Placeholder 2">
            <a:extLst>
              <a:ext uri="{FF2B5EF4-FFF2-40B4-BE49-F238E27FC236}">
                <a16:creationId xmlns:a16="http://schemas.microsoft.com/office/drawing/2014/main" id="{BAA40D54-EE6D-E5C2-6150-CF84B73EE9F4}"/>
              </a:ext>
            </a:extLst>
          </p:cNvPr>
          <p:cNvSpPr>
            <a:spLocks noGrp="1"/>
          </p:cNvSpPr>
          <p:nvPr>
            <p:ph type="body" idx="1"/>
          </p:nvPr>
        </p:nvSpPr>
        <p:spPr/>
        <p:txBody>
          <a:bodyPr/>
          <a:lstStyle/>
          <a:p>
            <a:pPr algn="just"/>
            <a:r>
              <a:rPr lang="en-GB" sz="2400" dirty="0">
                <a:effectLst/>
                <a:latin typeface="Helvetica" pitchFamily="2" charset="0"/>
              </a:rPr>
              <a:t>Small gifts and the provision of maintenance that may be made by an attorney acting under an Enduring Power of Attorney (MCA 2005, Sch 4, paras 3(2) and 3(3));</a:t>
            </a:r>
          </a:p>
          <a:p>
            <a:pPr marL="0" indent="0" algn="just">
              <a:buNone/>
            </a:pPr>
            <a:endParaRPr lang="en-GB" sz="2400" dirty="0">
              <a:effectLst/>
              <a:latin typeface="Helvetica" pitchFamily="2" charset="0"/>
            </a:endParaRPr>
          </a:p>
          <a:p>
            <a:pPr algn="just"/>
            <a:r>
              <a:rPr lang="en-GB" sz="2400" dirty="0">
                <a:effectLst/>
                <a:latin typeface="Helvetica" pitchFamily="2" charset="0"/>
              </a:rPr>
              <a:t>Small gifts that may be made by an attorney acting under a Lasting Power of Attorney (MCA 2005, s 12(2));</a:t>
            </a:r>
          </a:p>
          <a:p>
            <a:pPr marL="0" indent="0" algn="just">
              <a:buNone/>
            </a:pPr>
            <a:endParaRPr lang="en-GB" sz="2400" dirty="0">
              <a:effectLst/>
              <a:latin typeface="Helvetica" pitchFamily="2" charset="0"/>
            </a:endParaRPr>
          </a:p>
          <a:p>
            <a:pPr algn="just"/>
            <a:r>
              <a:rPr lang="en-GB" sz="2400" dirty="0">
                <a:effectLst/>
                <a:latin typeface="Helvetica" pitchFamily="2" charset="0"/>
              </a:rPr>
              <a:t>Small gifts and the provision of maintenance that may be made by a deputy within the scope of the authority conferred on the deputy (MCA 2005, s 19(8)(b));</a:t>
            </a:r>
          </a:p>
          <a:p>
            <a:pPr algn="just"/>
            <a:endParaRPr lang="en-GB" sz="2400" dirty="0">
              <a:effectLst/>
              <a:latin typeface="Helvetica" pitchFamily="2" charset="0"/>
            </a:endParaRPr>
          </a:p>
          <a:p>
            <a:endParaRPr lang="en-GB" altLang="en-US"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C9A0097B-FD3A-7986-BAEB-24E2B4DCBCAD}"/>
              </a:ext>
            </a:extLst>
          </p:cNvPr>
          <p:cNvSpPr>
            <a:spLocks noGrp="1"/>
          </p:cNvSpPr>
          <p:nvPr>
            <p:ph type="sldNum" sz="quarter" idx="10"/>
          </p:nvPr>
        </p:nvSpPr>
        <p:spPr/>
        <p:txBody>
          <a:bodyPr/>
          <a:lstStyle/>
          <a:p>
            <a:pPr>
              <a:defRPr/>
            </a:pPr>
            <a:fld id="{9554AA88-661A-F842-A706-59AC02395E5B}" type="slidenum">
              <a:rPr lang="en-US" altLang="en-US" smtClean="0"/>
              <a:pPr>
                <a:defRPr/>
              </a:pPr>
              <a:t>4</a:t>
            </a:fld>
            <a:endParaRPr lang="en-US" altLang="en-US"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51158-48FE-DCF4-8C5A-61984A510220}"/>
              </a:ext>
            </a:extLst>
          </p:cNvPr>
          <p:cNvSpPr>
            <a:spLocks noGrp="1"/>
          </p:cNvSpPr>
          <p:nvPr>
            <p:ph type="title"/>
          </p:nvPr>
        </p:nvSpPr>
        <p:spPr/>
        <p:txBody>
          <a:bodyPr/>
          <a:lstStyle/>
          <a:p>
            <a:r>
              <a:rPr lang="en-GB" dirty="0"/>
              <a:t>Costs</a:t>
            </a:r>
          </a:p>
        </p:txBody>
      </p:sp>
      <p:sp>
        <p:nvSpPr>
          <p:cNvPr id="3" name="Text Placeholder 2">
            <a:extLst>
              <a:ext uri="{FF2B5EF4-FFF2-40B4-BE49-F238E27FC236}">
                <a16:creationId xmlns:a16="http://schemas.microsoft.com/office/drawing/2014/main" id="{5FFF4BB4-CDCE-0C8B-6291-9BD9424CB09F}"/>
              </a:ext>
            </a:extLst>
          </p:cNvPr>
          <p:cNvSpPr>
            <a:spLocks noGrp="1"/>
          </p:cNvSpPr>
          <p:nvPr>
            <p:ph type="body" idx="1"/>
          </p:nvPr>
        </p:nvSpPr>
        <p:spPr/>
        <p:txBody>
          <a:bodyPr/>
          <a:lstStyle/>
          <a:p>
            <a:r>
              <a:rPr lang="en-GB" sz="2200" dirty="0"/>
              <a:t>In addition to the various rules under the CPR, costs are dealt with under Part 19 of the Court of Protection rules</a:t>
            </a:r>
          </a:p>
          <a:p>
            <a:r>
              <a:rPr lang="en-GB" sz="2200" dirty="0"/>
              <a:t>As indicated above, the general rule is that the cost of represented parties will come from the estate of P, although the Court will depart form that if the circumstances justify this, which includes conduct.  Rule 19.5 defines conduct as:</a:t>
            </a:r>
          </a:p>
          <a:p>
            <a:pPr marL="457200" lvl="1" indent="0">
              <a:buNone/>
            </a:pPr>
            <a:r>
              <a:rPr lang="en-GB" sz="2200" dirty="0"/>
              <a:t>(a) conduct before, as well as during, the proceedings;</a:t>
            </a:r>
          </a:p>
          <a:p>
            <a:pPr marL="0" indent="0">
              <a:buNone/>
            </a:pPr>
            <a:r>
              <a:rPr lang="en-GB" sz="2200" dirty="0"/>
              <a:t>	(b) whether it was reasonable for a party to raise, pursue or 		contest a particular issue;</a:t>
            </a:r>
          </a:p>
          <a:p>
            <a:pPr marL="0" indent="0">
              <a:buNone/>
            </a:pPr>
            <a:r>
              <a:rPr lang="en-GB" sz="2200" dirty="0"/>
              <a:t>	(c) the manner in which a party has made or responded to an 		application or a particular issue; and</a:t>
            </a:r>
          </a:p>
          <a:p>
            <a:pPr marL="0" indent="0">
              <a:buNone/>
            </a:pPr>
            <a:r>
              <a:rPr lang="en-GB" sz="2200" dirty="0"/>
              <a:t>	(d) whether a party who has succeeded in his application or 		response to an application, in whole or in part, exaggerated any 	matter contained in his application or response.</a:t>
            </a:r>
          </a:p>
        </p:txBody>
      </p:sp>
      <p:sp>
        <p:nvSpPr>
          <p:cNvPr id="4" name="Slide Number Placeholder 3">
            <a:extLst>
              <a:ext uri="{FF2B5EF4-FFF2-40B4-BE49-F238E27FC236}">
                <a16:creationId xmlns:a16="http://schemas.microsoft.com/office/drawing/2014/main" id="{371DEBD6-38B1-EB3A-B56F-BB50846AA6F0}"/>
              </a:ext>
            </a:extLst>
          </p:cNvPr>
          <p:cNvSpPr>
            <a:spLocks noGrp="1"/>
          </p:cNvSpPr>
          <p:nvPr>
            <p:ph type="sldNum" sz="quarter" idx="10"/>
          </p:nvPr>
        </p:nvSpPr>
        <p:spPr/>
        <p:txBody>
          <a:bodyPr/>
          <a:lstStyle/>
          <a:p>
            <a:pPr>
              <a:defRPr/>
            </a:pPr>
            <a:fld id="{9554AA88-661A-F842-A706-59AC02395E5B}" type="slidenum">
              <a:rPr lang="en-US" altLang="en-US" smtClean="0"/>
              <a:pPr>
                <a:defRPr/>
              </a:pPr>
              <a:t>40</a:t>
            </a:fld>
            <a:endParaRPr lang="en-US" altLang="en-US" dirty="0"/>
          </a:p>
        </p:txBody>
      </p:sp>
    </p:spTree>
    <p:extLst>
      <p:ext uri="{BB962C8B-B14F-4D97-AF65-F5344CB8AC3E}">
        <p14:creationId xmlns:p14="http://schemas.microsoft.com/office/powerpoint/2010/main" val="2715688064"/>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00CDB4D-A3E6-FFF9-CB36-0436DD886DD7}"/>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About your Speaker</a:t>
            </a:r>
          </a:p>
        </p:txBody>
      </p:sp>
      <p:sp>
        <p:nvSpPr>
          <p:cNvPr id="16387" name="Text Placeholder 2">
            <a:extLst>
              <a:ext uri="{FF2B5EF4-FFF2-40B4-BE49-F238E27FC236}">
                <a16:creationId xmlns:a16="http://schemas.microsoft.com/office/drawing/2014/main" id="{BB4BBFE0-EC92-B52C-04AB-16A41C5E96D9}"/>
              </a:ext>
            </a:extLst>
          </p:cNvPr>
          <p:cNvSpPr>
            <a:spLocks noGrp="1"/>
          </p:cNvSpPr>
          <p:nvPr>
            <p:ph type="body" idx="1"/>
          </p:nvPr>
        </p:nvSpPr>
        <p:spPr/>
        <p:txBody>
          <a:bodyPr/>
          <a:lstStyle/>
          <a:p>
            <a:r>
              <a:rPr lang="en-GB" altLang="en-US" sz="2000" dirty="0">
                <a:latin typeface="Calibri" panose="020F0502020204030204" pitchFamily="34" charset="0"/>
                <a:cs typeface="Calibri" panose="020F0502020204030204" pitchFamily="34" charset="0"/>
              </a:rPr>
              <a:t>Simon Lane is a barrister and mediator called to the Bar in 2002, specialising in property and estates work including real property, contested probate and claims under the Inheritance (Provision for Family and Dependants) Act 1975 as well as property and affairs work in the Court of Protection</a:t>
            </a:r>
          </a:p>
        </p:txBody>
      </p:sp>
      <p:graphicFrame>
        <p:nvGraphicFramePr>
          <p:cNvPr id="2" name="Table 1">
            <a:extLst>
              <a:ext uri="{FF2B5EF4-FFF2-40B4-BE49-F238E27FC236}">
                <a16:creationId xmlns:a16="http://schemas.microsoft.com/office/drawing/2014/main" id="{915C5C12-3A3F-9922-D29D-EC064FC5D859}"/>
              </a:ext>
            </a:extLst>
          </p:cNvPr>
          <p:cNvGraphicFramePr>
            <a:graphicFrameLocks noGrp="1"/>
          </p:cNvGraphicFramePr>
          <p:nvPr/>
        </p:nvGraphicFramePr>
        <p:xfrm>
          <a:off x="685800" y="4114800"/>
          <a:ext cx="7924800" cy="1950720"/>
        </p:xfrm>
        <a:graphic>
          <a:graphicData uri="http://schemas.openxmlformats.org/drawingml/2006/table">
            <a:tbl>
              <a:tblPr firstRow="1" firstCol="1" bandRow="1">
                <a:tableStyleId>{5940675A-B579-460E-94D1-54222C63F5DA}</a:tableStyleId>
              </a:tblPr>
              <a:tblGrid>
                <a:gridCol w="3962400">
                  <a:extLst>
                    <a:ext uri="{9D8B030D-6E8A-4147-A177-3AD203B41FA5}">
                      <a16:colId xmlns:a16="http://schemas.microsoft.com/office/drawing/2014/main" val="3747147547"/>
                    </a:ext>
                  </a:extLst>
                </a:gridCol>
                <a:gridCol w="3962400">
                  <a:extLst>
                    <a:ext uri="{9D8B030D-6E8A-4147-A177-3AD203B41FA5}">
                      <a16:colId xmlns:a16="http://schemas.microsoft.com/office/drawing/2014/main" val="494678799"/>
                    </a:ext>
                  </a:extLst>
                </a:gridCol>
              </a:tblGrid>
              <a:tr h="0">
                <a:tc>
                  <a:txBody>
                    <a:bodyPr/>
                    <a:lstStyle/>
                    <a:p>
                      <a:pPr algn="l"/>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Monday, 2 October 2023</a:t>
                      </a:r>
                    </a:p>
                    <a:p>
                      <a:pPr algn="l"/>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p>
                    <a:p>
                      <a:pPr algn="l"/>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p>
                    <a:p>
                      <a:pPr algn="l"/>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p>
                    <a:p>
                      <a:pPr algn="l"/>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p>
                    <a:p>
                      <a:pPr algn="l"/>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p>
                    <a:p>
                      <a:pPr algn="l"/>
                      <a:r>
                        <a:rPr lang="en-GB" sz="1600" b="0" i="0" u="none" strike="noStrike" cap="none" spc="0" baseline="0" dirty="0">
                          <a:ln>
                            <a:noFill/>
                          </a:ln>
                          <a:solidFill>
                            <a:srgbClr val="C00000"/>
                          </a:solidFill>
                          <a:uFillTx/>
                          <a:latin typeface="Calibri" panose="020F0502020204030204" pitchFamily="34" charset="0"/>
                          <a:ea typeface="+mn-ea"/>
                          <a:cs typeface="Calibri" panose="020F0502020204030204" pitchFamily="34" charset="0"/>
                          <a:sym typeface="Calibri"/>
                        </a:rPr>
                        <a:t>T</a:t>
                      </a: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(0207) 353 0711</a:t>
                      </a:r>
                    </a:p>
                    <a:p>
                      <a:pPr algn="l"/>
                      <a:r>
                        <a:rPr lang="en-GB" sz="1600" b="0" i="0" u="none" strike="noStrike" cap="none" spc="0" baseline="0" dirty="0">
                          <a:ln>
                            <a:noFill/>
                          </a:ln>
                          <a:solidFill>
                            <a:srgbClr val="C00000"/>
                          </a:solidFill>
                          <a:uFillTx/>
                          <a:latin typeface="Calibri" panose="020F0502020204030204" pitchFamily="34" charset="0"/>
                          <a:ea typeface="+mn-ea"/>
                          <a:cs typeface="Calibri" panose="020F0502020204030204" pitchFamily="34" charset="0"/>
                          <a:sym typeface="Calibri"/>
                        </a:rPr>
                        <a:t>E</a:t>
                      </a: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r>
                        <a:rPr lang="en-GB" sz="1600" b="0" i="0" u="none" strike="noStrike" cap="none" spc="0" baseline="0" dirty="0">
                          <a:ln>
                            <a:noFill/>
                          </a:ln>
                          <a:solidFill>
                            <a:srgbClr val="C00000"/>
                          </a:solidFill>
                          <a:uFillTx/>
                          <a:latin typeface="Calibri" panose="020F0502020204030204" pitchFamily="34" charset="0"/>
                          <a:ea typeface="+mn-ea"/>
                          <a:cs typeface="Calibri" panose="020F0502020204030204" pitchFamily="34" charset="0"/>
                          <a:sym typeface="Calibri"/>
                          <a:hlinkClick r:id="rId2">
                            <a:extLst>
                              <a:ext uri="{A12FA001-AC4F-418D-AE19-62706E023703}">
                                <ahyp:hlinkClr xmlns:ahyp="http://schemas.microsoft.com/office/drawing/2018/hyperlinkcolor" val="tx"/>
                              </a:ext>
                            </a:extLst>
                          </a:hlinkClick>
                        </a:rPr>
                        <a:t>S.Lane@pumpcourtchambers.com</a:t>
                      </a:r>
                      <a:endParaRPr lang="en-GB" sz="1600" b="0" i="0" u="none" strike="noStrike" cap="none" spc="0" baseline="0" dirty="0">
                        <a:ln>
                          <a:noFill/>
                        </a:ln>
                        <a:solidFill>
                          <a:srgbClr val="C00000"/>
                        </a:solidFill>
                        <a:uFillTx/>
                        <a:latin typeface="Calibri" panose="020F0502020204030204" pitchFamily="34" charset="0"/>
                        <a:ea typeface="+mn-ea"/>
                        <a:cs typeface="Calibri" panose="020F0502020204030204" pitchFamily="34" charset="0"/>
                        <a:sym typeface="Calibri"/>
                      </a:endParaRPr>
                    </a:p>
                  </a:txBody>
                  <a:tcPr marL="68580" marR="68580" marT="0" marB="0"/>
                </a:tc>
                <a:tc>
                  <a:txBody>
                    <a:bodyPr/>
                    <a:lstStyle/>
                    <a:p>
                      <a:pPr algn="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SIMON LANE</a:t>
                      </a:r>
                    </a:p>
                    <a:p>
                      <a:pPr algn="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 </a:t>
                      </a:r>
                    </a:p>
                    <a:p>
                      <a:pPr algn="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Barrister &amp; Mediator</a:t>
                      </a:r>
                    </a:p>
                    <a:p>
                      <a:pPr algn="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Pump Court Chambers</a:t>
                      </a:r>
                    </a:p>
                    <a:p>
                      <a:pPr algn="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3 Pump Court</a:t>
                      </a:r>
                    </a:p>
                    <a:p>
                      <a:pPr algn="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Temple</a:t>
                      </a:r>
                      <a:b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b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London</a:t>
                      </a:r>
                      <a:b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br>
                      <a:r>
                        <a:rPr lang="en-GB" sz="1600" b="0" i="0" u="none" strike="noStrike" cap="none" spc="0" baseline="0" dirty="0">
                          <a:ln>
                            <a:noFill/>
                          </a:ln>
                          <a:solidFill>
                            <a:srgbClr val="425968"/>
                          </a:solidFill>
                          <a:uFillTx/>
                          <a:latin typeface="Calibri" panose="020F0502020204030204" pitchFamily="34" charset="0"/>
                          <a:ea typeface="+mn-ea"/>
                          <a:cs typeface="Calibri" panose="020F0502020204030204" pitchFamily="34" charset="0"/>
                          <a:sym typeface="Calibri"/>
                        </a:rPr>
                        <a:t>EC4Y 7AJ</a:t>
                      </a:r>
                    </a:p>
                  </a:txBody>
                  <a:tcPr marL="68580" marR="68580" marT="0" marB="0"/>
                </a:tc>
                <a:extLst>
                  <a:ext uri="{0D108BD9-81ED-4DB2-BD59-A6C34878D82A}">
                    <a16:rowId xmlns:a16="http://schemas.microsoft.com/office/drawing/2014/main" val="326830468"/>
                  </a:ext>
                </a:extLst>
              </a:tr>
            </a:tbl>
          </a:graphicData>
        </a:graphic>
      </p:graphicFrame>
      <p:sp>
        <p:nvSpPr>
          <p:cNvPr id="3" name="Slide Number Placeholder 2">
            <a:extLst>
              <a:ext uri="{FF2B5EF4-FFF2-40B4-BE49-F238E27FC236}">
                <a16:creationId xmlns:a16="http://schemas.microsoft.com/office/drawing/2014/main" id="{AA263F0D-F1F6-2ED4-8ABC-16F4DCCD268F}"/>
              </a:ext>
            </a:extLst>
          </p:cNvPr>
          <p:cNvSpPr>
            <a:spLocks noGrp="1"/>
          </p:cNvSpPr>
          <p:nvPr>
            <p:ph type="sldNum" sz="quarter" idx="10"/>
          </p:nvPr>
        </p:nvSpPr>
        <p:spPr/>
        <p:txBody>
          <a:bodyPr/>
          <a:lstStyle/>
          <a:p>
            <a:pPr>
              <a:defRPr/>
            </a:pPr>
            <a:fld id="{9554AA88-661A-F842-A706-59AC02395E5B}" type="slidenum">
              <a:rPr lang="en-US" altLang="en-US" smtClean="0"/>
              <a:pPr>
                <a:defRPr/>
              </a:pPr>
              <a:t>41</a:t>
            </a:fld>
            <a:endParaRPr lang="en-US" altLang="en-US"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2A189-D948-5694-2BA3-60F1CD35B28A}"/>
              </a:ext>
            </a:extLst>
          </p:cNvPr>
          <p:cNvSpPr>
            <a:spLocks noGrp="1"/>
          </p:cNvSpPr>
          <p:nvPr>
            <p:ph type="title"/>
          </p:nvPr>
        </p:nvSpPr>
        <p:spPr/>
        <p:txBody>
          <a:bodyPr/>
          <a:lstStyle/>
          <a:p>
            <a:r>
              <a:rPr lang="en-GB" altLang="en-US" sz="4400" dirty="0">
                <a:latin typeface="Calibri" panose="020F0502020204030204" pitchFamily="34" charset="0"/>
                <a:cs typeface="Calibri" panose="020F0502020204030204" pitchFamily="34" charset="0"/>
              </a:rPr>
              <a:t>		Decisions for the benefit of those other than “P” (2)</a:t>
            </a:r>
            <a:endParaRPr lang="en-GB" dirty="0"/>
          </a:p>
        </p:txBody>
      </p:sp>
      <p:sp>
        <p:nvSpPr>
          <p:cNvPr id="3" name="Text Placeholder 2">
            <a:extLst>
              <a:ext uri="{FF2B5EF4-FFF2-40B4-BE49-F238E27FC236}">
                <a16:creationId xmlns:a16="http://schemas.microsoft.com/office/drawing/2014/main" id="{FFFBA406-B4C3-586B-8C5B-A30CC334E49E}"/>
              </a:ext>
            </a:extLst>
          </p:cNvPr>
          <p:cNvSpPr>
            <a:spLocks noGrp="1"/>
          </p:cNvSpPr>
          <p:nvPr>
            <p:ph type="body" idx="1"/>
          </p:nvPr>
        </p:nvSpPr>
        <p:spPr/>
        <p:txBody>
          <a:bodyPr/>
          <a:lstStyle/>
          <a:p>
            <a:pPr algn="just"/>
            <a:r>
              <a:rPr lang="en-GB" sz="2400" dirty="0">
                <a:effectLst/>
                <a:latin typeface="Helvetica" pitchFamily="2" charset="0"/>
              </a:rPr>
              <a:t>Gifts (and the provision of maintenance) that may only be permitted by express order of the Court (MCA 2005, s 18(1)(c) and that fall within the scope of Practice Direction 9D);</a:t>
            </a:r>
          </a:p>
          <a:p>
            <a:pPr marL="0" indent="0" algn="just">
              <a:buNone/>
            </a:pPr>
            <a:endParaRPr lang="en-GB" sz="2400" dirty="0">
              <a:effectLst/>
              <a:latin typeface="Helvetica" pitchFamily="2" charset="0"/>
            </a:endParaRPr>
          </a:p>
          <a:p>
            <a:pPr algn="just"/>
            <a:r>
              <a:rPr lang="en-GB" sz="2400" dirty="0">
                <a:effectLst/>
                <a:latin typeface="Helvetica" pitchFamily="2" charset="0"/>
              </a:rPr>
              <a:t>Gifts (and the provision of maintenance) that may only be permitted by express order of the Court (MCA 2005, s 18(1)(c) and that fall outside the scope of Practice Direction 9D);</a:t>
            </a:r>
          </a:p>
          <a:p>
            <a:pPr marL="0" indent="0" algn="just">
              <a:buNone/>
            </a:pPr>
            <a:endParaRPr lang="en-GB" sz="2400" dirty="0">
              <a:effectLst/>
              <a:latin typeface="Helvetica" pitchFamily="2" charset="0"/>
            </a:endParaRPr>
          </a:p>
          <a:p>
            <a:pPr algn="just"/>
            <a:r>
              <a:rPr lang="en-GB" sz="2400" dirty="0">
                <a:effectLst/>
                <a:latin typeface="Helvetica" pitchFamily="2" charset="0"/>
              </a:rPr>
              <a:t>The making of a settlement or will for a person that may only be permitted by express order of the Court (MCA 2005, ss 18(1)(h), 18(1)(i), 20(3)).</a:t>
            </a:r>
          </a:p>
          <a:p>
            <a:endParaRPr lang="en-GB" dirty="0"/>
          </a:p>
        </p:txBody>
      </p:sp>
      <p:sp>
        <p:nvSpPr>
          <p:cNvPr id="4" name="Slide Number Placeholder 3">
            <a:extLst>
              <a:ext uri="{FF2B5EF4-FFF2-40B4-BE49-F238E27FC236}">
                <a16:creationId xmlns:a16="http://schemas.microsoft.com/office/drawing/2014/main" id="{F6E21920-3396-CEFB-EF70-1E0BDE17DBC5}"/>
              </a:ext>
            </a:extLst>
          </p:cNvPr>
          <p:cNvSpPr>
            <a:spLocks noGrp="1"/>
          </p:cNvSpPr>
          <p:nvPr>
            <p:ph type="sldNum" sz="quarter" idx="10"/>
          </p:nvPr>
        </p:nvSpPr>
        <p:spPr/>
        <p:txBody>
          <a:bodyPr/>
          <a:lstStyle/>
          <a:p>
            <a:pPr>
              <a:defRPr/>
            </a:pPr>
            <a:fld id="{9554AA88-661A-F842-A706-59AC02395E5B}" type="slidenum">
              <a:rPr lang="en-US" altLang="en-US" smtClean="0"/>
              <a:pPr>
                <a:defRPr/>
              </a:pPr>
              <a:t>5</a:t>
            </a:fld>
            <a:endParaRPr lang="en-US" altLang="en-US" dirty="0"/>
          </a:p>
        </p:txBody>
      </p:sp>
    </p:spTree>
    <p:extLst>
      <p:ext uri="{BB962C8B-B14F-4D97-AF65-F5344CB8AC3E}">
        <p14:creationId xmlns:p14="http://schemas.microsoft.com/office/powerpoint/2010/main" val="4794129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BA3DEB7-8242-C180-8A85-F3BD4F47E201}"/>
              </a:ext>
            </a:extLst>
          </p:cNvPr>
          <p:cNvSpPr>
            <a:spLocks noGrp="1"/>
          </p:cNvSpPr>
          <p:nvPr>
            <p:ph type="title"/>
          </p:nvPr>
        </p:nvSpPr>
        <p:spPr/>
        <p:txBody>
          <a:bodyPr/>
          <a:lstStyle/>
          <a:p>
            <a:pPr eaLnBrk="1" hangingPunct="1"/>
            <a:r>
              <a:rPr lang="en-GB" altLang="en-US" sz="3600" dirty="0">
                <a:latin typeface="Calibri" panose="020F0502020204030204" pitchFamily="34" charset="0"/>
                <a:cs typeface="Calibri" panose="020F0502020204030204" pitchFamily="34" charset="0"/>
              </a:rPr>
              <a:t>			</a:t>
            </a:r>
            <a:r>
              <a:rPr lang="en-GB" altLang="en-US" dirty="0">
                <a:latin typeface="Calibri" panose="020F0502020204030204" pitchFamily="34" charset="0"/>
                <a:cs typeface="Calibri" panose="020F0502020204030204" pitchFamily="34" charset="0"/>
              </a:rPr>
              <a:t>Regime in place and /or application to be made</a:t>
            </a:r>
          </a:p>
        </p:txBody>
      </p:sp>
      <p:sp>
        <p:nvSpPr>
          <p:cNvPr id="5" name="Content Placeholder 4">
            <a:extLst>
              <a:ext uri="{FF2B5EF4-FFF2-40B4-BE49-F238E27FC236}">
                <a16:creationId xmlns:a16="http://schemas.microsoft.com/office/drawing/2014/main" id="{A5C552B1-38B2-31D1-A929-7BAEB7B5C34A}"/>
              </a:ext>
            </a:extLst>
          </p:cNvPr>
          <p:cNvSpPr>
            <a:spLocks noGrp="1"/>
          </p:cNvSpPr>
          <p:nvPr>
            <p:ph idx="1"/>
          </p:nvPr>
        </p:nvSpPr>
        <p:spPr/>
        <p:txBody>
          <a:bodyPr rtlCol="0">
            <a:normAutofit/>
          </a:bodyPr>
          <a:lstStyle/>
          <a:p>
            <a:pPr algn="just" eaLnBrk="1" fontAlgn="auto" hangingPunct="1">
              <a:spcAft>
                <a:spcPts val="0"/>
              </a:spcAft>
              <a:defRPr/>
            </a:pPr>
            <a:r>
              <a:rPr lang="en-GB" sz="2400" dirty="0"/>
              <a:t> </a:t>
            </a:r>
            <a:r>
              <a:rPr lang="en-GB" sz="2400" dirty="0">
                <a:latin typeface="Calibri" panose="020F0502020204030204" pitchFamily="34" charset="0"/>
                <a:cs typeface="Calibri" panose="020F0502020204030204" pitchFamily="34" charset="0"/>
              </a:rPr>
              <a:t>It</a:t>
            </a:r>
            <a:r>
              <a:rPr lang="en-GB" sz="2400" dirty="0"/>
              <a:t> can be seen therefore that a regime must already be in place for such decision to be taken, such as a Power of Attorney/ Deputyship even for small gifts or a specific application to the Court of Protection (COP) will need to be made for larger gifts/ dispositions including provision for a statutory settlement or Will to be made.</a:t>
            </a:r>
          </a:p>
          <a:p>
            <a:pPr marL="0" indent="0" algn="just" eaLnBrk="1" fontAlgn="auto" hangingPunct="1">
              <a:spcAft>
                <a:spcPts val="0"/>
              </a:spcAft>
              <a:buNone/>
              <a:defRPr/>
            </a:pPr>
            <a:endParaRPr lang="en-GB" sz="2400" dirty="0"/>
          </a:p>
          <a:p>
            <a:pPr algn="just" eaLnBrk="1" fontAlgn="auto" hangingPunct="1">
              <a:spcAft>
                <a:spcPts val="0"/>
              </a:spcAft>
              <a:defRPr/>
            </a:pPr>
            <a:r>
              <a:rPr lang="en-GB" sz="2400" dirty="0"/>
              <a:t>This is important, evidentially, in a litigation context and may impact on claims after P has died (and therefore outside of the COP’s jurisdiction) for example relating to whether lifetime dispositions can be brought back into account, not to mention credibility.</a:t>
            </a:r>
          </a:p>
        </p:txBody>
      </p:sp>
      <p:pic>
        <p:nvPicPr>
          <p:cNvPr id="13316" name="Picture 2" descr="C:\Users\Heather\Documents\My Dropbox\Chambers\Website and Marketing Review\Logo\PumpCourt_logo_HR.jpg">
            <a:extLst>
              <a:ext uri="{FF2B5EF4-FFF2-40B4-BE49-F238E27FC236}">
                <a16:creationId xmlns:a16="http://schemas.microsoft.com/office/drawing/2014/main" id="{C994ABA5-8EFB-947A-D075-465E4FEAFA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333375"/>
            <a:ext cx="172878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13CD029E-2239-B925-44E4-407AC0F14D0C}"/>
              </a:ext>
            </a:extLst>
          </p:cNvPr>
          <p:cNvSpPr>
            <a:spLocks noGrp="1"/>
          </p:cNvSpPr>
          <p:nvPr>
            <p:ph type="sldNum" sz="quarter" idx="10"/>
          </p:nvPr>
        </p:nvSpPr>
        <p:spPr/>
        <p:txBody>
          <a:bodyPr/>
          <a:lstStyle/>
          <a:p>
            <a:pPr>
              <a:defRPr/>
            </a:pPr>
            <a:fld id="{F3B73170-A923-4F4E-9EA8-FFD84AA1A376}" type="slidenum">
              <a:rPr lang="en-US" altLang="en-US" smtClean="0"/>
              <a:pPr>
                <a:defRPr/>
              </a:pPr>
              <a:t>6</a:t>
            </a:fld>
            <a:endParaRPr lang="en-US" altLang="en-US"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5">
            <a:extLst>
              <a:ext uri="{FF2B5EF4-FFF2-40B4-BE49-F238E27FC236}">
                <a16:creationId xmlns:a16="http://schemas.microsoft.com/office/drawing/2014/main" id="{39E83678-4C30-6025-A244-D1A0515DB5FF}"/>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Statutory Wills</a:t>
            </a:r>
          </a:p>
        </p:txBody>
      </p:sp>
      <p:sp>
        <p:nvSpPr>
          <p:cNvPr id="15363" name="Text Placeholder 6">
            <a:extLst>
              <a:ext uri="{FF2B5EF4-FFF2-40B4-BE49-F238E27FC236}">
                <a16:creationId xmlns:a16="http://schemas.microsoft.com/office/drawing/2014/main" id="{7470A6F7-9213-8049-C996-802F8233C441}"/>
              </a:ext>
            </a:extLst>
          </p:cNvPr>
          <p:cNvSpPr>
            <a:spLocks noGrp="1"/>
          </p:cNvSpPr>
          <p:nvPr>
            <p:ph type="body" idx="1"/>
          </p:nvPr>
        </p:nvSpPr>
        <p:spPr/>
        <p:txBody>
          <a:bodyPr/>
          <a:lstStyle/>
          <a:p>
            <a:pPr algn="just"/>
            <a:r>
              <a:rPr lang="en-GB" altLang="en-US" sz="2800" dirty="0">
                <a:latin typeface="Calibri" panose="020F0502020204030204" pitchFamily="34" charset="0"/>
                <a:cs typeface="Calibri" panose="020F0502020204030204" pitchFamily="34" charset="0"/>
              </a:rPr>
              <a:t>Whilst some agency is provided under the MCA 2005 for those who act under a POA or Deputyship in respect of “small gifts”, confirmed by the instrument or appointment, this does not apply to Statutory Wills (or settlements).</a:t>
            </a:r>
          </a:p>
          <a:p>
            <a:pPr algn="just"/>
            <a:endParaRPr lang="en-GB" altLang="en-US" sz="2800" dirty="0">
              <a:latin typeface="Calibri" panose="020F0502020204030204" pitchFamily="34" charset="0"/>
              <a:cs typeface="Calibri" panose="020F0502020204030204" pitchFamily="34" charset="0"/>
            </a:endParaRPr>
          </a:p>
          <a:p>
            <a:pPr algn="just"/>
            <a:r>
              <a:rPr lang="en-GB" altLang="en-US" sz="2800" dirty="0">
                <a:latin typeface="Calibri" panose="020F0502020204030204" pitchFamily="34" charset="0"/>
                <a:cs typeface="Calibri" panose="020F0502020204030204" pitchFamily="34" charset="0"/>
              </a:rPr>
              <a:t>This will necessitate an application to the COP and an order</a:t>
            </a:r>
          </a:p>
          <a:p>
            <a:endParaRPr lang="en-GB" altLang="en-US"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4B953DF9-1C86-ABBF-E015-13D125756256}"/>
              </a:ext>
            </a:extLst>
          </p:cNvPr>
          <p:cNvSpPr>
            <a:spLocks noGrp="1"/>
          </p:cNvSpPr>
          <p:nvPr>
            <p:ph type="sldNum" sz="quarter" idx="10"/>
          </p:nvPr>
        </p:nvSpPr>
        <p:spPr/>
        <p:txBody>
          <a:bodyPr/>
          <a:lstStyle/>
          <a:p>
            <a:pPr>
              <a:defRPr/>
            </a:pPr>
            <a:fld id="{F3B73170-A923-4F4E-9EA8-FFD84AA1A376}" type="slidenum">
              <a:rPr lang="en-US" altLang="en-US" smtClean="0"/>
              <a:pPr>
                <a:defRPr/>
              </a:pPr>
              <a:t>7</a:t>
            </a:fld>
            <a:endParaRPr lang="en-US" altLang="en-US"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EEC68-4475-1930-DE6A-30EF86B09E2A}"/>
              </a:ext>
            </a:extLst>
          </p:cNvPr>
          <p:cNvSpPr>
            <a:spLocks noGrp="1"/>
          </p:cNvSpPr>
          <p:nvPr>
            <p:ph type="title"/>
          </p:nvPr>
        </p:nvSpPr>
        <p:spPr/>
        <p:txBody>
          <a:bodyPr/>
          <a:lstStyle/>
          <a:p>
            <a:r>
              <a:rPr lang="en-GB" altLang="en-US" dirty="0">
                <a:latin typeface="Calibri" panose="020F0502020204030204" pitchFamily="34" charset="0"/>
                <a:cs typeface="Calibri" panose="020F0502020204030204" pitchFamily="34" charset="0"/>
              </a:rPr>
              <a:t>What is a Statutory Will?</a:t>
            </a:r>
            <a:endParaRPr lang="en-GB" dirty="0"/>
          </a:p>
        </p:txBody>
      </p:sp>
      <p:sp>
        <p:nvSpPr>
          <p:cNvPr id="3" name="Text Placeholder 2">
            <a:extLst>
              <a:ext uri="{FF2B5EF4-FFF2-40B4-BE49-F238E27FC236}">
                <a16:creationId xmlns:a16="http://schemas.microsoft.com/office/drawing/2014/main" id="{3DCA2C5D-7343-41CA-AF20-A7FA077A95AB}"/>
              </a:ext>
            </a:extLst>
          </p:cNvPr>
          <p:cNvSpPr>
            <a:spLocks noGrp="1"/>
          </p:cNvSpPr>
          <p:nvPr>
            <p:ph type="body" idx="1"/>
          </p:nvPr>
        </p:nvSpPr>
        <p:spPr/>
        <p:txBody>
          <a:bodyPr/>
          <a:lstStyle/>
          <a:p>
            <a:pPr algn="just"/>
            <a:r>
              <a:rPr lang="en-GB" sz="2400" dirty="0"/>
              <a:t>In short it is a Will executed by the COP on behalf of a person who lacks the capacity to make wills themselves, i.e. P pursuant to an Order of the Court.</a:t>
            </a:r>
          </a:p>
          <a:p>
            <a:pPr algn="just"/>
            <a:r>
              <a:rPr lang="en-GB" sz="2400" dirty="0"/>
              <a:t>Such a Will has the same effect as if P had the capacity to make a valid Will executed in accordance with the Wills Act 1837. </a:t>
            </a:r>
          </a:p>
          <a:p>
            <a:pPr algn="just"/>
            <a:r>
              <a:rPr lang="en-GB" sz="2400" dirty="0"/>
              <a:t>However, it cannot dispose of property outside of England and Wales; and</a:t>
            </a:r>
          </a:p>
          <a:p>
            <a:pPr algn="just"/>
            <a:r>
              <a:rPr lang="en-GB" sz="2400" dirty="0"/>
              <a:t>Where P is domiciled outside of England and Wales, any question of their testamentary capacity would, according to P’s domicile fall to be determined in accordance  with the law of a place outside of England and Wales</a:t>
            </a:r>
          </a:p>
          <a:p>
            <a:endParaRPr lang="en-GB" dirty="0"/>
          </a:p>
        </p:txBody>
      </p:sp>
      <p:sp>
        <p:nvSpPr>
          <p:cNvPr id="4" name="Slide Number Placeholder 3">
            <a:extLst>
              <a:ext uri="{FF2B5EF4-FFF2-40B4-BE49-F238E27FC236}">
                <a16:creationId xmlns:a16="http://schemas.microsoft.com/office/drawing/2014/main" id="{EF425D4C-0E21-F74D-39D9-AF4F118ECC11}"/>
              </a:ext>
            </a:extLst>
          </p:cNvPr>
          <p:cNvSpPr>
            <a:spLocks noGrp="1"/>
          </p:cNvSpPr>
          <p:nvPr>
            <p:ph type="sldNum" sz="quarter" idx="10"/>
          </p:nvPr>
        </p:nvSpPr>
        <p:spPr/>
        <p:txBody>
          <a:bodyPr/>
          <a:lstStyle/>
          <a:p>
            <a:pPr>
              <a:defRPr/>
            </a:pPr>
            <a:fld id="{9554AA88-661A-F842-A706-59AC02395E5B}" type="slidenum">
              <a:rPr lang="en-US" altLang="en-US" smtClean="0"/>
              <a:pPr>
                <a:defRPr/>
              </a:pPr>
              <a:t>8</a:t>
            </a:fld>
            <a:endParaRPr lang="en-US" altLang="en-US" dirty="0"/>
          </a:p>
        </p:txBody>
      </p:sp>
    </p:spTree>
    <p:extLst>
      <p:ext uri="{BB962C8B-B14F-4D97-AF65-F5344CB8AC3E}">
        <p14:creationId xmlns:p14="http://schemas.microsoft.com/office/powerpoint/2010/main" val="145657408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8EB90-9BED-6FA8-27CF-DCEE49A2C27C}"/>
              </a:ext>
            </a:extLst>
          </p:cNvPr>
          <p:cNvSpPr>
            <a:spLocks noGrp="1"/>
          </p:cNvSpPr>
          <p:nvPr>
            <p:ph type="title"/>
          </p:nvPr>
        </p:nvSpPr>
        <p:spPr/>
        <p:txBody>
          <a:bodyPr/>
          <a:lstStyle/>
          <a:p>
            <a:r>
              <a:rPr lang="en-GB" dirty="0"/>
              <a:t>Requirements- The Basics</a:t>
            </a:r>
          </a:p>
        </p:txBody>
      </p:sp>
      <p:sp>
        <p:nvSpPr>
          <p:cNvPr id="3" name="Text Placeholder 2">
            <a:extLst>
              <a:ext uri="{FF2B5EF4-FFF2-40B4-BE49-F238E27FC236}">
                <a16:creationId xmlns:a16="http://schemas.microsoft.com/office/drawing/2014/main" id="{9BDA2B77-7DAA-3F34-A89A-D8BB0D424EF6}"/>
              </a:ext>
            </a:extLst>
          </p:cNvPr>
          <p:cNvSpPr>
            <a:spLocks noGrp="1"/>
          </p:cNvSpPr>
          <p:nvPr>
            <p:ph type="body" idx="1"/>
          </p:nvPr>
        </p:nvSpPr>
        <p:spPr/>
        <p:txBody>
          <a:bodyPr/>
          <a:lstStyle/>
          <a:p>
            <a:pPr marL="0" indent="0">
              <a:buNone/>
            </a:pPr>
            <a:r>
              <a:rPr lang="en-GB" sz="2200" dirty="0"/>
              <a:t>The “Testator”</a:t>
            </a:r>
          </a:p>
          <a:p>
            <a:r>
              <a:rPr lang="en-GB" sz="2200" dirty="0"/>
              <a:t>No Order may be made in respect of a statutory Will on behalf of P unless;</a:t>
            </a:r>
          </a:p>
          <a:p>
            <a:pPr lvl="1"/>
            <a:r>
              <a:rPr lang="en-GB" sz="2200" dirty="0"/>
              <a:t>They are over 18 years of age (MCA 2005, s18(2) and the Wills Act 1837, s7);</a:t>
            </a:r>
          </a:p>
          <a:p>
            <a:pPr lvl="1" algn="just"/>
            <a:r>
              <a:rPr lang="en-GB" sz="2200" dirty="0"/>
              <a:t>They lack capacity to make a will, remembering that under s2 of the MCA 2005 :</a:t>
            </a:r>
          </a:p>
          <a:p>
            <a:pPr marL="457200" lvl="1" indent="0" algn="just">
              <a:buNone/>
            </a:pPr>
            <a:r>
              <a:rPr lang="en-GB" sz="2200" i="1" dirty="0"/>
              <a:t>“a person lacks capacity in relation to a matter [the making of a will] if at the material time he is unable to make a decision for himself in relation to the matter because of an impairment of, or a disturbance in the functioning of, the mind or brain”</a:t>
            </a:r>
          </a:p>
          <a:p>
            <a:pPr lvl="1" algn="just"/>
            <a:r>
              <a:rPr lang="en-GB" sz="2200" dirty="0"/>
              <a:t>There is property in England and Wales capable of being disposed of by a Will.</a:t>
            </a:r>
          </a:p>
          <a:p>
            <a:pPr marL="457200" lvl="1" indent="0" algn="just">
              <a:buNone/>
            </a:pPr>
            <a:r>
              <a:rPr lang="en-GB" sz="2200" dirty="0"/>
              <a:t>The question of “capacity” is considered below</a:t>
            </a:r>
          </a:p>
        </p:txBody>
      </p:sp>
      <p:sp>
        <p:nvSpPr>
          <p:cNvPr id="4" name="Slide Number Placeholder 3">
            <a:extLst>
              <a:ext uri="{FF2B5EF4-FFF2-40B4-BE49-F238E27FC236}">
                <a16:creationId xmlns:a16="http://schemas.microsoft.com/office/drawing/2014/main" id="{7524FA66-6946-27FD-11F1-60C7223F7928}"/>
              </a:ext>
            </a:extLst>
          </p:cNvPr>
          <p:cNvSpPr>
            <a:spLocks noGrp="1"/>
          </p:cNvSpPr>
          <p:nvPr>
            <p:ph type="sldNum" sz="quarter" idx="10"/>
          </p:nvPr>
        </p:nvSpPr>
        <p:spPr/>
        <p:txBody>
          <a:bodyPr/>
          <a:lstStyle/>
          <a:p>
            <a:pPr>
              <a:defRPr/>
            </a:pPr>
            <a:endParaRPr lang="en-US" altLang="en-US" dirty="0"/>
          </a:p>
        </p:txBody>
      </p:sp>
    </p:spTree>
    <p:extLst>
      <p:ext uri="{BB962C8B-B14F-4D97-AF65-F5344CB8AC3E}">
        <p14:creationId xmlns:p14="http://schemas.microsoft.com/office/powerpoint/2010/main" val="12976516"/>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bevel/>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bevel/>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1339</TotalTime>
  <Words>4148</Words>
  <Application>Microsoft Office PowerPoint</Application>
  <PresentationFormat>On-screen Show (4:3)</PresentationFormat>
  <Paragraphs>283</Paragraphs>
  <Slides>41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Helvetica</vt:lpstr>
      <vt:lpstr>Default</vt:lpstr>
      <vt:lpstr>Statutory Wills Simon Lane </vt:lpstr>
      <vt:lpstr>Introduction</vt:lpstr>
      <vt:lpstr> Outline – Statutory Wills in Context   </vt:lpstr>
      <vt:lpstr>   Decisions for the benefit of those other than “P” (1) </vt:lpstr>
      <vt:lpstr>  Decisions for the benefit of those other than “P” (2)</vt:lpstr>
      <vt:lpstr>   Regime in place and /or application to be made</vt:lpstr>
      <vt:lpstr>Statutory Wills</vt:lpstr>
      <vt:lpstr>What is a Statutory Will?</vt:lpstr>
      <vt:lpstr>Requirements- The Basics</vt:lpstr>
      <vt:lpstr>Capacity/ Medical Evidence</vt:lpstr>
      <vt:lpstr>COP3</vt:lpstr>
      <vt:lpstr>The Capacity Question (1)</vt:lpstr>
      <vt:lpstr>The Capacity Question (2)</vt:lpstr>
      <vt:lpstr>Other requirements for COP 3</vt:lpstr>
      <vt:lpstr>The Application</vt:lpstr>
      <vt:lpstr>PD9F requirements (1)</vt:lpstr>
      <vt:lpstr>PD9F requirements (2)</vt:lpstr>
      <vt:lpstr>PD9F requirements (2)</vt:lpstr>
      <vt:lpstr>Further Evidence/ Applications</vt:lpstr>
      <vt:lpstr>Further Evidence/ Applications (2)</vt:lpstr>
      <vt:lpstr>Respondents/ Persons to be Notified</vt:lpstr>
      <vt:lpstr>Respondents</vt:lpstr>
      <vt:lpstr>Persons to be notified</vt:lpstr>
      <vt:lpstr>PowerPoint Presentation</vt:lpstr>
      <vt:lpstr>              P </vt:lpstr>
      <vt:lpstr>Directions and final hearing</vt:lpstr>
      <vt:lpstr>Timescales</vt:lpstr>
      <vt:lpstr>Timescales (2)</vt:lpstr>
      <vt:lpstr>Making the Order</vt:lpstr>
      <vt:lpstr>The Statutory Will/ Making the Order</vt:lpstr>
      <vt:lpstr>Best Interests</vt:lpstr>
      <vt:lpstr>Making the Decision (1)</vt:lpstr>
      <vt:lpstr>Making the Decision (2)</vt:lpstr>
      <vt:lpstr>Making the Decision (3)</vt:lpstr>
      <vt:lpstr>Execution of the Statutory Will (1) </vt:lpstr>
      <vt:lpstr>Execution of the Statutory Will (2) </vt:lpstr>
      <vt:lpstr>Post Execution of the Will</vt:lpstr>
      <vt:lpstr>Urgent Cases</vt:lpstr>
      <vt:lpstr>Urgent Cases</vt:lpstr>
      <vt:lpstr>Costs</vt:lpstr>
      <vt:lpstr>About your Speaker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Speaker</dc:title>
  <dc:creator>Grosvenor, Andrew</dc:creator>
  <cp:lastModifiedBy>Grosvenor, Andrew</cp:lastModifiedBy>
  <cp:revision>58</cp:revision>
  <dcterms:modified xsi:type="dcterms:W3CDTF">2023-10-03T11:24:12Z</dcterms:modified>
</cp:coreProperties>
</file>