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1" r:id="rId1"/>
  </p:sldMasterIdLst>
  <p:notesMasterIdLst>
    <p:notesMasterId r:id="rId24"/>
  </p:notesMasterIdLst>
  <p:sldIdLst>
    <p:sldId id="794" r:id="rId2"/>
    <p:sldId id="795" r:id="rId3"/>
    <p:sldId id="796" r:id="rId4"/>
    <p:sldId id="797" r:id="rId5"/>
    <p:sldId id="741" r:id="rId6"/>
    <p:sldId id="798" r:id="rId7"/>
    <p:sldId id="743" r:id="rId8"/>
    <p:sldId id="799" r:id="rId9"/>
    <p:sldId id="800" r:id="rId10"/>
    <p:sldId id="801" r:id="rId11"/>
    <p:sldId id="802" r:id="rId12"/>
    <p:sldId id="803" r:id="rId13"/>
    <p:sldId id="804" r:id="rId14"/>
    <p:sldId id="805" r:id="rId15"/>
    <p:sldId id="806" r:id="rId16"/>
    <p:sldId id="807" r:id="rId17"/>
    <p:sldId id="808" r:id="rId18"/>
    <p:sldId id="809" r:id="rId19"/>
    <p:sldId id="810" r:id="rId20"/>
    <p:sldId id="811" r:id="rId21"/>
    <p:sldId id="812" r:id="rId22"/>
    <p:sldId id="813" r:id="rId23"/>
  </p:sldIdLst>
  <p:sldSz cx="9144000" cy="6858000" type="screen4x3"/>
  <p:notesSz cx="6858000" cy="9144000"/>
  <p:defaultTextStyle>
    <a:defPPr>
      <a:defRPr lang="en-US"/>
    </a:defPPr>
    <a:lvl1pPr algn="l" rtl="0" eaLnBrk="0" fontAlgn="base" hangingPunct="0">
      <a:spcBef>
        <a:spcPct val="0"/>
      </a:spcBef>
      <a:spcAft>
        <a:spcPct val="0"/>
      </a:spcAft>
      <a:defRPr kern="1200">
        <a:solidFill>
          <a:srgbClr val="000000"/>
        </a:solidFill>
        <a:latin typeface="Arial" panose="020B0604020202020204" pitchFamily="34" charset="0"/>
        <a:ea typeface="Helvetica" pitchFamily="2" charset="0"/>
        <a:cs typeface="Helvetica" pitchFamily="2" charset="0"/>
        <a:sym typeface="Calibri" panose="020F0502020204030204" pitchFamily="34" charset="0"/>
      </a:defRPr>
    </a:lvl1pPr>
    <a:lvl2pPr marL="457200" algn="l" rtl="0" eaLnBrk="0" fontAlgn="base" hangingPunct="0">
      <a:spcBef>
        <a:spcPct val="0"/>
      </a:spcBef>
      <a:spcAft>
        <a:spcPct val="0"/>
      </a:spcAft>
      <a:defRPr kern="1200">
        <a:solidFill>
          <a:srgbClr val="000000"/>
        </a:solidFill>
        <a:latin typeface="Arial" panose="020B0604020202020204" pitchFamily="34" charset="0"/>
        <a:ea typeface="Helvetica" pitchFamily="2" charset="0"/>
        <a:cs typeface="Helvetica" pitchFamily="2" charset="0"/>
        <a:sym typeface="Calibri" panose="020F0502020204030204" pitchFamily="34" charset="0"/>
      </a:defRPr>
    </a:lvl2pPr>
    <a:lvl3pPr marL="914400" algn="l" rtl="0" eaLnBrk="0" fontAlgn="base" hangingPunct="0">
      <a:spcBef>
        <a:spcPct val="0"/>
      </a:spcBef>
      <a:spcAft>
        <a:spcPct val="0"/>
      </a:spcAft>
      <a:defRPr kern="1200">
        <a:solidFill>
          <a:srgbClr val="000000"/>
        </a:solidFill>
        <a:latin typeface="Arial" panose="020B0604020202020204" pitchFamily="34" charset="0"/>
        <a:ea typeface="Helvetica" pitchFamily="2" charset="0"/>
        <a:cs typeface="Helvetica" pitchFamily="2" charset="0"/>
        <a:sym typeface="Calibri" panose="020F0502020204030204" pitchFamily="34" charset="0"/>
      </a:defRPr>
    </a:lvl3pPr>
    <a:lvl4pPr marL="1371600" algn="l" rtl="0" eaLnBrk="0" fontAlgn="base" hangingPunct="0">
      <a:spcBef>
        <a:spcPct val="0"/>
      </a:spcBef>
      <a:spcAft>
        <a:spcPct val="0"/>
      </a:spcAft>
      <a:defRPr kern="1200">
        <a:solidFill>
          <a:srgbClr val="000000"/>
        </a:solidFill>
        <a:latin typeface="Arial" panose="020B0604020202020204" pitchFamily="34" charset="0"/>
        <a:ea typeface="Helvetica" pitchFamily="2" charset="0"/>
        <a:cs typeface="Helvetica" pitchFamily="2" charset="0"/>
        <a:sym typeface="Calibri" panose="020F0502020204030204" pitchFamily="34" charset="0"/>
      </a:defRPr>
    </a:lvl4pPr>
    <a:lvl5pPr marL="1828800" algn="l" rtl="0" eaLnBrk="0" fontAlgn="base" hangingPunct="0">
      <a:spcBef>
        <a:spcPct val="0"/>
      </a:spcBef>
      <a:spcAft>
        <a:spcPct val="0"/>
      </a:spcAft>
      <a:defRPr kern="1200">
        <a:solidFill>
          <a:srgbClr val="000000"/>
        </a:solidFill>
        <a:latin typeface="Arial" panose="020B0604020202020204" pitchFamily="34" charset="0"/>
        <a:ea typeface="Helvetica" pitchFamily="2" charset="0"/>
        <a:cs typeface="Helvetica" pitchFamily="2" charset="0"/>
        <a:sym typeface="Calibri" panose="020F0502020204030204" pitchFamily="34" charset="0"/>
      </a:defRPr>
    </a:lvl5pPr>
    <a:lvl6pPr marL="2286000" algn="l" defTabSz="914400" rtl="0" eaLnBrk="1" latinLnBrk="0" hangingPunct="1">
      <a:defRPr kern="1200">
        <a:solidFill>
          <a:srgbClr val="000000"/>
        </a:solidFill>
        <a:latin typeface="Arial" panose="020B0604020202020204" pitchFamily="34" charset="0"/>
        <a:ea typeface="Helvetica" pitchFamily="2" charset="0"/>
        <a:cs typeface="Helvetica" pitchFamily="2" charset="0"/>
        <a:sym typeface="Calibri" panose="020F0502020204030204" pitchFamily="34" charset="0"/>
      </a:defRPr>
    </a:lvl6pPr>
    <a:lvl7pPr marL="2743200" algn="l" defTabSz="914400" rtl="0" eaLnBrk="1" latinLnBrk="0" hangingPunct="1">
      <a:defRPr kern="1200">
        <a:solidFill>
          <a:srgbClr val="000000"/>
        </a:solidFill>
        <a:latin typeface="Arial" panose="020B0604020202020204" pitchFamily="34" charset="0"/>
        <a:ea typeface="Helvetica" pitchFamily="2" charset="0"/>
        <a:cs typeface="Helvetica" pitchFamily="2" charset="0"/>
        <a:sym typeface="Calibri" panose="020F0502020204030204" pitchFamily="34" charset="0"/>
      </a:defRPr>
    </a:lvl7pPr>
    <a:lvl8pPr marL="3200400" algn="l" defTabSz="914400" rtl="0" eaLnBrk="1" latinLnBrk="0" hangingPunct="1">
      <a:defRPr kern="1200">
        <a:solidFill>
          <a:srgbClr val="000000"/>
        </a:solidFill>
        <a:latin typeface="Arial" panose="020B0604020202020204" pitchFamily="34" charset="0"/>
        <a:ea typeface="Helvetica" pitchFamily="2" charset="0"/>
        <a:cs typeface="Helvetica" pitchFamily="2" charset="0"/>
        <a:sym typeface="Calibri" panose="020F0502020204030204" pitchFamily="34" charset="0"/>
      </a:defRPr>
    </a:lvl8pPr>
    <a:lvl9pPr marL="3657600" algn="l" defTabSz="914400" rtl="0" eaLnBrk="1" latinLnBrk="0" hangingPunct="1">
      <a:defRPr kern="1200">
        <a:solidFill>
          <a:srgbClr val="000000"/>
        </a:solidFill>
        <a:latin typeface="Arial" panose="020B0604020202020204" pitchFamily="34" charset="0"/>
        <a:ea typeface="Helvetica" pitchFamily="2" charset="0"/>
        <a:cs typeface="Helvetica" pitchFamily="2" charset="0"/>
        <a:sym typeface="Calibri" panose="020F050202020403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33"/>
    <p:restoredTop sz="94565"/>
  </p:normalViewPr>
  <p:slideViewPr>
    <p:cSldViewPr>
      <p:cViewPr varScale="1">
        <p:scale>
          <a:sx n="104" d="100"/>
          <a:sy n="104" d="100"/>
        </p:scale>
        <p:origin x="1536"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Shape 109">
            <a:extLst>
              <a:ext uri="{FF2B5EF4-FFF2-40B4-BE49-F238E27FC236}">
                <a16:creationId xmlns:a16="http://schemas.microsoft.com/office/drawing/2014/main" id="{CF9C2F6C-A174-9595-A0FA-800ED49ADF7C}"/>
              </a:ext>
            </a:extLst>
          </p:cNvPr>
          <p:cNvSpPr>
            <a:spLocks noGrp="1" noRot="1" noChangeAspect="1"/>
          </p:cNvSpPr>
          <p:nvPr>
            <p:ph type="sldImg"/>
          </p:nvPr>
        </p:nvSpPr>
        <p:spPr bwMode="auto">
          <a:xfrm>
            <a:off x="1143000" y="685800"/>
            <a:ext cx="45720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6147" name="Shape 110">
            <a:extLst>
              <a:ext uri="{FF2B5EF4-FFF2-40B4-BE49-F238E27FC236}">
                <a16:creationId xmlns:a16="http://schemas.microsoft.com/office/drawing/2014/main" id="{B6480B6A-AB54-37D7-6B5E-AEE3A7FD41B0}"/>
              </a:ext>
            </a:extLst>
          </p:cNvPr>
          <p:cNvSpPr>
            <a:spLocks noGrp="1"/>
          </p:cNvSpPr>
          <p:nvPr>
            <p:ph type="body" sz="quarter" idx="1"/>
          </p:nvPr>
        </p:nvSpPr>
        <p:spPr bwMode="auto">
          <a:xfrm>
            <a:off x="914400" y="4343400"/>
            <a:ext cx="5029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en-US" altLang="en-US">
              <a:sym typeface="Calibri" panose="020F0502020204030204" pitchFamily="34" charset="0"/>
            </a:endParaRP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30000"/>
      </a:spcBef>
      <a:spcAft>
        <a:spcPct val="0"/>
      </a:spcAft>
      <a:defRPr sz="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30000"/>
      </a:spcBef>
      <a:spcAft>
        <a:spcPct val="0"/>
      </a:spcAft>
      <a:defRPr sz="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30000"/>
      </a:spcBef>
      <a:spcAft>
        <a:spcPct val="0"/>
      </a:spcAft>
      <a:defRPr sz="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30000"/>
      </a:spcBef>
      <a:spcAft>
        <a:spcPct val="0"/>
      </a:spcAft>
      <a:defRPr sz="1200">
        <a:solidFill>
          <a:schemeClr val="tx1"/>
        </a:solidFill>
        <a:latin typeface="+mn-lt"/>
        <a:ea typeface="+mn-ea"/>
        <a:cs typeface="+mn-cs"/>
        <a:sym typeface="Calibri" panose="020F0502020204030204" pitchFamily="34" charset="0"/>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bailii.org/cgi-bin/redirect.cgi?path=/uk/cases/UKFTT/TC/2023/TC08776.html"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0BF19EDD-6549-6169-99F5-54C104535A53}"/>
              </a:ext>
            </a:extLst>
          </p:cNvPr>
          <p:cNvSpPr>
            <a:spLocks noGrp="1" noRot="1" noChangeAspect="1" noTextEdit="1"/>
          </p:cNvSpPr>
          <p:nvPr>
            <p:ph type="sldImg"/>
          </p:nvPr>
        </p:nvSpPr>
        <p:spPr/>
      </p:sp>
      <p:sp>
        <p:nvSpPr>
          <p:cNvPr id="8195" name="Notes Placeholder 2">
            <a:extLst>
              <a:ext uri="{FF2B5EF4-FFF2-40B4-BE49-F238E27FC236}">
                <a16:creationId xmlns:a16="http://schemas.microsoft.com/office/drawing/2014/main" id="{277780F9-4D08-E75B-D077-B024C703C40A}"/>
              </a:ext>
            </a:extLst>
          </p:cNvPr>
          <p:cNvSpPr>
            <a:spLocks noGrp="1"/>
          </p:cNvSpPr>
          <p:nvPr>
            <p:ph type="body" idx="1"/>
          </p:nvPr>
        </p:nvSpPr>
        <p:spPr/>
        <p:txBody>
          <a:bodyPr lIns="86530" tIns="43265" rIns="86530" bIns="43265"/>
          <a:lstStyle/>
          <a:p>
            <a:endParaRPr lang="en-GB" altLang="en-US" dirty="0"/>
          </a:p>
        </p:txBody>
      </p:sp>
      <p:sp>
        <p:nvSpPr>
          <p:cNvPr id="8196" name="Slide Number Placeholder 3">
            <a:extLst>
              <a:ext uri="{FF2B5EF4-FFF2-40B4-BE49-F238E27FC236}">
                <a16:creationId xmlns:a16="http://schemas.microsoft.com/office/drawing/2014/main" id="{C5031477-EA34-A8B7-4542-6CC4FA5A557C}"/>
              </a:ext>
            </a:extLst>
          </p:cNvPr>
          <p:cNvSpPr>
            <a:spLocks noGrp="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530" tIns="43265" rIns="86530" bIns="43265"/>
          <a:lstStyle>
            <a:lvl1pPr>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1pPr>
            <a:lvl2pPr marL="742950" indent="-28575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9pPr>
          </a:lstStyle>
          <a:p>
            <a:pPr eaLnBrk="1" hangingPunct="1">
              <a:spcBef>
                <a:spcPct val="0"/>
              </a:spcBef>
            </a:pPr>
            <a:fld id="{08246ACC-3CD3-4038-90FB-51C85244BDEB}" type="slidenum">
              <a:rPr lang="en-GB" altLang="en-US" sz="1800">
                <a:solidFill>
                  <a:srgbClr val="000000"/>
                </a:solidFill>
                <a:latin typeface="Arial" panose="020B0604020202020204" pitchFamily="34" charset="0"/>
              </a:rPr>
              <a:pPr eaLnBrk="1" hangingPunct="1">
                <a:spcBef>
                  <a:spcPct val="0"/>
                </a:spcBef>
              </a:pPr>
              <a:t>1</a:t>
            </a:fld>
            <a:endParaRPr lang="en-GB" altLang="en-US" sz="1800" dirty="0">
              <a:solidFill>
                <a:srgbClr val="000000"/>
              </a:solidFill>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7E2C2C86-1950-4EE7-BD43-69733F00DFDC}"/>
              </a:ext>
            </a:extLst>
          </p:cNvPr>
          <p:cNvSpPr>
            <a:spLocks noGrp="1" noRot="1" noChangeAspect="1" noTextEdit="1"/>
          </p:cNvSpPr>
          <p:nvPr>
            <p:ph type="sldImg"/>
          </p:nvPr>
        </p:nvSpPr>
        <p:spPr/>
      </p:sp>
      <p:sp>
        <p:nvSpPr>
          <p:cNvPr id="10243" name="Notes Placeholder 2">
            <a:extLst>
              <a:ext uri="{FF2B5EF4-FFF2-40B4-BE49-F238E27FC236}">
                <a16:creationId xmlns:a16="http://schemas.microsoft.com/office/drawing/2014/main" id="{3CDDEB28-4FF7-21A6-002E-1ED88805C8BE}"/>
              </a:ext>
            </a:extLst>
          </p:cNvPr>
          <p:cNvSpPr>
            <a:spLocks noGrp="1"/>
          </p:cNvSpPr>
          <p:nvPr>
            <p:ph type="body" idx="1"/>
          </p:nvPr>
        </p:nvSpPr>
        <p:spPr/>
        <p:txBody>
          <a:bodyPr lIns="86530" tIns="43265" rIns="86530" bIns="43265"/>
          <a:lstStyle/>
          <a:p>
            <a:endParaRPr lang="en-GB" altLang="en-US" dirty="0"/>
          </a:p>
        </p:txBody>
      </p:sp>
      <p:sp>
        <p:nvSpPr>
          <p:cNvPr id="10244" name="Slide Number Placeholder 3">
            <a:extLst>
              <a:ext uri="{FF2B5EF4-FFF2-40B4-BE49-F238E27FC236}">
                <a16:creationId xmlns:a16="http://schemas.microsoft.com/office/drawing/2014/main" id="{1F619553-4042-FEB4-2C3B-947AC21385B6}"/>
              </a:ext>
            </a:extLst>
          </p:cNvPr>
          <p:cNvSpPr>
            <a:spLocks noGrp="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530" tIns="43265" rIns="86530" bIns="43265"/>
          <a:lstStyle>
            <a:lvl1pPr>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1pPr>
            <a:lvl2pPr marL="742950" indent="-28575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9pPr>
          </a:lstStyle>
          <a:p>
            <a:pPr eaLnBrk="1" hangingPunct="1">
              <a:spcBef>
                <a:spcPct val="0"/>
              </a:spcBef>
            </a:pPr>
            <a:fld id="{8091ED8A-26C8-4374-B5CB-99EB65B57863}" type="slidenum">
              <a:rPr lang="en-GB" altLang="en-US" sz="1800">
                <a:solidFill>
                  <a:srgbClr val="000000"/>
                </a:solidFill>
                <a:latin typeface="Arial" panose="020B0604020202020204" pitchFamily="34" charset="0"/>
              </a:rPr>
              <a:pPr eaLnBrk="1" hangingPunct="1">
                <a:spcBef>
                  <a:spcPct val="0"/>
                </a:spcBef>
              </a:pPr>
              <a:t>2</a:t>
            </a:fld>
            <a:endParaRPr lang="en-GB" altLang="en-US" sz="1800" dirty="0">
              <a:solidFill>
                <a:srgbClr val="000000"/>
              </a:solidFill>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0C7E663B-3C5E-6061-D73F-C578D5DE16E2}"/>
              </a:ext>
            </a:extLst>
          </p:cNvPr>
          <p:cNvSpPr>
            <a:spLocks noGrp="1" noRot="1" noChangeAspect="1" noTextEdit="1"/>
          </p:cNvSpPr>
          <p:nvPr>
            <p:ph type="sldImg"/>
          </p:nvPr>
        </p:nvSpPr>
        <p:spPr/>
      </p:sp>
      <p:sp>
        <p:nvSpPr>
          <p:cNvPr id="14339" name="Notes Placeholder 2">
            <a:extLst>
              <a:ext uri="{FF2B5EF4-FFF2-40B4-BE49-F238E27FC236}">
                <a16:creationId xmlns:a16="http://schemas.microsoft.com/office/drawing/2014/main" id="{AD4E8D0B-D072-0614-04E1-1B191F788692}"/>
              </a:ext>
            </a:extLst>
          </p:cNvPr>
          <p:cNvSpPr>
            <a:spLocks noGrp="1"/>
          </p:cNvSpPr>
          <p:nvPr>
            <p:ph type="body" idx="1"/>
          </p:nvPr>
        </p:nvSpPr>
        <p:spPr/>
        <p:txBody>
          <a:bodyPr lIns="86530" tIns="43265" rIns="86530" bIns="43265"/>
          <a:lstStyle/>
          <a:p>
            <a:endParaRPr lang="en-GB" altLang="en-US" dirty="0"/>
          </a:p>
        </p:txBody>
      </p:sp>
      <p:sp>
        <p:nvSpPr>
          <p:cNvPr id="14340" name="Slide Number Placeholder 3">
            <a:extLst>
              <a:ext uri="{FF2B5EF4-FFF2-40B4-BE49-F238E27FC236}">
                <a16:creationId xmlns:a16="http://schemas.microsoft.com/office/drawing/2014/main" id="{44576AE4-D1CC-6622-C5CB-A8C38BE37BD7}"/>
              </a:ext>
            </a:extLst>
          </p:cNvPr>
          <p:cNvSpPr>
            <a:spLocks noGrp="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530" tIns="43265" rIns="86530" bIns="43265"/>
          <a:lstStyle>
            <a:lvl1pPr>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1pPr>
            <a:lvl2pPr marL="742950" indent="-28575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9pPr>
          </a:lstStyle>
          <a:p>
            <a:pPr eaLnBrk="1" hangingPunct="1">
              <a:spcBef>
                <a:spcPct val="0"/>
              </a:spcBef>
            </a:pPr>
            <a:fld id="{4495E877-F061-47BA-AC81-01A1751B87B3}" type="slidenum">
              <a:rPr lang="en-GB" altLang="en-US" sz="1800">
                <a:solidFill>
                  <a:srgbClr val="000000"/>
                </a:solidFill>
                <a:latin typeface="Arial" panose="020B0604020202020204" pitchFamily="34" charset="0"/>
              </a:rPr>
              <a:pPr eaLnBrk="1" hangingPunct="1">
                <a:spcBef>
                  <a:spcPct val="0"/>
                </a:spcBef>
              </a:pPr>
              <a:t>6</a:t>
            </a:fld>
            <a:endParaRPr lang="en-GB" altLang="en-US" sz="1800" dirty="0">
              <a:solidFill>
                <a:srgbClr val="000000"/>
              </a:solidFill>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0C7E663B-3C5E-6061-D73F-C578D5DE16E2}"/>
              </a:ext>
            </a:extLst>
          </p:cNvPr>
          <p:cNvSpPr>
            <a:spLocks noGrp="1" noRot="1" noChangeAspect="1" noTextEdit="1"/>
          </p:cNvSpPr>
          <p:nvPr>
            <p:ph type="sldImg"/>
          </p:nvPr>
        </p:nvSpPr>
        <p:spPr/>
      </p:sp>
      <p:sp>
        <p:nvSpPr>
          <p:cNvPr id="14339" name="Notes Placeholder 2">
            <a:extLst>
              <a:ext uri="{FF2B5EF4-FFF2-40B4-BE49-F238E27FC236}">
                <a16:creationId xmlns:a16="http://schemas.microsoft.com/office/drawing/2014/main" id="{AD4E8D0B-D072-0614-04E1-1B191F788692}"/>
              </a:ext>
            </a:extLst>
          </p:cNvPr>
          <p:cNvSpPr>
            <a:spLocks noGrp="1"/>
          </p:cNvSpPr>
          <p:nvPr>
            <p:ph type="body" idx="1"/>
          </p:nvPr>
        </p:nvSpPr>
        <p:spPr/>
        <p:txBody>
          <a:bodyPr lIns="86530" tIns="43265" rIns="86530" bIns="43265"/>
          <a:lstStyle/>
          <a:p>
            <a:endParaRPr lang="en-GB" altLang="en-US" dirty="0"/>
          </a:p>
        </p:txBody>
      </p:sp>
      <p:sp>
        <p:nvSpPr>
          <p:cNvPr id="14340" name="Slide Number Placeholder 3">
            <a:extLst>
              <a:ext uri="{FF2B5EF4-FFF2-40B4-BE49-F238E27FC236}">
                <a16:creationId xmlns:a16="http://schemas.microsoft.com/office/drawing/2014/main" id="{44576AE4-D1CC-6622-C5CB-A8C38BE37BD7}"/>
              </a:ext>
            </a:extLst>
          </p:cNvPr>
          <p:cNvSpPr>
            <a:spLocks noGrp="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530" tIns="43265" rIns="86530" bIns="43265"/>
          <a:lstStyle>
            <a:lvl1pPr>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1pPr>
            <a:lvl2pPr marL="742950" indent="-28575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9pPr>
          </a:lstStyle>
          <a:p>
            <a:pPr eaLnBrk="1" hangingPunct="1">
              <a:spcBef>
                <a:spcPct val="0"/>
              </a:spcBef>
            </a:pPr>
            <a:fld id="{4495E877-F061-47BA-AC81-01A1751B87B3}" type="slidenum">
              <a:rPr lang="en-GB" altLang="en-US" sz="1800">
                <a:solidFill>
                  <a:srgbClr val="000000"/>
                </a:solidFill>
                <a:latin typeface="Arial" panose="020B0604020202020204" pitchFamily="34" charset="0"/>
              </a:rPr>
              <a:pPr eaLnBrk="1" hangingPunct="1">
                <a:spcBef>
                  <a:spcPct val="0"/>
                </a:spcBef>
              </a:pPr>
              <a:t>7</a:t>
            </a:fld>
            <a:endParaRPr lang="en-GB" altLang="en-US" sz="1800" dirty="0">
              <a:solidFill>
                <a:srgbClr val="000000"/>
              </a:solidFill>
              <a:latin typeface="Arial" panose="020B0604020202020204" pitchFamily="34" charset="0"/>
            </a:endParaRPr>
          </a:p>
        </p:txBody>
      </p:sp>
    </p:spTree>
    <p:extLst>
      <p:ext uri="{BB962C8B-B14F-4D97-AF65-F5344CB8AC3E}">
        <p14:creationId xmlns:p14="http://schemas.microsoft.com/office/powerpoint/2010/main" val="24919049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Farmhouse – owner/ occupant / tenant/occupant has to be working farmer – farmhouse has to be involved in the work of the farm at the time the charge to IHT arises – not just the landowner living there – </a:t>
            </a:r>
            <a:r>
              <a:rPr lang="en-GB" i="1" dirty="0" err="1"/>
              <a:t>Anander</a:t>
            </a:r>
            <a:r>
              <a:rPr lang="en-GB" i="1" dirty="0"/>
              <a:t> v HMRC [2006] </a:t>
            </a:r>
            <a:r>
              <a:rPr lang="en-GB" i="1" dirty="0" err="1"/>
              <a:t>SpC</a:t>
            </a:r>
            <a:r>
              <a:rPr lang="en-GB" i="1" dirty="0"/>
              <a:t> 565.</a:t>
            </a:r>
            <a:r>
              <a:rPr lang="en-GB" i="0" dirty="0"/>
              <a:t>  Deceased was the person in overall control of the business, but was not the farmer.</a:t>
            </a:r>
          </a:p>
          <a:p>
            <a:endParaRPr lang="en-GB" i="0" dirty="0"/>
          </a:p>
          <a:p>
            <a:r>
              <a:rPr lang="en-GB" i="0" dirty="0"/>
              <a:t>Appropriate character: land must predominate and farmhouse must be anciallrt6 – Lloyds TSB (personal representatives of </a:t>
            </a:r>
            <a:r>
              <a:rPr lang="en-GB" i="0" dirty="0" err="1"/>
              <a:t>Antrobus</a:t>
            </a:r>
            <a:r>
              <a:rPr lang="en-GB" i="0" dirty="0"/>
              <a:t> deceased) v IRC [2002] </a:t>
            </a:r>
            <a:r>
              <a:rPr lang="en-GB" i="0" dirty="0" err="1"/>
              <a:t>SpC</a:t>
            </a:r>
            <a:r>
              <a:rPr lang="en-GB" i="0" dirty="0"/>
              <a:t> 336 – house with land or farmhouse / land with house?</a:t>
            </a:r>
          </a:p>
          <a:p>
            <a:r>
              <a:rPr lang="en-GB" i="0" dirty="0"/>
              <a:t>See also – Golding v HMRC [2011] UKFTT 351 – farmed not much per year, but farmed for over 70 years and a living achieved.</a:t>
            </a:r>
          </a:p>
          <a:p>
            <a:r>
              <a:rPr lang="en-GB" i="0" dirty="0"/>
              <a:t>Higginson Executors v IRC [2002] </a:t>
            </a:r>
            <a:r>
              <a:rPr lang="en-GB" i="0" dirty="0" err="1"/>
              <a:t>SpC</a:t>
            </a:r>
            <a:r>
              <a:rPr lang="en-GB" i="0" dirty="0"/>
              <a:t> 337 – Hunting lodge, not typical farmhouse.  After death lodge sold for £1m, value of farmland a lot less.  Lodge not of a character appropriate to the land.  House predominated, although he had been a farmer.</a:t>
            </a:r>
            <a:endParaRPr lang="en-GB" dirty="0"/>
          </a:p>
        </p:txBody>
      </p:sp>
    </p:spTree>
    <p:extLst>
      <p:ext uri="{BB962C8B-B14F-4D97-AF65-F5344CB8AC3E}">
        <p14:creationId xmlns:p14="http://schemas.microsoft.com/office/powerpoint/2010/main" val="20235146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BPR – must carry on the business when IHT arises – transfer in life or ownership in death.</a:t>
            </a:r>
          </a:p>
          <a:p>
            <a:endParaRPr lang="en-GB" dirty="0"/>
          </a:p>
          <a:p>
            <a:r>
              <a:rPr lang="en-GB" i="1" dirty="0"/>
              <a:t>Beckman v IRC Commissioners [2000] SPC 226: </a:t>
            </a:r>
            <a:r>
              <a:rPr lang="en-GB" i="0" dirty="0"/>
              <a:t>Woman previously member of partnership.  At her death her share of partnership capital not paid out.  Executors claimed BPR on the basis that the assets represented the debt.,  Special </a:t>
            </a:r>
            <a:r>
              <a:rPr lang="en-GB" i="0" dirty="0" err="1"/>
              <a:t>Commrs</a:t>
            </a:r>
            <a:r>
              <a:rPr lang="en-GB" i="0" dirty="0"/>
              <a:t> decided her interest in the business radically changed on retirement.  Before, </a:t>
            </a:r>
            <a:r>
              <a:rPr lang="en-GB" i="0" dirty="0" err="1"/>
              <a:t>shje</a:t>
            </a:r>
            <a:r>
              <a:rPr lang="en-GB" i="0" dirty="0"/>
              <a:t> was a partner with all rights and liabilities.  Afterwards she was just a creditor.</a:t>
            </a:r>
          </a:p>
          <a:p>
            <a:endParaRPr lang="en-GB" i="1" dirty="0"/>
          </a:p>
          <a:p>
            <a:r>
              <a:rPr lang="en-GB" i="1" dirty="0"/>
              <a:t>Mrs M Silber (MMM Lerner’s Personal Representative v HMRC </a:t>
            </a:r>
            <a:r>
              <a:rPr lang="en-GB" i="0" dirty="0"/>
              <a:t>[2012] TC 2369 – Money owed to a business is only a debt subject to IHT and does not attract BPR.</a:t>
            </a:r>
            <a:endParaRPr lang="en-GB" i="1" dirty="0"/>
          </a:p>
        </p:txBody>
      </p:sp>
    </p:spTree>
    <p:extLst>
      <p:ext uri="{BB962C8B-B14F-4D97-AF65-F5344CB8AC3E}">
        <p14:creationId xmlns:p14="http://schemas.microsoft.com/office/powerpoint/2010/main" val="20328869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b="0" i="1" dirty="0">
                <a:solidFill>
                  <a:srgbClr val="000000"/>
                </a:solidFill>
                <a:effectLst/>
                <a:latin typeface="Times New Roman" panose="02020603050405020304" pitchFamily="18" charset="0"/>
              </a:rPr>
              <a:t>the deceased entered into an agreement to sell her home to the trustees of a trust for the benefit of her children and in which she held an interest in possession - the consideration for the sale was the issue of a note by the trustees with a face value equal to the market value of her home at the time when the sale agreement was executed - the trustees resolved to allow the deceased to continue to reside in her home upon payment of outgoings - the deceased then made a gift of the note to the trustees of a trust for the benefit of her children and under which she was precluded from benefiting - the deceased died more than seven years after that gift - </a:t>
            </a:r>
            <a:r>
              <a:rPr lang="en-US" sz="1200" b="1" i="1" dirty="0">
                <a:solidFill>
                  <a:srgbClr val="000000"/>
                </a:solidFill>
                <a:effectLst/>
                <a:latin typeface="Times New Roman" panose="02020603050405020304" pitchFamily="18" charset="0"/>
              </a:rPr>
              <a:t>held that, in valuing the deceased’s estate for the purposes of inheritance tax, the liability under the note should be abated to nil because Section 103 of the Finance Act 1986 (the “FA 1986”) applied </a:t>
            </a:r>
            <a:r>
              <a:rPr lang="en-US" sz="1200" b="0" i="1" dirty="0">
                <a:solidFill>
                  <a:srgbClr val="000000"/>
                </a:solidFill>
                <a:effectLst/>
                <a:latin typeface="Times New Roman" panose="02020603050405020304" pitchFamily="18" charset="0"/>
              </a:rPr>
              <a:t>- accordingly, the appeal should be dismissed - other matters considered included whether the agreement to sell was void under Section 2 of the Law of Property (Miscellaneous Provisions) Act 1989, whether the agreement to sell was effective to convey beneficial ownership of the property to the trustees despite the fact that it had not been completed, the impact of the note in relation to the application of Section 49 of the Inheritance Tax Act 1984 and in the light of the decision in St Barbe Green and the application of Section 102 of the FA 1986 to the gift of the property and the gift of the note</a:t>
            </a:r>
            <a:endParaRPr lang="en-GB" altLang="en-US" sz="2000" dirty="0">
              <a:latin typeface="Calibri" panose="020F0502020204030204" pitchFamily="34" charset="0"/>
              <a:cs typeface="Calibri" panose="020F0502020204030204" pitchFamily="34" charset="0"/>
            </a:endParaRPr>
          </a:p>
          <a:p>
            <a:endParaRPr lang="en-GB" dirty="0"/>
          </a:p>
          <a:p>
            <a:pPr algn="just">
              <a:spcAft>
                <a:spcPts val="600"/>
              </a:spcAft>
            </a:pPr>
            <a:r>
              <a:rPr lang="en-US" b="0" i="0" dirty="0">
                <a:solidFill>
                  <a:srgbClr val="000000"/>
                </a:solidFill>
                <a:effectLst/>
                <a:latin typeface="Times New Roman" panose="02020603050405020304" pitchFamily="18" charset="0"/>
              </a:rPr>
              <a:t>(1)</a:t>
            </a:r>
            <a:r>
              <a:rPr lang="en-US" sz="1800" b="0" i="0" dirty="0">
                <a:solidFill>
                  <a:srgbClr val="000000"/>
                </a:solidFill>
                <a:effectLst/>
                <a:latin typeface="Times New Roman" panose="02020603050405020304" pitchFamily="18" charset="0"/>
              </a:rPr>
              <a:t>          </a:t>
            </a:r>
            <a:r>
              <a:rPr lang="en-US" b="0" i="0" dirty="0">
                <a:solidFill>
                  <a:srgbClr val="000000"/>
                </a:solidFill>
                <a:effectLst/>
                <a:latin typeface="Times New Roman" panose="02020603050405020304" pitchFamily="18" charset="0"/>
              </a:rPr>
              <a:t>the disposal by </a:t>
            </a:r>
            <a:r>
              <a:rPr lang="en-US" b="0" i="0" dirty="0" err="1">
                <a:solidFill>
                  <a:srgbClr val="000000"/>
                </a:solidFill>
                <a:effectLst/>
                <a:latin typeface="Times New Roman" panose="02020603050405020304" pitchFamily="18" charset="0"/>
              </a:rPr>
              <a:t>Mrs</a:t>
            </a:r>
            <a:r>
              <a:rPr lang="en-US" b="0" i="0" dirty="0">
                <a:solidFill>
                  <a:srgbClr val="000000"/>
                </a:solidFill>
                <a:effectLst/>
                <a:latin typeface="Times New Roman" panose="02020603050405020304" pitchFamily="18" charset="0"/>
              </a:rPr>
              <a:t> </a:t>
            </a:r>
            <a:r>
              <a:rPr lang="en-US" b="0" i="0" dirty="0" err="1">
                <a:solidFill>
                  <a:srgbClr val="000000"/>
                </a:solidFill>
                <a:effectLst/>
                <a:latin typeface="Times New Roman" panose="02020603050405020304" pitchFamily="18" charset="0"/>
              </a:rPr>
              <a:t>Elborne</a:t>
            </a:r>
            <a:r>
              <a:rPr lang="en-US" b="0" i="0" dirty="0">
                <a:solidFill>
                  <a:srgbClr val="000000"/>
                </a:solidFill>
                <a:effectLst/>
                <a:latin typeface="Times New Roman" panose="02020603050405020304" pitchFamily="18" charset="0"/>
              </a:rPr>
              <a:t> of the property in which she lived, Old Rectory, Main Street, Seaton, Oakham, Rutland (the “Property”) to the trustees of a settlement in which </a:t>
            </a:r>
            <a:r>
              <a:rPr lang="en-US" b="0" i="0" dirty="0" err="1">
                <a:solidFill>
                  <a:srgbClr val="000000"/>
                </a:solidFill>
                <a:effectLst/>
                <a:latin typeface="Times New Roman" panose="02020603050405020304" pitchFamily="18" charset="0"/>
              </a:rPr>
              <a:t>Mrs</a:t>
            </a:r>
            <a:r>
              <a:rPr lang="en-US" b="0" i="0" dirty="0">
                <a:solidFill>
                  <a:srgbClr val="000000"/>
                </a:solidFill>
                <a:effectLst/>
                <a:latin typeface="Times New Roman" panose="02020603050405020304" pitchFamily="18" charset="0"/>
              </a:rPr>
              <a:t> </a:t>
            </a:r>
            <a:r>
              <a:rPr lang="en-US" b="0" i="0" dirty="0" err="1">
                <a:solidFill>
                  <a:srgbClr val="000000"/>
                </a:solidFill>
                <a:effectLst/>
                <a:latin typeface="Times New Roman" panose="02020603050405020304" pitchFamily="18" charset="0"/>
              </a:rPr>
              <a:t>Elborne</a:t>
            </a:r>
            <a:r>
              <a:rPr lang="en-US" b="0" i="0" dirty="0">
                <a:solidFill>
                  <a:srgbClr val="000000"/>
                </a:solidFill>
                <a:effectLst/>
                <a:latin typeface="Times New Roman" panose="02020603050405020304" pitchFamily="18" charset="0"/>
              </a:rPr>
              <a:t> had an interest in possession (the “Life Settlement”) in exchange for a promissory note (the “Note”) which was issued by the trustees of the Life Settlement;</a:t>
            </a:r>
          </a:p>
          <a:p>
            <a:pPr algn="just">
              <a:spcAft>
                <a:spcPts val="600"/>
              </a:spcAft>
            </a:pPr>
            <a:r>
              <a:rPr lang="en-US" b="0" i="0" dirty="0">
                <a:solidFill>
                  <a:srgbClr val="000000"/>
                </a:solidFill>
                <a:effectLst/>
                <a:latin typeface="Times New Roman" panose="02020603050405020304" pitchFamily="18" charset="0"/>
              </a:rPr>
              <a:t>(2)</a:t>
            </a:r>
            <a:r>
              <a:rPr lang="en-US" sz="1800" b="0" i="0" dirty="0">
                <a:solidFill>
                  <a:srgbClr val="000000"/>
                </a:solidFill>
                <a:effectLst/>
                <a:latin typeface="Times New Roman" panose="02020603050405020304" pitchFamily="18" charset="0"/>
              </a:rPr>
              <a:t>          </a:t>
            </a:r>
            <a:r>
              <a:rPr lang="en-US" b="0" i="0" dirty="0">
                <a:solidFill>
                  <a:srgbClr val="000000"/>
                </a:solidFill>
                <a:effectLst/>
                <a:latin typeface="Times New Roman" panose="02020603050405020304" pitchFamily="18" charset="0"/>
              </a:rPr>
              <a:t>the subsequent assignment of the Note by </a:t>
            </a:r>
            <a:r>
              <a:rPr lang="en-US" b="0" i="0" dirty="0" err="1">
                <a:solidFill>
                  <a:srgbClr val="000000"/>
                </a:solidFill>
                <a:effectLst/>
                <a:latin typeface="Times New Roman" panose="02020603050405020304" pitchFamily="18" charset="0"/>
              </a:rPr>
              <a:t>Mrs</a:t>
            </a:r>
            <a:r>
              <a:rPr lang="en-US" b="0" i="0" dirty="0">
                <a:solidFill>
                  <a:srgbClr val="000000"/>
                </a:solidFill>
                <a:effectLst/>
                <a:latin typeface="Times New Roman" panose="02020603050405020304" pitchFamily="18" charset="0"/>
              </a:rPr>
              <a:t> </a:t>
            </a:r>
            <a:r>
              <a:rPr lang="en-US" b="0" i="0" dirty="0" err="1">
                <a:solidFill>
                  <a:srgbClr val="000000"/>
                </a:solidFill>
                <a:effectLst/>
                <a:latin typeface="Times New Roman" panose="02020603050405020304" pitchFamily="18" charset="0"/>
              </a:rPr>
              <a:t>Elborne</a:t>
            </a:r>
            <a:r>
              <a:rPr lang="en-US" b="0" i="0" dirty="0">
                <a:solidFill>
                  <a:srgbClr val="000000"/>
                </a:solidFill>
                <a:effectLst/>
                <a:latin typeface="Times New Roman" panose="02020603050405020304" pitchFamily="18" charset="0"/>
              </a:rPr>
              <a:t> by way of gift to the trustees of a settlement under which she was excluded from benefiting and her children had interests in possession (the “Family Settlement”); and</a:t>
            </a:r>
          </a:p>
          <a:p>
            <a:pPr algn="just">
              <a:spcAft>
                <a:spcPts val="600"/>
              </a:spcAft>
            </a:pPr>
            <a:r>
              <a:rPr lang="en-US" b="0" i="0" dirty="0">
                <a:solidFill>
                  <a:srgbClr val="000000"/>
                </a:solidFill>
                <a:effectLst/>
                <a:latin typeface="Times New Roman" panose="02020603050405020304" pitchFamily="18" charset="0"/>
              </a:rPr>
              <a:t>(3)</a:t>
            </a:r>
            <a:r>
              <a:rPr lang="en-US" sz="1800" b="0" i="0" dirty="0">
                <a:solidFill>
                  <a:srgbClr val="000000"/>
                </a:solidFill>
                <a:effectLst/>
                <a:latin typeface="Times New Roman" panose="02020603050405020304" pitchFamily="18" charset="0"/>
              </a:rPr>
              <a:t>          </a:t>
            </a:r>
            <a:r>
              <a:rPr lang="en-US" b="0" i="0" dirty="0" err="1">
                <a:solidFill>
                  <a:srgbClr val="000000"/>
                </a:solidFill>
                <a:effectLst/>
                <a:latin typeface="Times New Roman" panose="02020603050405020304" pitchFamily="18" charset="0"/>
              </a:rPr>
              <a:t>Mrs</a:t>
            </a:r>
            <a:r>
              <a:rPr lang="en-US" b="0" i="0" dirty="0">
                <a:solidFill>
                  <a:srgbClr val="000000"/>
                </a:solidFill>
                <a:effectLst/>
                <a:latin typeface="Times New Roman" panose="02020603050405020304" pitchFamily="18" charset="0"/>
              </a:rPr>
              <a:t> </a:t>
            </a:r>
            <a:r>
              <a:rPr lang="en-US" b="0" i="0" dirty="0" err="1">
                <a:solidFill>
                  <a:srgbClr val="000000"/>
                </a:solidFill>
                <a:effectLst/>
                <a:latin typeface="Times New Roman" panose="02020603050405020304" pitchFamily="18" charset="0"/>
              </a:rPr>
              <a:t>Elborne’s</a:t>
            </a:r>
            <a:r>
              <a:rPr lang="en-US" b="0" i="0" dirty="0">
                <a:solidFill>
                  <a:srgbClr val="000000"/>
                </a:solidFill>
                <a:effectLst/>
                <a:latin typeface="Times New Roman" panose="02020603050405020304" pitchFamily="18" charset="0"/>
              </a:rPr>
              <a:t> continuing to live in the Property, rent-free, until her death more than seven years after the assignment of the Note.</a:t>
            </a:r>
          </a:p>
          <a:p>
            <a:pPr algn="just">
              <a:spcAft>
                <a:spcPts val="600"/>
              </a:spcAft>
            </a:pPr>
            <a:r>
              <a:rPr lang="en-US" b="0" i="0" dirty="0">
                <a:solidFill>
                  <a:srgbClr val="000000"/>
                </a:solidFill>
                <a:effectLst/>
                <a:latin typeface="Times New Roman" panose="02020603050405020304" pitchFamily="18" charset="0"/>
              </a:rPr>
              <a:t>3.</a:t>
            </a:r>
            <a:r>
              <a:rPr lang="en-US" sz="1800" b="0" i="0" dirty="0">
                <a:solidFill>
                  <a:srgbClr val="000000"/>
                </a:solidFill>
                <a:effectLst/>
                <a:latin typeface="Times New Roman" panose="02020603050405020304" pitchFamily="18" charset="0"/>
              </a:rPr>
              <a:t>             </a:t>
            </a:r>
            <a:r>
              <a:rPr lang="en-US" b="0" i="0" dirty="0">
                <a:solidFill>
                  <a:srgbClr val="000000"/>
                </a:solidFill>
                <a:effectLst/>
                <a:latin typeface="Times New Roman" panose="02020603050405020304" pitchFamily="18" charset="0"/>
              </a:rPr>
              <a:t>The Appellants submit that the inheritance tax consequences of the above transactions were straightforward and were as follows:</a:t>
            </a:r>
          </a:p>
          <a:p>
            <a:pPr algn="just">
              <a:spcAft>
                <a:spcPts val="600"/>
              </a:spcAft>
            </a:pPr>
            <a:r>
              <a:rPr lang="en-US" b="0" i="0" dirty="0">
                <a:solidFill>
                  <a:srgbClr val="000000"/>
                </a:solidFill>
                <a:effectLst/>
                <a:latin typeface="Times New Roman" panose="02020603050405020304" pitchFamily="18" charset="0"/>
              </a:rPr>
              <a:t>(1)</a:t>
            </a:r>
            <a:r>
              <a:rPr lang="en-US" sz="1800" b="0" i="0" dirty="0">
                <a:solidFill>
                  <a:srgbClr val="000000"/>
                </a:solidFill>
                <a:effectLst/>
                <a:latin typeface="Times New Roman" panose="02020603050405020304" pitchFamily="18" charset="0"/>
              </a:rPr>
              <a:t>          </a:t>
            </a:r>
            <a:r>
              <a:rPr lang="en-US" b="0" i="0" dirty="0" err="1">
                <a:solidFill>
                  <a:srgbClr val="000000"/>
                </a:solidFill>
                <a:effectLst/>
                <a:latin typeface="Times New Roman" panose="02020603050405020304" pitchFamily="18" charset="0"/>
              </a:rPr>
              <a:t>Mrs</a:t>
            </a:r>
            <a:r>
              <a:rPr lang="en-US" b="0" i="0" dirty="0">
                <a:solidFill>
                  <a:srgbClr val="000000"/>
                </a:solidFill>
                <a:effectLst/>
                <a:latin typeface="Times New Roman" panose="02020603050405020304" pitchFamily="18" charset="0"/>
              </a:rPr>
              <a:t> </a:t>
            </a:r>
            <a:r>
              <a:rPr lang="en-US" b="0" i="0" dirty="0" err="1">
                <a:solidFill>
                  <a:srgbClr val="000000"/>
                </a:solidFill>
                <a:effectLst/>
                <a:latin typeface="Times New Roman" panose="02020603050405020304" pitchFamily="18" charset="0"/>
              </a:rPr>
              <a:t>Elborne’s</a:t>
            </a:r>
            <a:r>
              <a:rPr lang="en-US" b="0" i="0" dirty="0">
                <a:solidFill>
                  <a:srgbClr val="000000"/>
                </a:solidFill>
                <a:effectLst/>
                <a:latin typeface="Times New Roman" panose="02020603050405020304" pitchFamily="18" charset="0"/>
              </a:rPr>
              <a:t> assignment of the Note to the trustees of the Family Settlement was a potentially exempt transfer (or “PET”) which would have been chargeable to inheritance tax had she died within the seven years following the assignment (although, as events transpired, she did not); and</a:t>
            </a:r>
          </a:p>
          <a:p>
            <a:pPr algn="just">
              <a:spcAft>
                <a:spcPts val="600"/>
              </a:spcAft>
            </a:pPr>
            <a:r>
              <a:rPr lang="en-US" b="0" i="0" dirty="0">
                <a:solidFill>
                  <a:srgbClr val="000000"/>
                </a:solidFill>
                <a:effectLst/>
                <a:latin typeface="Times New Roman" panose="02020603050405020304" pitchFamily="18" charset="0"/>
              </a:rPr>
              <a:t>(2)</a:t>
            </a:r>
            <a:r>
              <a:rPr lang="en-US" sz="1800" b="0" i="0" dirty="0">
                <a:solidFill>
                  <a:srgbClr val="000000"/>
                </a:solidFill>
                <a:effectLst/>
                <a:latin typeface="Times New Roman" panose="02020603050405020304" pitchFamily="18" charset="0"/>
              </a:rPr>
              <a:t>          </a:t>
            </a:r>
            <a:r>
              <a:rPr lang="en-US" b="0" i="0" dirty="0">
                <a:solidFill>
                  <a:srgbClr val="000000"/>
                </a:solidFill>
                <a:effectLst/>
                <a:latin typeface="Times New Roman" panose="02020603050405020304" pitchFamily="18" charset="0"/>
              </a:rPr>
              <a:t>on </a:t>
            </a:r>
            <a:r>
              <a:rPr lang="en-US" b="0" i="0" dirty="0" err="1">
                <a:solidFill>
                  <a:srgbClr val="000000"/>
                </a:solidFill>
                <a:effectLst/>
                <a:latin typeface="Times New Roman" panose="02020603050405020304" pitchFamily="18" charset="0"/>
              </a:rPr>
              <a:t>Mrs</a:t>
            </a:r>
            <a:r>
              <a:rPr lang="en-US" b="0" i="0" dirty="0">
                <a:solidFill>
                  <a:srgbClr val="000000"/>
                </a:solidFill>
                <a:effectLst/>
                <a:latin typeface="Times New Roman" panose="02020603050405020304" pitchFamily="18" charset="0"/>
              </a:rPr>
              <a:t> </a:t>
            </a:r>
            <a:r>
              <a:rPr lang="en-US" b="0" i="0" dirty="0" err="1">
                <a:solidFill>
                  <a:srgbClr val="000000"/>
                </a:solidFill>
                <a:effectLst/>
                <a:latin typeface="Times New Roman" panose="02020603050405020304" pitchFamily="18" charset="0"/>
              </a:rPr>
              <a:t>Elborne’s</a:t>
            </a:r>
            <a:r>
              <a:rPr lang="en-US" b="0" i="0" dirty="0">
                <a:solidFill>
                  <a:srgbClr val="000000"/>
                </a:solidFill>
                <a:effectLst/>
                <a:latin typeface="Times New Roman" panose="02020603050405020304" pitchFamily="18" charset="0"/>
              </a:rPr>
              <a:t> death, the Property was deemed to form part of her estate by virtue of her interest in possession in the Life Settlement but, in determining the value of her estate for inheritance tax purposes, a deduction should be allowed for the value of the liability under the Note for the trustees of the Life Settlement.</a:t>
            </a:r>
          </a:p>
          <a:p>
            <a:pPr algn="just">
              <a:spcAft>
                <a:spcPts val="600"/>
              </a:spcAft>
            </a:pPr>
            <a:r>
              <a:rPr lang="en-US" b="0" i="0" dirty="0">
                <a:solidFill>
                  <a:srgbClr val="000000"/>
                </a:solidFill>
                <a:effectLst/>
                <a:latin typeface="Times New Roman" panose="02020603050405020304" pitchFamily="18" charset="0"/>
              </a:rPr>
              <a:t>4.</a:t>
            </a:r>
            <a:r>
              <a:rPr lang="en-US" sz="1800" b="0" i="0" dirty="0">
                <a:solidFill>
                  <a:srgbClr val="000000"/>
                </a:solidFill>
                <a:effectLst/>
                <a:latin typeface="Times New Roman" panose="02020603050405020304" pitchFamily="18" charset="0"/>
              </a:rPr>
              <a:t>             </a:t>
            </a:r>
            <a:r>
              <a:rPr lang="en-US" b="0" i="0" dirty="0">
                <a:solidFill>
                  <a:srgbClr val="000000"/>
                </a:solidFill>
                <a:effectLst/>
                <a:latin typeface="Times New Roman" panose="02020603050405020304" pitchFamily="18" charset="0"/>
              </a:rPr>
              <a:t>The result of the above, say the Appellants, is that the transactions comprising the home loan scheme had the effect of reducing the value of </a:t>
            </a:r>
            <a:r>
              <a:rPr lang="en-US" b="0" i="0" dirty="0" err="1">
                <a:solidFill>
                  <a:srgbClr val="000000"/>
                </a:solidFill>
                <a:effectLst/>
                <a:latin typeface="Times New Roman" panose="02020603050405020304" pitchFamily="18" charset="0"/>
              </a:rPr>
              <a:t>Mrs</a:t>
            </a:r>
            <a:r>
              <a:rPr lang="en-US" b="0" i="0" dirty="0">
                <a:solidFill>
                  <a:srgbClr val="000000"/>
                </a:solidFill>
                <a:effectLst/>
                <a:latin typeface="Times New Roman" panose="02020603050405020304" pitchFamily="18" charset="0"/>
              </a:rPr>
              <a:t> </a:t>
            </a:r>
            <a:r>
              <a:rPr lang="en-US" b="0" i="0" dirty="0" err="1">
                <a:solidFill>
                  <a:srgbClr val="000000"/>
                </a:solidFill>
                <a:effectLst/>
                <a:latin typeface="Times New Roman" panose="02020603050405020304" pitchFamily="18" charset="0"/>
              </a:rPr>
              <a:t>Elborne’s</a:t>
            </a:r>
            <a:r>
              <a:rPr lang="en-US" b="0" i="0" dirty="0">
                <a:solidFill>
                  <a:srgbClr val="000000"/>
                </a:solidFill>
                <a:effectLst/>
                <a:latin typeface="Times New Roman" panose="02020603050405020304" pitchFamily="18" charset="0"/>
              </a:rPr>
              <a:t> estate for inheritance tax purposes at the time of her death by an amount equal to the value of the liability under the Note at that time, which was broadly equal to the value of the Property at the time when the transactions comprising the scheme were implemented. </a:t>
            </a:r>
          </a:p>
          <a:p>
            <a:pPr algn="just">
              <a:spcAft>
                <a:spcPts val="600"/>
              </a:spcAft>
            </a:pPr>
            <a:r>
              <a:rPr lang="en-US" b="0" i="0" dirty="0">
                <a:solidFill>
                  <a:srgbClr val="000000"/>
                </a:solidFill>
                <a:effectLst/>
                <a:latin typeface="Times New Roman" panose="02020603050405020304" pitchFamily="18" charset="0"/>
              </a:rPr>
              <a:t>5.</a:t>
            </a:r>
            <a:r>
              <a:rPr lang="en-US" sz="1800" b="0" i="0" dirty="0">
                <a:solidFill>
                  <a:srgbClr val="000000"/>
                </a:solidFill>
                <a:effectLst/>
                <a:latin typeface="Times New Roman" panose="02020603050405020304" pitchFamily="18" charset="0"/>
              </a:rPr>
              <a:t>             </a:t>
            </a:r>
            <a:r>
              <a:rPr lang="en-US" b="0" i="0" dirty="0">
                <a:solidFill>
                  <a:srgbClr val="000000"/>
                </a:solidFill>
                <a:effectLst/>
                <a:latin typeface="Times New Roman" panose="02020603050405020304" pitchFamily="18" charset="0"/>
              </a:rPr>
              <a:t>Unsurprisingly, the Respondents do not take as sanguine a view of the inheritance tax consequences of the relevant transactions as the Appellants.</a:t>
            </a:r>
          </a:p>
          <a:p>
            <a:pPr algn="just">
              <a:spcAft>
                <a:spcPts val="600"/>
              </a:spcAft>
            </a:pPr>
            <a:endParaRPr lang="en-US" b="0" i="0" dirty="0">
              <a:solidFill>
                <a:srgbClr val="000000"/>
              </a:solidFill>
              <a:effectLst/>
              <a:latin typeface="Times New Roman" panose="02020603050405020304" pitchFamily="18" charset="0"/>
            </a:endParaRPr>
          </a:p>
          <a:p>
            <a:pPr algn="just">
              <a:spcAft>
                <a:spcPts val="600"/>
              </a:spcAft>
            </a:pPr>
            <a:r>
              <a:rPr lang="en-US" b="0" i="0" dirty="0">
                <a:solidFill>
                  <a:srgbClr val="000000"/>
                </a:solidFill>
                <a:effectLst/>
                <a:latin typeface="Times New Roman" panose="02020603050405020304" pitchFamily="18" charset="0"/>
              </a:rPr>
              <a:t>HMRC argued in determinations:</a:t>
            </a:r>
          </a:p>
          <a:p>
            <a:pPr algn="just">
              <a:spcAft>
                <a:spcPts val="600"/>
              </a:spcAft>
            </a:pPr>
            <a:r>
              <a:rPr lang="en-US" b="0" i="0" dirty="0">
                <a:solidFill>
                  <a:srgbClr val="000000"/>
                </a:solidFill>
                <a:effectLst/>
                <a:latin typeface="Times New Roman" panose="02020603050405020304" pitchFamily="18" charset="0"/>
              </a:rPr>
              <a:t>(1)</a:t>
            </a:r>
            <a:r>
              <a:rPr lang="en-US" sz="1800" b="0" i="0" dirty="0">
                <a:solidFill>
                  <a:srgbClr val="000000"/>
                </a:solidFill>
                <a:effectLst/>
                <a:latin typeface="Times New Roman" panose="02020603050405020304" pitchFamily="18" charset="0"/>
              </a:rPr>
              <a:t>          </a:t>
            </a:r>
            <a:r>
              <a:rPr lang="en-US" b="0" i="0" dirty="0">
                <a:solidFill>
                  <a:srgbClr val="000000"/>
                </a:solidFill>
                <a:effectLst/>
                <a:latin typeface="Times New Roman" panose="02020603050405020304" pitchFamily="18" charset="0"/>
              </a:rPr>
              <a:t>the liability in relation to the Note consisted of an incumbrance created by the assignment of the Property by </a:t>
            </a:r>
            <a:r>
              <a:rPr lang="en-US" b="0" i="0" dirty="0" err="1">
                <a:solidFill>
                  <a:srgbClr val="000000"/>
                </a:solidFill>
                <a:effectLst/>
                <a:latin typeface="Times New Roman" panose="02020603050405020304" pitchFamily="18" charset="0"/>
              </a:rPr>
              <a:t>Mrs</a:t>
            </a:r>
            <a:r>
              <a:rPr lang="en-US" b="0" i="0" dirty="0">
                <a:solidFill>
                  <a:srgbClr val="000000"/>
                </a:solidFill>
                <a:effectLst/>
                <a:latin typeface="Times New Roman" panose="02020603050405020304" pitchFamily="18" charset="0"/>
              </a:rPr>
              <a:t> </a:t>
            </a:r>
            <a:r>
              <a:rPr lang="en-US" b="0" i="0" dirty="0" err="1">
                <a:solidFill>
                  <a:srgbClr val="000000"/>
                </a:solidFill>
                <a:effectLst/>
                <a:latin typeface="Times New Roman" panose="02020603050405020304" pitchFamily="18" charset="0"/>
              </a:rPr>
              <a:t>Elborne</a:t>
            </a:r>
            <a:r>
              <a:rPr lang="en-US" b="0" i="0" dirty="0">
                <a:solidFill>
                  <a:srgbClr val="000000"/>
                </a:solidFill>
                <a:effectLst/>
                <a:latin typeface="Times New Roman" panose="02020603050405020304" pitchFamily="18" charset="0"/>
              </a:rPr>
              <a:t> to the trustees of the Life Settlement and therefore the value of the liability should be abated to nil pursuant to Section 103 of the FA 1986 (“Section 103”). (In the rest of this decision, we will refer to this as the “Section 103 incumbrance issue”);</a:t>
            </a:r>
          </a:p>
          <a:p>
            <a:pPr algn="just">
              <a:spcAft>
                <a:spcPts val="600"/>
              </a:spcAft>
            </a:pPr>
            <a:r>
              <a:rPr lang="en-US" b="0" i="0" dirty="0">
                <a:solidFill>
                  <a:srgbClr val="000000"/>
                </a:solidFill>
                <a:effectLst/>
                <a:latin typeface="Times New Roman" panose="02020603050405020304" pitchFamily="18" charset="0"/>
              </a:rPr>
              <a:t>(2)</a:t>
            </a:r>
            <a:r>
              <a:rPr lang="en-US" sz="1800" b="0" i="0" dirty="0">
                <a:solidFill>
                  <a:srgbClr val="000000"/>
                </a:solidFill>
                <a:effectLst/>
                <a:latin typeface="Times New Roman" panose="02020603050405020304" pitchFamily="18" charset="0"/>
              </a:rPr>
              <a:t>          </a:t>
            </a:r>
            <a:r>
              <a:rPr lang="en-US" b="0" i="0" dirty="0">
                <a:solidFill>
                  <a:srgbClr val="000000"/>
                </a:solidFill>
                <a:effectLst/>
                <a:latin typeface="Times New Roman" panose="02020603050405020304" pitchFamily="18" charset="0"/>
              </a:rPr>
              <a:t>alternatively, the assignment of the Property by </a:t>
            </a:r>
            <a:r>
              <a:rPr lang="en-US" b="0" i="0" dirty="0" err="1">
                <a:solidFill>
                  <a:srgbClr val="000000"/>
                </a:solidFill>
                <a:effectLst/>
                <a:latin typeface="Times New Roman" panose="02020603050405020304" pitchFamily="18" charset="0"/>
              </a:rPr>
              <a:t>Mrs</a:t>
            </a:r>
            <a:r>
              <a:rPr lang="en-US" b="0" i="0" dirty="0">
                <a:solidFill>
                  <a:srgbClr val="000000"/>
                </a:solidFill>
                <a:effectLst/>
                <a:latin typeface="Times New Roman" panose="02020603050405020304" pitchFamily="18" charset="0"/>
              </a:rPr>
              <a:t> </a:t>
            </a:r>
            <a:r>
              <a:rPr lang="en-US" b="0" i="0" dirty="0" err="1">
                <a:solidFill>
                  <a:srgbClr val="000000"/>
                </a:solidFill>
                <a:effectLst/>
                <a:latin typeface="Times New Roman" panose="02020603050405020304" pitchFamily="18" charset="0"/>
              </a:rPr>
              <a:t>Elborne</a:t>
            </a:r>
            <a:r>
              <a:rPr lang="en-US" b="0" i="0" dirty="0">
                <a:solidFill>
                  <a:srgbClr val="000000"/>
                </a:solidFill>
                <a:effectLst/>
                <a:latin typeface="Times New Roman" panose="02020603050405020304" pitchFamily="18" charset="0"/>
              </a:rPr>
              <a:t> to the trustees of the Life Settlement was a gift for the purposes of Section 102 of the FA 1986 (“Section 102”) and the Property was property subject to a reservation at the time of </a:t>
            </a:r>
            <a:r>
              <a:rPr lang="en-US" b="0" i="0" dirty="0" err="1">
                <a:solidFill>
                  <a:srgbClr val="000000"/>
                </a:solidFill>
                <a:effectLst/>
                <a:latin typeface="Times New Roman" panose="02020603050405020304" pitchFamily="18" charset="0"/>
              </a:rPr>
              <a:t>Mrs</a:t>
            </a:r>
            <a:r>
              <a:rPr lang="en-US" b="0" i="0" dirty="0">
                <a:solidFill>
                  <a:srgbClr val="000000"/>
                </a:solidFill>
                <a:effectLst/>
                <a:latin typeface="Times New Roman" panose="02020603050405020304" pitchFamily="18" charset="0"/>
              </a:rPr>
              <a:t> </a:t>
            </a:r>
            <a:r>
              <a:rPr lang="en-US" b="0" i="0" dirty="0" err="1">
                <a:solidFill>
                  <a:srgbClr val="000000"/>
                </a:solidFill>
                <a:effectLst/>
                <a:latin typeface="Times New Roman" panose="02020603050405020304" pitchFamily="18" charset="0"/>
              </a:rPr>
              <a:t>Elborne’s</a:t>
            </a:r>
            <a:r>
              <a:rPr lang="en-US" b="0" i="0" dirty="0">
                <a:solidFill>
                  <a:srgbClr val="000000"/>
                </a:solidFill>
                <a:effectLst/>
                <a:latin typeface="Times New Roman" panose="02020603050405020304" pitchFamily="18" charset="0"/>
              </a:rPr>
              <a:t> death, with the result that the Property should be treated as part of </a:t>
            </a:r>
            <a:r>
              <a:rPr lang="en-US" b="0" i="0" dirty="0" err="1">
                <a:solidFill>
                  <a:srgbClr val="000000"/>
                </a:solidFill>
                <a:effectLst/>
                <a:latin typeface="Times New Roman" panose="02020603050405020304" pitchFamily="18" charset="0"/>
              </a:rPr>
              <a:t>Mrs</a:t>
            </a:r>
            <a:r>
              <a:rPr lang="en-US" b="0" i="0" dirty="0">
                <a:solidFill>
                  <a:srgbClr val="000000"/>
                </a:solidFill>
                <a:effectLst/>
                <a:latin typeface="Times New Roman" panose="02020603050405020304" pitchFamily="18" charset="0"/>
              </a:rPr>
              <a:t> </a:t>
            </a:r>
            <a:r>
              <a:rPr lang="en-US" b="0" i="0" dirty="0" err="1">
                <a:solidFill>
                  <a:srgbClr val="000000"/>
                </a:solidFill>
                <a:effectLst/>
                <a:latin typeface="Times New Roman" panose="02020603050405020304" pitchFamily="18" charset="0"/>
              </a:rPr>
              <a:t>Elborne’s</a:t>
            </a:r>
            <a:r>
              <a:rPr lang="en-US" b="0" i="0" dirty="0">
                <a:solidFill>
                  <a:srgbClr val="000000"/>
                </a:solidFill>
                <a:effectLst/>
                <a:latin typeface="Times New Roman" panose="02020603050405020304" pitchFamily="18" charset="0"/>
              </a:rPr>
              <a:t> estate upon her death to the extent that was not already part of that estate. (In the rest of this decision, we will refer to this as the “Section 102 Property issue”);</a:t>
            </a:r>
          </a:p>
          <a:p>
            <a:pPr algn="just">
              <a:spcAft>
                <a:spcPts val="600"/>
              </a:spcAft>
            </a:pPr>
            <a:r>
              <a:rPr lang="en-US" b="0" i="0" dirty="0">
                <a:solidFill>
                  <a:srgbClr val="000000"/>
                </a:solidFill>
                <a:effectLst/>
                <a:latin typeface="Times New Roman" panose="02020603050405020304" pitchFamily="18" charset="0"/>
              </a:rPr>
              <a:t>(3)</a:t>
            </a:r>
            <a:r>
              <a:rPr lang="en-US" sz="1800" b="0" i="0" dirty="0">
                <a:solidFill>
                  <a:srgbClr val="000000"/>
                </a:solidFill>
                <a:effectLst/>
                <a:latin typeface="Times New Roman" panose="02020603050405020304" pitchFamily="18" charset="0"/>
              </a:rPr>
              <a:t>          </a:t>
            </a:r>
            <a:r>
              <a:rPr lang="en-US" b="0" i="0" dirty="0">
                <a:solidFill>
                  <a:srgbClr val="000000"/>
                </a:solidFill>
                <a:effectLst/>
                <a:latin typeface="Times New Roman" panose="02020603050405020304" pitchFamily="18" charset="0"/>
              </a:rPr>
              <a:t>alternatively, that the arrangements comprising the scheme amounted to a composite transaction effected by “associated operations” (as defined in Section 268) and that, having regard to the provisions of Section 102 and paragraph 6(1)(c) of Schedule 20 to the FA 1986, the Note was property subject to a reservation at the time of </a:t>
            </a:r>
            <a:r>
              <a:rPr lang="en-US" b="0" i="0" dirty="0" err="1">
                <a:solidFill>
                  <a:srgbClr val="000000"/>
                </a:solidFill>
                <a:effectLst/>
                <a:latin typeface="Times New Roman" panose="02020603050405020304" pitchFamily="18" charset="0"/>
              </a:rPr>
              <a:t>Mrs</a:t>
            </a:r>
            <a:r>
              <a:rPr lang="en-US" b="0" i="0" dirty="0">
                <a:solidFill>
                  <a:srgbClr val="000000"/>
                </a:solidFill>
                <a:effectLst/>
                <a:latin typeface="Times New Roman" panose="02020603050405020304" pitchFamily="18" charset="0"/>
              </a:rPr>
              <a:t> </a:t>
            </a:r>
            <a:r>
              <a:rPr lang="en-US" b="0" i="0" dirty="0" err="1">
                <a:solidFill>
                  <a:srgbClr val="000000"/>
                </a:solidFill>
                <a:effectLst/>
                <a:latin typeface="Times New Roman" panose="02020603050405020304" pitchFamily="18" charset="0"/>
              </a:rPr>
              <a:t>Elborne’s</a:t>
            </a:r>
            <a:r>
              <a:rPr lang="en-US" b="0" i="0" dirty="0">
                <a:solidFill>
                  <a:srgbClr val="000000"/>
                </a:solidFill>
                <a:effectLst/>
                <a:latin typeface="Times New Roman" panose="02020603050405020304" pitchFamily="18" charset="0"/>
              </a:rPr>
              <a:t> death and must therefore be treated as property to which </a:t>
            </a:r>
            <a:r>
              <a:rPr lang="en-US" b="0" i="0" dirty="0" err="1">
                <a:solidFill>
                  <a:srgbClr val="000000"/>
                </a:solidFill>
                <a:effectLst/>
                <a:latin typeface="Times New Roman" panose="02020603050405020304" pitchFamily="18" charset="0"/>
              </a:rPr>
              <a:t>Mrs</a:t>
            </a:r>
            <a:r>
              <a:rPr lang="en-US" b="0" i="0" dirty="0">
                <a:solidFill>
                  <a:srgbClr val="000000"/>
                </a:solidFill>
                <a:effectLst/>
                <a:latin typeface="Times New Roman" panose="02020603050405020304" pitchFamily="18" charset="0"/>
              </a:rPr>
              <a:t> </a:t>
            </a:r>
            <a:r>
              <a:rPr lang="en-US" b="0" i="0" dirty="0" err="1">
                <a:solidFill>
                  <a:srgbClr val="000000"/>
                </a:solidFill>
                <a:effectLst/>
                <a:latin typeface="Times New Roman" panose="02020603050405020304" pitchFamily="18" charset="0"/>
              </a:rPr>
              <a:t>Elborne</a:t>
            </a:r>
            <a:r>
              <a:rPr lang="en-US" b="0" i="0" dirty="0">
                <a:solidFill>
                  <a:srgbClr val="000000"/>
                </a:solidFill>
                <a:effectLst/>
                <a:latin typeface="Times New Roman" panose="02020603050405020304" pitchFamily="18" charset="0"/>
              </a:rPr>
              <a:t> was beneficially entitled immediately before her death. (In the rest of this decision, we will refer to this as the “Section 102 Note issue”); and</a:t>
            </a:r>
          </a:p>
          <a:p>
            <a:pPr algn="just">
              <a:spcAft>
                <a:spcPts val="600"/>
              </a:spcAft>
            </a:pPr>
            <a:r>
              <a:rPr lang="en-US" b="0" i="0" dirty="0">
                <a:solidFill>
                  <a:srgbClr val="000000"/>
                </a:solidFill>
                <a:effectLst/>
                <a:latin typeface="Times New Roman" panose="02020603050405020304" pitchFamily="18" charset="0"/>
              </a:rPr>
              <a:t>(4)</a:t>
            </a:r>
            <a:r>
              <a:rPr lang="en-US" sz="1800" b="0" i="0" dirty="0">
                <a:solidFill>
                  <a:srgbClr val="000000"/>
                </a:solidFill>
                <a:effectLst/>
                <a:latin typeface="Times New Roman" panose="02020603050405020304" pitchFamily="18" charset="0"/>
              </a:rPr>
              <a:t>          </a:t>
            </a:r>
            <a:r>
              <a:rPr lang="en-US" b="0" i="0" dirty="0">
                <a:solidFill>
                  <a:srgbClr val="000000"/>
                </a:solidFill>
                <a:effectLst/>
                <a:latin typeface="Times New Roman" panose="02020603050405020304" pitchFamily="18" charset="0"/>
              </a:rPr>
              <a:t>alternatively, having regard to the Election, the Property should be treated as property subject to a reservation at the time of </a:t>
            </a:r>
            <a:r>
              <a:rPr lang="en-US" b="0" i="0" dirty="0" err="1">
                <a:solidFill>
                  <a:srgbClr val="000000"/>
                </a:solidFill>
                <a:effectLst/>
                <a:latin typeface="Times New Roman" panose="02020603050405020304" pitchFamily="18" charset="0"/>
              </a:rPr>
              <a:t>Mrs</a:t>
            </a:r>
            <a:r>
              <a:rPr lang="en-US" b="0" i="0" dirty="0">
                <a:solidFill>
                  <a:srgbClr val="000000"/>
                </a:solidFill>
                <a:effectLst/>
                <a:latin typeface="Times New Roman" panose="02020603050405020304" pitchFamily="18" charset="0"/>
              </a:rPr>
              <a:t> </a:t>
            </a:r>
            <a:r>
              <a:rPr lang="en-US" b="0" i="0" dirty="0" err="1">
                <a:solidFill>
                  <a:srgbClr val="000000"/>
                </a:solidFill>
                <a:effectLst/>
                <a:latin typeface="Times New Roman" panose="02020603050405020304" pitchFamily="18" charset="0"/>
              </a:rPr>
              <a:t>Elborne’s</a:t>
            </a:r>
            <a:r>
              <a:rPr lang="en-US" b="0" i="0" dirty="0">
                <a:solidFill>
                  <a:srgbClr val="000000"/>
                </a:solidFill>
                <a:effectLst/>
                <a:latin typeface="Times New Roman" panose="02020603050405020304" pitchFamily="18" charset="0"/>
              </a:rPr>
              <a:t> death, with the like consequences to those outlined in paragraph 30(2) above. (In the rest of this decision, we will refer to this as the “Election issue”).</a:t>
            </a:r>
          </a:p>
          <a:p>
            <a:pPr algn="just">
              <a:spcAft>
                <a:spcPts val="600"/>
              </a:spcAft>
            </a:pPr>
            <a:endParaRPr lang="en-US" b="0" i="0" dirty="0">
              <a:solidFill>
                <a:srgbClr val="000000"/>
              </a:solidFill>
              <a:effectLst/>
              <a:latin typeface="Times New Roman" panose="02020603050405020304" pitchFamily="18" charset="0"/>
            </a:endParaRPr>
          </a:p>
          <a:p>
            <a:pPr algn="just">
              <a:spcAft>
                <a:spcPts val="600"/>
              </a:spcAft>
            </a:pPr>
            <a:r>
              <a:rPr lang="en-US" b="0" i="0" dirty="0">
                <a:solidFill>
                  <a:srgbClr val="000000"/>
                </a:solidFill>
                <a:effectLst/>
                <a:latin typeface="Times New Roman" panose="02020603050405020304" pitchFamily="18" charset="0"/>
              </a:rPr>
              <a:t>Arguments expanded.</a:t>
            </a:r>
          </a:p>
          <a:p>
            <a:pPr algn="just">
              <a:spcAft>
                <a:spcPts val="600"/>
              </a:spcAft>
            </a:pPr>
            <a:endParaRPr lang="en-US" b="0" i="0" dirty="0">
              <a:solidFill>
                <a:srgbClr val="000000"/>
              </a:solidFill>
              <a:effectLst/>
              <a:latin typeface="Times New Roman" panose="02020603050405020304" pitchFamily="18" charset="0"/>
            </a:endParaRPr>
          </a:p>
          <a:p>
            <a:pPr algn="just">
              <a:spcAft>
                <a:spcPts val="600"/>
              </a:spcAft>
            </a:pPr>
            <a:r>
              <a:rPr lang="en-US" b="1" i="0" dirty="0">
                <a:solidFill>
                  <a:srgbClr val="000000"/>
                </a:solidFill>
                <a:effectLst/>
                <a:latin typeface="Times New Roman" panose="02020603050405020304" pitchFamily="18" charset="0"/>
              </a:rPr>
              <a:t>in addition to the argument set out in the notices of determination in relation to the Section 103 incumbrance issue, the liability in relation to the Note should be regarded as a debt incurred by </a:t>
            </a:r>
            <a:r>
              <a:rPr lang="en-US" b="1" i="0" dirty="0" err="1">
                <a:solidFill>
                  <a:srgbClr val="000000"/>
                </a:solidFill>
                <a:effectLst/>
                <a:latin typeface="Times New Roman" panose="02020603050405020304" pitchFamily="18" charset="0"/>
              </a:rPr>
              <a:t>Mrs</a:t>
            </a:r>
            <a:r>
              <a:rPr lang="en-US" b="1" i="0" dirty="0">
                <a:solidFill>
                  <a:srgbClr val="000000"/>
                </a:solidFill>
                <a:effectLst/>
                <a:latin typeface="Times New Roman" panose="02020603050405020304" pitchFamily="18" charset="0"/>
              </a:rPr>
              <a:t> </a:t>
            </a:r>
            <a:r>
              <a:rPr lang="en-US" b="1" i="0" dirty="0" err="1">
                <a:solidFill>
                  <a:srgbClr val="000000"/>
                </a:solidFill>
                <a:effectLst/>
                <a:latin typeface="Times New Roman" panose="02020603050405020304" pitchFamily="18" charset="0"/>
              </a:rPr>
              <a:t>Elborne</a:t>
            </a:r>
            <a:r>
              <a:rPr lang="en-US" b="1" i="0" dirty="0">
                <a:solidFill>
                  <a:srgbClr val="000000"/>
                </a:solidFill>
                <a:effectLst/>
                <a:latin typeface="Times New Roman" panose="02020603050405020304" pitchFamily="18" charset="0"/>
              </a:rPr>
              <a:t> for the purposes of Section 103 and should therefore be abated to nil pursuant to that section, in accordance with the decision of the FTT in </a:t>
            </a:r>
            <a:r>
              <a:rPr lang="en-US" b="1" i="1" dirty="0">
                <a:solidFill>
                  <a:srgbClr val="000000"/>
                </a:solidFill>
                <a:effectLst/>
                <a:latin typeface="Times New Roman" panose="02020603050405020304" pitchFamily="18" charset="0"/>
              </a:rPr>
              <a:t>Pride v The Commissioners for Her Majesty’s Revenue and Customs</a:t>
            </a:r>
            <a:r>
              <a:rPr lang="en-US" b="1" i="0" dirty="0">
                <a:solidFill>
                  <a:srgbClr val="000000"/>
                </a:solidFill>
                <a:effectLst/>
                <a:latin typeface="Times New Roman" panose="02020603050405020304" pitchFamily="18" charset="0"/>
              </a:rPr>
              <a:t>  </a:t>
            </a:r>
            <a:r>
              <a:rPr lang="en-US" b="1" i="0" dirty="0">
                <a:effectLst/>
                <a:latin typeface="Times New Roman" panose="02020603050405020304" pitchFamily="18" charset="0"/>
                <a:hlinkClick r:id="rId3" tooltip="Link to BAILII version"/>
              </a:rPr>
              <a:t>[2023] UKFTT 316 (TC)</a:t>
            </a:r>
            <a:r>
              <a:rPr lang="en-US" b="1" i="0" dirty="0">
                <a:solidFill>
                  <a:srgbClr val="000000"/>
                </a:solidFill>
                <a:effectLst/>
                <a:latin typeface="Times New Roman" panose="02020603050405020304" pitchFamily="18" charset="0"/>
              </a:rPr>
              <a:t> (“</a:t>
            </a:r>
            <a:r>
              <a:rPr lang="en-US" b="1" i="1" dirty="0">
                <a:solidFill>
                  <a:srgbClr val="000000"/>
                </a:solidFill>
                <a:effectLst/>
                <a:latin typeface="Times New Roman" panose="02020603050405020304" pitchFamily="18" charset="0"/>
              </a:rPr>
              <a:t>Pride</a:t>
            </a:r>
            <a:r>
              <a:rPr lang="en-US" b="1" i="0" dirty="0">
                <a:solidFill>
                  <a:srgbClr val="000000"/>
                </a:solidFill>
                <a:effectLst/>
                <a:latin typeface="Times New Roman" panose="02020603050405020304" pitchFamily="18" charset="0"/>
              </a:rPr>
              <a:t>”). (In the rest of this decision, we will refer to this as the “Section 103 debt incurred issue”).</a:t>
            </a:r>
          </a:p>
          <a:p>
            <a:pPr algn="just">
              <a:spcAft>
                <a:spcPts val="600"/>
              </a:spcAft>
            </a:pPr>
            <a:endParaRPr lang="en-US" b="1" i="0" dirty="0">
              <a:solidFill>
                <a:srgbClr val="000000"/>
              </a:solidFill>
              <a:effectLst/>
              <a:latin typeface="Times New Roman" panose="02020603050405020304" pitchFamily="18" charset="0"/>
            </a:endParaRPr>
          </a:p>
          <a:p>
            <a:pPr algn="just">
              <a:spcAft>
                <a:spcPts val="600"/>
              </a:spcAft>
            </a:pPr>
            <a:r>
              <a:rPr lang="en-US" b="0" i="0" dirty="0">
                <a:solidFill>
                  <a:srgbClr val="000000"/>
                </a:solidFill>
                <a:effectLst/>
                <a:latin typeface="Times New Roman" panose="02020603050405020304" pitchFamily="18" charset="0"/>
              </a:rPr>
              <a:t>11 issues ultimately argued in detail.</a:t>
            </a:r>
          </a:p>
          <a:p>
            <a:pPr algn="just">
              <a:spcAft>
                <a:spcPts val="600"/>
              </a:spcAft>
            </a:pPr>
            <a:endParaRPr lang="en-US" b="1" i="0" dirty="0">
              <a:solidFill>
                <a:srgbClr val="000000"/>
              </a:solidFill>
              <a:effectLst/>
              <a:latin typeface="Times New Roman" panose="02020603050405020304" pitchFamily="18" charset="0"/>
            </a:endParaRPr>
          </a:p>
          <a:p>
            <a:pPr algn="just">
              <a:spcAft>
                <a:spcPts val="600"/>
              </a:spcAft>
            </a:pPr>
            <a:r>
              <a:rPr lang="en-US" b="1" i="0" dirty="0">
                <a:solidFill>
                  <a:srgbClr val="000000"/>
                </a:solidFill>
                <a:effectLst/>
                <a:latin typeface="Times New Roman" panose="02020603050405020304" pitchFamily="18" charset="0"/>
              </a:rPr>
              <a:t>However, by way of </a:t>
            </a:r>
            <a:r>
              <a:rPr lang="en-US" b="1" i="0" dirty="0" err="1">
                <a:solidFill>
                  <a:srgbClr val="000000"/>
                </a:solidFill>
                <a:effectLst/>
                <a:latin typeface="Times New Roman" panose="02020603050405020304" pitchFamily="18" charset="0"/>
              </a:rPr>
              <a:t>summarising</a:t>
            </a:r>
            <a:r>
              <a:rPr lang="en-US" b="1" i="0" dirty="0">
                <a:solidFill>
                  <a:srgbClr val="000000"/>
                </a:solidFill>
                <a:effectLst/>
                <a:latin typeface="Times New Roman" panose="02020603050405020304" pitchFamily="18" charset="0"/>
              </a:rPr>
              <a:t> our overall conclusion, we have decided that the appeals should be dismissed because the Respondents’ submissions in relation to the Section 103 debt incurred issue are correct.</a:t>
            </a:r>
          </a:p>
          <a:p>
            <a:pPr algn="just">
              <a:spcAft>
                <a:spcPts val="600"/>
              </a:spcAft>
            </a:pPr>
            <a:endParaRPr lang="en-US" b="1" i="0" dirty="0">
              <a:solidFill>
                <a:srgbClr val="000000"/>
              </a:solidFill>
              <a:effectLst/>
              <a:latin typeface="Times New Roman" panose="02020603050405020304" pitchFamily="18" charset="0"/>
            </a:endParaRPr>
          </a:p>
          <a:p>
            <a:pPr algn="just">
              <a:spcAft>
                <a:spcPts val="600"/>
              </a:spcAft>
            </a:pPr>
            <a:r>
              <a:rPr lang="en-US" b="1" i="0" dirty="0">
                <a:solidFill>
                  <a:srgbClr val="000000"/>
                </a:solidFill>
                <a:effectLst/>
                <a:latin typeface="Times New Roman" panose="02020603050405020304" pitchFamily="18" charset="0"/>
              </a:rPr>
              <a:t>Para 234: </a:t>
            </a:r>
            <a:r>
              <a:rPr lang="en-US" sz="1800" dirty="0">
                <a:solidFill>
                  <a:srgbClr val="000000"/>
                </a:solidFill>
                <a:effectLst/>
                <a:latin typeface="Times New Roman" panose="02020603050405020304" pitchFamily="18" charset="0"/>
              </a:rPr>
              <a:t> </a:t>
            </a:r>
            <a:r>
              <a:rPr lang="en-US" b="0" i="0" dirty="0">
                <a:solidFill>
                  <a:srgbClr val="000000"/>
                </a:solidFill>
                <a:effectLst/>
                <a:latin typeface="Times New Roman" panose="02020603050405020304" pitchFamily="18" charset="0"/>
              </a:rPr>
              <a:t>In conclusion on this question, given that the amount by which the value of the liability under the Note is to be abated is the amount of the consideration which was provided by </a:t>
            </a:r>
            <a:r>
              <a:rPr lang="en-US" b="0" i="0" dirty="0" err="1">
                <a:solidFill>
                  <a:srgbClr val="000000"/>
                </a:solidFill>
                <a:effectLst/>
                <a:latin typeface="Times New Roman" panose="02020603050405020304" pitchFamily="18" charset="0"/>
              </a:rPr>
              <a:t>Mrs</a:t>
            </a:r>
            <a:r>
              <a:rPr lang="en-US" b="0" i="0" dirty="0">
                <a:solidFill>
                  <a:srgbClr val="000000"/>
                </a:solidFill>
                <a:effectLst/>
                <a:latin typeface="Times New Roman" panose="02020603050405020304" pitchFamily="18" charset="0"/>
              </a:rPr>
              <a:t> </a:t>
            </a:r>
            <a:r>
              <a:rPr lang="en-US" b="0" i="0" dirty="0" err="1">
                <a:solidFill>
                  <a:srgbClr val="000000"/>
                </a:solidFill>
                <a:effectLst/>
                <a:latin typeface="Times New Roman" panose="02020603050405020304" pitchFamily="18" charset="0"/>
              </a:rPr>
              <a:t>Elborne</a:t>
            </a:r>
            <a:r>
              <a:rPr lang="en-US" b="0" i="0" dirty="0">
                <a:solidFill>
                  <a:srgbClr val="000000"/>
                </a:solidFill>
                <a:effectLst/>
                <a:latin typeface="Times New Roman" panose="02020603050405020304" pitchFamily="18" charset="0"/>
              </a:rPr>
              <a:t> for the issue of the Note - which is to say the value of the Property at the time when the Sale Agreement was executed and the Note was issued so that beneficial ownership of the Property passed to the trustees of the Life Settlement - the amount of the liability under the Note should be abated to nil.</a:t>
            </a:r>
            <a:endParaRPr lang="en-US" b="1" i="0" dirty="0">
              <a:solidFill>
                <a:srgbClr val="000000"/>
              </a:solidFill>
              <a:effectLst/>
              <a:latin typeface="Times New Roman" panose="02020603050405020304" pitchFamily="18" charset="0"/>
            </a:endParaRPr>
          </a:p>
          <a:p>
            <a:pPr algn="just">
              <a:spcAft>
                <a:spcPts val="600"/>
              </a:spcAft>
            </a:pPr>
            <a:endParaRPr lang="en-US" b="1" i="0" dirty="0">
              <a:solidFill>
                <a:srgbClr val="000000"/>
              </a:solidFill>
              <a:effectLst/>
              <a:latin typeface="Times New Roman" panose="02020603050405020304" pitchFamily="18" charset="0"/>
            </a:endParaRPr>
          </a:p>
          <a:p>
            <a:endParaRPr lang="en-GB" dirty="0"/>
          </a:p>
        </p:txBody>
      </p:sp>
    </p:spTree>
    <p:extLst>
      <p:ext uri="{BB962C8B-B14F-4D97-AF65-F5344CB8AC3E}">
        <p14:creationId xmlns:p14="http://schemas.microsoft.com/office/powerpoint/2010/main" val="18321302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pic>
        <p:nvPicPr>
          <p:cNvPr id="2" name="Picture 4" descr="C:\Users\Heather\Documents\My Dropbox\Chambers\Website and Marketing Review\Logo\PumpCourt_logo_HR.jpg">
            <a:extLst>
              <a:ext uri="{FF2B5EF4-FFF2-40B4-BE49-F238E27FC236}">
                <a16:creationId xmlns:a16="http://schemas.microsoft.com/office/drawing/2014/main" id="{DBFA4EC4-E058-15DD-2BB4-70CE35D629B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50825" y="333375"/>
            <a:ext cx="1728788"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Shape 20"/>
          <p:cNvSpPr>
            <a:spLocks noGrp="1"/>
          </p:cNvSpPr>
          <p:nvPr>
            <p:ph type="title"/>
          </p:nvPr>
        </p:nvSpPr>
        <p:spPr>
          <a:prstGeom prst="rect">
            <a:avLst/>
          </a:prstGeom>
        </p:spPr>
        <p:txBody>
          <a:bodyPr/>
          <a:lstStyle>
            <a:lvl1pPr algn="r">
              <a:defRPr>
                <a:solidFill>
                  <a:srgbClr val="425968"/>
                </a:solidFill>
              </a:defRPr>
            </a:lvl1pPr>
          </a:lstStyle>
          <a:p>
            <a:r>
              <a:rPr dirty="0"/>
              <a:t>Title Text</a:t>
            </a:r>
          </a:p>
        </p:txBody>
      </p:sp>
      <p:sp>
        <p:nvSpPr>
          <p:cNvPr id="21" name="Shape 21"/>
          <p:cNvSpPr>
            <a:spLocks noGrp="1"/>
          </p:cNvSpPr>
          <p:nvPr>
            <p:ph type="body" idx="1"/>
          </p:nvPr>
        </p:nvSpPr>
        <p:spPr>
          <a:prstGeom prst="rect">
            <a:avLst/>
          </a:prstGeom>
        </p:spPr>
        <p:txBody>
          <a:bodyPr/>
          <a:lstStyle>
            <a:lvl1pPr>
              <a:buClr>
                <a:srgbClr val="AB0634"/>
              </a:buClr>
              <a:defRPr>
                <a:solidFill>
                  <a:srgbClr val="425968"/>
                </a:solidFill>
              </a:defRPr>
            </a:lvl1pPr>
            <a:lvl2pPr>
              <a:buClr>
                <a:srgbClr val="AB0634"/>
              </a:buClr>
              <a:defRPr>
                <a:solidFill>
                  <a:srgbClr val="425968"/>
                </a:solidFill>
              </a:defRPr>
            </a:lvl2pPr>
            <a:lvl3pPr>
              <a:buClr>
                <a:srgbClr val="AB0634"/>
              </a:buClr>
              <a:defRPr>
                <a:solidFill>
                  <a:srgbClr val="425968"/>
                </a:solidFill>
              </a:defRPr>
            </a:lvl3pPr>
            <a:lvl4pPr>
              <a:buClr>
                <a:srgbClr val="AB0634"/>
              </a:buClr>
              <a:defRPr>
                <a:solidFill>
                  <a:srgbClr val="425968"/>
                </a:solidFill>
              </a:defRPr>
            </a:lvl4pPr>
            <a:lvl5pPr>
              <a:buClr>
                <a:srgbClr val="AB0634"/>
              </a:buClr>
              <a:defRPr>
                <a:solidFill>
                  <a:srgbClr val="425968"/>
                </a:solidFill>
              </a:defRPr>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 name="Shape 22">
            <a:extLst>
              <a:ext uri="{FF2B5EF4-FFF2-40B4-BE49-F238E27FC236}">
                <a16:creationId xmlns:a16="http://schemas.microsoft.com/office/drawing/2014/main" id="{4EAC38C9-A11E-46A3-15A1-72D233E3FD70}"/>
              </a:ext>
            </a:extLst>
          </p:cNvPr>
          <p:cNvSpPr>
            <a:spLocks noGrp="1"/>
          </p:cNvSpPr>
          <p:nvPr>
            <p:ph type="sldNum" sz="quarter" idx="10"/>
          </p:nvPr>
        </p:nvSpPr>
        <p:spPr>
          <a:ln w="12700">
            <a:miter lim="400000"/>
          </a:ln>
        </p:spPr>
        <p:txBody>
          <a:bodyPr/>
          <a:lstStyle>
            <a:lvl1pPr defTabSz="914400" hangingPunct="1">
              <a:defRPr smtClean="0">
                <a:latin typeface="Arial" panose="020B0604020202020204" pitchFamily="34" charset="0"/>
                <a:cs typeface="Helvetica" panose="020B0604020202020204" pitchFamily="34" charset="0"/>
              </a:defRPr>
            </a:lvl1pPr>
          </a:lstStyle>
          <a:p>
            <a:pPr>
              <a:defRPr/>
            </a:pPr>
            <a:fld id="{01DE2D0E-E190-0049-8348-B5E78282ABA7}" type="slidenum">
              <a:rPr lang="en-US" altLang="en-US"/>
              <a:pPr>
                <a:defRPr/>
              </a:pPr>
              <a:t>‹#›</a:t>
            </a:fld>
            <a:endParaRPr lang="en-US" altLang="en-US"/>
          </a:p>
        </p:txBody>
      </p:sp>
    </p:spTree>
    <p:extLst>
      <p:ext uri="{BB962C8B-B14F-4D97-AF65-F5344CB8AC3E}">
        <p14:creationId xmlns:p14="http://schemas.microsoft.com/office/powerpoint/2010/main" val="3283229248"/>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pic>
        <p:nvPicPr>
          <p:cNvPr id="2" name="Picture 2" descr="C:\Users\Heather\Documents\My Dropbox\Chambers\Website and Marketing Review\Logo\PumpCourt_logo_HR.jpg">
            <a:extLst>
              <a:ext uri="{FF2B5EF4-FFF2-40B4-BE49-F238E27FC236}">
                <a16:creationId xmlns:a16="http://schemas.microsoft.com/office/drawing/2014/main" id="{A0C1F8F4-1787-2209-0949-DC6E6B9D145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50825" y="333375"/>
            <a:ext cx="1728788"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9" name="Shape 89"/>
          <p:cNvSpPr>
            <a:spLocks noGrp="1"/>
          </p:cNvSpPr>
          <p:nvPr>
            <p:ph type="title"/>
          </p:nvPr>
        </p:nvSpPr>
        <p:spPr>
          <a:prstGeom prst="rect">
            <a:avLst/>
          </a:prstGeom>
        </p:spPr>
        <p:txBody>
          <a:bodyPr/>
          <a:lstStyle/>
          <a:p>
            <a:r>
              <a:t>Title Text</a:t>
            </a:r>
          </a:p>
        </p:txBody>
      </p:sp>
      <p:sp>
        <p:nvSpPr>
          <p:cNvPr id="90" name="Shape 90"/>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 name="Shape 91">
            <a:extLst>
              <a:ext uri="{FF2B5EF4-FFF2-40B4-BE49-F238E27FC236}">
                <a16:creationId xmlns:a16="http://schemas.microsoft.com/office/drawing/2014/main" id="{331D3E88-E393-A743-688E-551BD86BD99A}"/>
              </a:ext>
            </a:extLst>
          </p:cNvPr>
          <p:cNvSpPr>
            <a:spLocks noGrp="1"/>
          </p:cNvSpPr>
          <p:nvPr>
            <p:ph type="sldNum" sz="quarter" idx="10"/>
          </p:nvPr>
        </p:nvSpPr>
        <p:spPr>
          <a:ln w="12700">
            <a:miter lim="400000"/>
          </a:ln>
        </p:spPr>
        <p:txBody>
          <a:bodyPr/>
          <a:lstStyle>
            <a:lvl1pPr defTabSz="914400" hangingPunct="1">
              <a:defRPr smtClean="0">
                <a:latin typeface="Arial" panose="020B0604020202020204" pitchFamily="34" charset="0"/>
                <a:cs typeface="Helvetica" panose="020B0604020202020204" pitchFamily="34" charset="0"/>
              </a:defRPr>
            </a:lvl1pPr>
          </a:lstStyle>
          <a:p>
            <a:pPr>
              <a:defRPr/>
            </a:pPr>
            <a:fld id="{6300216D-6875-504B-A79D-D0E586014862}" type="slidenum">
              <a:rPr lang="en-US" altLang="en-US"/>
              <a:pPr>
                <a:defRPr/>
              </a:pPr>
              <a:t>‹#›</a:t>
            </a:fld>
            <a:endParaRPr lang="en-US" altLang="en-US"/>
          </a:p>
        </p:txBody>
      </p:sp>
    </p:spTree>
    <p:extLst>
      <p:ext uri="{BB962C8B-B14F-4D97-AF65-F5344CB8AC3E}">
        <p14:creationId xmlns:p14="http://schemas.microsoft.com/office/powerpoint/2010/main" val="1593390905"/>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98" name="Shape 98"/>
          <p:cNvSpPr>
            <a:spLocks noGrp="1"/>
          </p:cNvSpPr>
          <p:nvPr>
            <p:ph type="title"/>
          </p:nvPr>
        </p:nvSpPr>
        <p:spPr>
          <a:xfrm>
            <a:off x="6629400" y="0"/>
            <a:ext cx="2057400" cy="6400802"/>
          </a:xfrm>
          <a:prstGeom prst="rect">
            <a:avLst/>
          </a:prstGeom>
        </p:spPr>
        <p:txBody>
          <a:bodyPr/>
          <a:lstStyle/>
          <a:p>
            <a:r>
              <a:t>Title Text</a:t>
            </a:r>
          </a:p>
        </p:txBody>
      </p:sp>
      <p:sp>
        <p:nvSpPr>
          <p:cNvPr id="99" name="Shape 99"/>
          <p:cNvSpPr>
            <a:spLocks noGrp="1"/>
          </p:cNvSpPr>
          <p:nvPr>
            <p:ph type="body" idx="1"/>
          </p:nvPr>
        </p:nvSpPr>
        <p:spPr>
          <a:xfrm>
            <a:off x="457200" y="274641"/>
            <a:ext cx="6019800" cy="658336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 name="Shape 100">
            <a:extLst>
              <a:ext uri="{FF2B5EF4-FFF2-40B4-BE49-F238E27FC236}">
                <a16:creationId xmlns:a16="http://schemas.microsoft.com/office/drawing/2014/main" id="{3DDEE66A-F928-6D37-2BA8-B6AFD78CE2FF}"/>
              </a:ext>
            </a:extLst>
          </p:cNvPr>
          <p:cNvSpPr>
            <a:spLocks noGrp="1"/>
          </p:cNvSpPr>
          <p:nvPr>
            <p:ph type="sldNum" sz="quarter" idx="10"/>
          </p:nvPr>
        </p:nvSpPr>
        <p:spPr>
          <a:ln w="12700">
            <a:miter lim="400000"/>
          </a:ln>
        </p:spPr>
        <p:txBody>
          <a:bodyPr/>
          <a:lstStyle>
            <a:lvl1pPr defTabSz="914400" hangingPunct="1">
              <a:defRPr smtClean="0">
                <a:latin typeface="Arial" panose="020B0604020202020204" pitchFamily="34" charset="0"/>
                <a:cs typeface="Helvetica" panose="020B0604020202020204" pitchFamily="34" charset="0"/>
              </a:defRPr>
            </a:lvl1pPr>
          </a:lstStyle>
          <a:p>
            <a:pPr>
              <a:defRPr/>
            </a:pPr>
            <a:fld id="{5556474E-9C8E-E04A-8A21-46E44D000C17}" type="slidenum">
              <a:rPr lang="en-US" altLang="en-US"/>
              <a:pPr>
                <a:defRPr/>
              </a:pPr>
              <a:t>‹#›</a:t>
            </a:fld>
            <a:endParaRPr lang="en-US" altLang="en-US"/>
          </a:p>
        </p:txBody>
      </p:sp>
    </p:spTree>
    <p:extLst>
      <p:ext uri="{BB962C8B-B14F-4D97-AF65-F5344CB8AC3E}">
        <p14:creationId xmlns:p14="http://schemas.microsoft.com/office/powerpoint/2010/main" val="1291676070"/>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5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5F4972E-63CD-D2ED-E9E4-4A61C1A936F9}"/>
              </a:ext>
            </a:extLst>
          </p:cNvPr>
          <p:cNvSpPr>
            <a:spLocks noGrp="1"/>
          </p:cNvSpPr>
          <p:nvPr>
            <p:ph type="dt" sz="half" idx="10"/>
          </p:nvPr>
        </p:nvSpPr>
        <p:spPr>
          <a:xfrm>
            <a:off x="457200" y="6356350"/>
            <a:ext cx="2133600" cy="365125"/>
          </a:xfrm>
          <a:prstGeom prst="rect">
            <a:avLst/>
          </a:prstGeom>
        </p:spPr>
        <p:txBody>
          <a:bodyPr/>
          <a:lstStyle>
            <a:lvl1pPr eaLnBrk="1" fontAlgn="base" hangingPunct="1">
              <a:spcBef>
                <a:spcPct val="0"/>
              </a:spcBef>
              <a:spcAft>
                <a:spcPct val="0"/>
              </a:spcAft>
              <a:defRPr>
                <a:latin typeface="Arial" charset="0"/>
                <a:ea typeface="+mn-ea"/>
                <a:cs typeface="Arial" pitchFamily="34" charset="0"/>
              </a:defRPr>
            </a:lvl1pPr>
          </a:lstStyle>
          <a:p>
            <a:pPr>
              <a:defRPr/>
            </a:pPr>
            <a:fld id="{A54544CC-FF00-BB47-99FC-08202E2E700C}" type="datetimeFigureOut">
              <a:rPr lang="en-GB"/>
              <a:pPr>
                <a:defRPr/>
              </a:pPr>
              <a:t>03/10/2023</a:t>
            </a:fld>
            <a:endParaRPr lang="en-GB" dirty="0"/>
          </a:p>
        </p:txBody>
      </p:sp>
      <p:sp>
        <p:nvSpPr>
          <p:cNvPr id="5" name="Footer Placeholder 4">
            <a:extLst>
              <a:ext uri="{FF2B5EF4-FFF2-40B4-BE49-F238E27FC236}">
                <a16:creationId xmlns:a16="http://schemas.microsoft.com/office/drawing/2014/main" id="{EB20572D-ED15-57F4-6AC6-1052EEBF72E1}"/>
              </a:ext>
            </a:extLst>
          </p:cNvPr>
          <p:cNvSpPr>
            <a:spLocks noGrp="1"/>
          </p:cNvSpPr>
          <p:nvPr>
            <p:ph type="ftr" sz="quarter" idx="11"/>
          </p:nvPr>
        </p:nvSpPr>
        <p:spPr>
          <a:xfrm>
            <a:off x="3124200" y="6356350"/>
            <a:ext cx="2895600" cy="365125"/>
          </a:xfrm>
          <a:prstGeom prst="rect">
            <a:avLst/>
          </a:prstGeom>
        </p:spPr>
        <p:txBody>
          <a:bodyPr/>
          <a:lstStyle>
            <a:lvl1pPr eaLnBrk="1" fontAlgn="base" hangingPunct="1">
              <a:spcBef>
                <a:spcPct val="0"/>
              </a:spcBef>
              <a:spcAft>
                <a:spcPct val="0"/>
              </a:spcAft>
              <a:defRPr>
                <a:latin typeface="Arial" charset="0"/>
                <a:ea typeface="+mn-ea"/>
                <a:cs typeface="Arial" pitchFamily="34" charset="0"/>
              </a:defRPr>
            </a:lvl1pPr>
          </a:lstStyle>
          <a:p>
            <a:pPr>
              <a:defRPr/>
            </a:pPr>
            <a:endParaRPr lang="en-GB"/>
          </a:p>
        </p:txBody>
      </p:sp>
      <p:sp>
        <p:nvSpPr>
          <p:cNvPr id="6" name="Slide Number Placeholder 5">
            <a:extLst>
              <a:ext uri="{FF2B5EF4-FFF2-40B4-BE49-F238E27FC236}">
                <a16:creationId xmlns:a16="http://schemas.microsoft.com/office/drawing/2014/main" id="{308357B6-B1E2-17D9-4A5C-B72BFDB66E46}"/>
              </a:ext>
            </a:extLst>
          </p:cNvPr>
          <p:cNvSpPr>
            <a:spLocks noGrp="1"/>
          </p:cNvSpPr>
          <p:nvPr>
            <p:ph type="sldNum" sz="quarter" idx="12"/>
          </p:nvPr>
        </p:nvSpPr>
        <p:spPr/>
        <p:txBody>
          <a:bodyPr/>
          <a:lstStyle>
            <a:lvl1pPr>
              <a:defRPr smtClean="0">
                <a:latin typeface="Arial" panose="020B0604020202020204" pitchFamily="34" charset="0"/>
              </a:defRPr>
            </a:lvl1pPr>
          </a:lstStyle>
          <a:p>
            <a:pPr>
              <a:defRPr/>
            </a:pPr>
            <a:fld id="{A4D91A89-4C69-C54E-9EBD-E93C2DFE821C}" type="slidenum">
              <a:rPr lang="en-GB" altLang="en-US"/>
              <a:pPr>
                <a:defRPr/>
              </a:pPr>
              <a:t>‹#›</a:t>
            </a:fld>
            <a:endParaRPr lang="en-GB" altLang="en-US"/>
          </a:p>
        </p:txBody>
      </p:sp>
    </p:spTree>
    <p:extLst>
      <p:ext uri="{BB962C8B-B14F-4D97-AF65-F5344CB8AC3E}">
        <p14:creationId xmlns:p14="http://schemas.microsoft.com/office/powerpoint/2010/main" val="35019348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Shape 2">
            <a:extLst>
              <a:ext uri="{FF2B5EF4-FFF2-40B4-BE49-F238E27FC236}">
                <a16:creationId xmlns:a16="http://schemas.microsoft.com/office/drawing/2014/main" id="{E7969053-332D-87AB-FAC8-81FF3207CC75}"/>
              </a:ext>
            </a:extLst>
          </p:cNvPr>
          <p:cNvSpPr>
            <a:spLocks noGrp="1"/>
          </p:cNvSpPr>
          <p:nvPr>
            <p:ph type="title"/>
          </p:nvPr>
        </p:nvSpPr>
        <p:spPr bwMode="auto">
          <a:xfrm>
            <a:off x="457200" y="92075"/>
            <a:ext cx="8229600" cy="150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19" tIns="45720" rIns="45719" bIns="45720" numCol="1" anchor="ctr" anchorCtr="0" compatLnSpc="1">
            <a:prstTxWarp prst="textNoShape">
              <a:avLst/>
            </a:prstTxWarp>
          </a:bodyPr>
          <a:lstStyle/>
          <a:p>
            <a:pPr lvl="0"/>
            <a:r>
              <a:rPr lang="en-US" altLang="en-US">
                <a:sym typeface="Calibri" panose="020F0502020204030204" pitchFamily="34" charset="0"/>
              </a:rPr>
              <a:t>Title Text</a:t>
            </a:r>
          </a:p>
        </p:txBody>
      </p:sp>
      <p:sp>
        <p:nvSpPr>
          <p:cNvPr id="1027" name="Shape 3">
            <a:extLst>
              <a:ext uri="{FF2B5EF4-FFF2-40B4-BE49-F238E27FC236}">
                <a16:creationId xmlns:a16="http://schemas.microsoft.com/office/drawing/2014/main" id="{85C4FA06-BD8C-0AE7-9506-A76FE9879E92}"/>
              </a:ext>
            </a:extLst>
          </p:cNvPr>
          <p:cNvSpPr>
            <a:spLocks noGrp="1"/>
          </p:cNvSpPr>
          <p:nvPr>
            <p:ph type="body" idx="1"/>
          </p:nvPr>
        </p:nvSpPr>
        <p:spPr bwMode="auto">
          <a:xfrm>
            <a:off x="457200" y="16002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19" tIns="45720" rIns="45719" bIns="45720" numCol="1" anchor="t" anchorCtr="0" compatLnSpc="1">
            <a:prstTxWarp prst="textNoShape">
              <a:avLst/>
            </a:prstTxWarp>
          </a:bodyPr>
          <a:lstStyle/>
          <a:p>
            <a:pPr lvl="0"/>
            <a:r>
              <a:rPr lang="en-US" altLang="en-US">
                <a:sym typeface="Calibri" panose="020F0502020204030204" pitchFamily="34" charset="0"/>
              </a:rPr>
              <a:t>Body Level One</a:t>
            </a:r>
          </a:p>
          <a:p>
            <a:pPr lvl="1"/>
            <a:r>
              <a:rPr lang="en-US" altLang="en-US">
                <a:sym typeface="Calibri" panose="020F0502020204030204" pitchFamily="34" charset="0"/>
              </a:rPr>
              <a:t>Body Level Two</a:t>
            </a:r>
          </a:p>
          <a:p>
            <a:pPr lvl="2"/>
            <a:r>
              <a:rPr lang="en-US" altLang="en-US">
                <a:sym typeface="Calibri" panose="020F0502020204030204" pitchFamily="34" charset="0"/>
              </a:rPr>
              <a:t>Body Level Three</a:t>
            </a:r>
          </a:p>
          <a:p>
            <a:pPr lvl="3"/>
            <a:r>
              <a:rPr lang="en-US" altLang="en-US">
                <a:sym typeface="Calibri" panose="020F0502020204030204" pitchFamily="34" charset="0"/>
              </a:rPr>
              <a:t>Body Level Four</a:t>
            </a:r>
          </a:p>
          <a:p>
            <a:pPr lvl="4"/>
            <a:r>
              <a:rPr lang="en-US" altLang="en-US">
                <a:sym typeface="Calibri" panose="020F0502020204030204" pitchFamily="34" charset="0"/>
              </a:rPr>
              <a:t>Body Level Five</a:t>
            </a:r>
          </a:p>
        </p:txBody>
      </p:sp>
      <p:sp>
        <p:nvSpPr>
          <p:cNvPr id="5124" name="Shape 4">
            <a:extLst>
              <a:ext uri="{FF2B5EF4-FFF2-40B4-BE49-F238E27FC236}">
                <a16:creationId xmlns:a16="http://schemas.microsoft.com/office/drawing/2014/main" id="{78453FE9-1DA3-ED0A-FC32-7FB37F6F3F4A}"/>
              </a:ext>
            </a:extLst>
          </p:cNvPr>
          <p:cNvSpPr>
            <a:spLocks noGrp="1"/>
          </p:cNvSpPr>
          <p:nvPr>
            <p:ph type="sldNum" sz="quarter" idx="2"/>
          </p:nvPr>
        </p:nvSpPr>
        <p:spPr bwMode="auto">
          <a:xfrm>
            <a:off x="6553200" y="6400800"/>
            <a:ext cx="2133600" cy="276225"/>
          </a:xfrm>
          <a:prstGeom prst="rect">
            <a:avLst/>
          </a:prstGeom>
          <a:noFill/>
          <a:ln>
            <a:noFill/>
          </a:ln>
        </p:spPr>
        <p:txBody>
          <a:bodyPr vert="horz" wrap="square" lIns="45719" tIns="45720" rIns="45719" bIns="45720" numCol="1" anchor="ctr" anchorCtr="0" compatLnSpc="1">
            <a:prstTxWarp prst="textNoShape">
              <a:avLst/>
            </a:prstTxWarp>
            <a:spAutoFit/>
          </a:bodyPr>
          <a:lstStyle>
            <a:lvl1pPr algn="r" defTabSz="457200" eaLnBrk="1">
              <a:defRPr sz="1200" smtClean="0">
                <a:solidFill>
                  <a:srgbClr val="888888"/>
                </a:solidFill>
                <a:latin typeface="Calibri" panose="020F0502020204030204" pitchFamily="34" charset="0"/>
                <a:ea typeface="+mn-ea"/>
                <a:cs typeface="Calibri" panose="020F0502020204030204" pitchFamily="34" charset="0"/>
              </a:defRPr>
            </a:lvl1pPr>
          </a:lstStyle>
          <a:p>
            <a:pPr>
              <a:defRPr/>
            </a:pPr>
            <a:fld id="{673D3219-D4B4-A240-82D8-0BDF861F1158}"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340" r:id="rId1"/>
    <p:sldLayoutId id="2147484341" r:id="rId2"/>
    <p:sldLayoutId id="2147484342" r:id="rId3"/>
    <p:sldLayoutId id="2147484343" r:id="rId4"/>
  </p:sldLayoutIdLst>
  <p:transition spd="med"/>
  <p:txStyles>
    <p:titleStyle>
      <a:lvl1pPr algn="r" defTabSz="457200" rtl="0" eaLnBrk="0" fontAlgn="base" hangingPunct="0">
        <a:spcBef>
          <a:spcPct val="0"/>
        </a:spcBef>
        <a:spcAft>
          <a:spcPct val="0"/>
        </a:spcAft>
        <a:defRPr sz="4400">
          <a:solidFill>
            <a:srgbClr val="425968"/>
          </a:solidFill>
          <a:latin typeface="Calibri"/>
          <a:ea typeface="Calibri"/>
          <a:cs typeface="Calibri"/>
          <a:sym typeface="Calibri" panose="020F0502020204030204" pitchFamily="34" charset="0"/>
        </a:defRPr>
      </a:lvl1pPr>
      <a:lvl2pPr algn="r" defTabSz="457200" rtl="0" eaLnBrk="0" fontAlgn="base" hangingPunct="0">
        <a:spcBef>
          <a:spcPct val="0"/>
        </a:spcBef>
        <a:spcAft>
          <a:spcPct val="0"/>
        </a:spcAft>
        <a:defRPr sz="4400">
          <a:solidFill>
            <a:srgbClr val="425968"/>
          </a:solidFill>
          <a:latin typeface="Calibri"/>
          <a:ea typeface="Calibri"/>
          <a:cs typeface="Calibri"/>
          <a:sym typeface="Calibri" panose="020F0502020204030204" pitchFamily="34" charset="0"/>
        </a:defRPr>
      </a:lvl2pPr>
      <a:lvl3pPr algn="r" defTabSz="457200" rtl="0" eaLnBrk="0" fontAlgn="base" hangingPunct="0">
        <a:spcBef>
          <a:spcPct val="0"/>
        </a:spcBef>
        <a:spcAft>
          <a:spcPct val="0"/>
        </a:spcAft>
        <a:defRPr sz="4400">
          <a:solidFill>
            <a:srgbClr val="425968"/>
          </a:solidFill>
          <a:latin typeface="Calibri"/>
          <a:ea typeface="Calibri"/>
          <a:cs typeface="Calibri"/>
          <a:sym typeface="Calibri" panose="020F0502020204030204" pitchFamily="34" charset="0"/>
        </a:defRPr>
      </a:lvl3pPr>
      <a:lvl4pPr algn="r" defTabSz="457200" rtl="0" eaLnBrk="0" fontAlgn="base" hangingPunct="0">
        <a:spcBef>
          <a:spcPct val="0"/>
        </a:spcBef>
        <a:spcAft>
          <a:spcPct val="0"/>
        </a:spcAft>
        <a:defRPr sz="4400">
          <a:solidFill>
            <a:srgbClr val="425968"/>
          </a:solidFill>
          <a:latin typeface="Calibri"/>
          <a:ea typeface="Calibri"/>
          <a:cs typeface="Calibri"/>
          <a:sym typeface="Calibri" panose="020F0502020204030204" pitchFamily="34" charset="0"/>
        </a:defRPr>
      </a:lvl4pPr>
      <a:lvl5pPr algn="r" defTabSz="457200" rtl="0" eaLnBrk="0" fontAlgn="base" hangingPunct="0">
        <a:spcBef>
          <a:spcPct val="0"/>
        </a:spcBef>
        <a:spcAft>
          <a:spcPct val="0"/>
        </a:spcAft>
        <a:defRPr sz="4400">
          <a:solidFill>
            <a:srgbClr val="425968"/>
          </a:solidFill>
          <a:latin typeface="Calibri"/>
          <a:ea typeface="Calibri"/>
          <a:cs typeface="Calibri"/>
          <a:sym typeface="Calibri" panose="020F0502020204030204" pitchFamily="34" charset="0"/>
        </a:defRPr>
      </a:lvl5pPr>
      <a:lvl6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6pPr>
      <a:lvl7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7pPr>
      <a:lvl8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8pPr>
      <a:lvl9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9pPr>
    </p:titleStyle>
    <p:bodyStyle>
      <a:lvl1pPr marL="342900" indent="-342900" algn="l" defTabSz="457200" rtl="0" eaLnBrk="0" fontAlgn="base" hangingPunct="0">
        <a:spcBef>
          <a:spcPts val="700"/>
        </a:spcBef>
        <a:spcAft>
          <a:spcPct val="0"/>
        </a:spcAft>
        <a:buClr>
          <a:srgbClr val="AB0634"/>
        </a:buClr>
        <a:buSzPct val="100000"/>
        <a:buFont typeface="Arial" panose="020B0604020202020204" pitchFamily="34" charset="0"/>
        <a:buChar char="•"/>
        <a:defRPr sz="3200">
          <a:solidFill>
            <a:srgbClr val="425968"/>
          </a:solidFill>
          <a:latin typeface="Calibri"/>
          <a:ea typeface="Calibri"/>
          <a:cs typeface="Calibri"/>
          <a:sym typeface="Calibri" panose="020F0502020204030204" pitchFamily="34" charset="0"/>
        </a:defRPr>
      </a:lvl1pPr>
      <a:lvl2pPr marL="782638" indent="-325438" algn="l" defTabSz="457200" rtl="0" eaLnBrk="0" fontAlgn="base" hangingPunct="0">
        <a:spcBef>
          <a:spcPts val="700"/>
        </a:spcBef>
        <a:spcAft>
          <a:spcPct val="0"/>
        </a:spcAft>
        <a:buClr>
          <a:srgbClr val="AB0634"/>
        </a:buClr>
        <a:buSzPct val="100000"/>
        <a:buFont typeface="Arial" panose="020B0604020202020204" pitchFamily="34" charset="0"/>
        <a:buChar char="–"/>
        <a:defRPr sz="3200">
          <a:solidFill>
            <a:srgbClr val="425968"/>
          </a:solidFill>
          <a:latin typeface="Calibri"/>
          <a:ea typeface="Calibri"/>
          <a:cs typeface="Calibri"/>
          <a:sym typeface="Calibri" panose="020F0502020204030204" pitchFamily="34" charset="0"/>
        </a:defRPr>
      </a:lvl2pPr>
      <a:lvl3pPr marL="1219200" indent="-304800" algn="l" defTabSz="457200" rtl="0" eaLnBrk="0" fontAlgn="base" hangingPunct="0">
        <a:spcBef>
          <a:spcPts val="700"/>
        </a:spcBef>
        <a:spcAft>
          <a:spcPct val="0"/>
        </a:spcAft>
        <a:buClr>
          <a:srgbClr val="AB0634"/>
        </a:buClr>
        <a:buSzPct val="100000"/>
        <a:buFont typeface="Arial" panose="020B0604020202020204" pitchFamily="34" charset="0"/>
        <a:buChar char="•"/>
        <a:defRPr sz="3200">
          <a:solidFill>
            <a:srgbClr val="425968"/>
          </a:solidFill>
          <a:latin typeface="Calibri"/>
          <a:ea typeface="Calibri"/>
          <a:cs typeface="Calibri"/>
          <a:sym typeface="Calibri" panose="020F0502020204030204" pitchFamily="34" charset="0"/>
        </a:defRPr>
      </a:lvl3pPr>
      <a:lvl4pPr marL="1736725" indent="-365125" algn="l" defTabSz="457200" rtl="0" eaLnBrk="0" fontAlgn="base" hangingPunct="0">
        <a:spcBef>
          <a:spcPts val="700"/>
        </a:spcBef>
        <a:spcAft>
          <a:spcPct val="0"/>
        </a:spcAft>
        <a:buClr>
          <a:srgbClr val="AB0634"/>
        </a:buClr>
        <a:buSzPct val="100000"/>
        <a:buFont typeface="Arial" panose="020B0604020202020204" pitchFamily="34" charset="0"/>
        <a:buChar char="–"/>
        <a:defRPr sz="3200">
          <a:solidFill>
            <a:srgbClr val="425968"/>
          </a:solidFill>
          <a:latin typeface="Calibri"/>
          <a:ea typeface="Calibri"/>
          <a:cs typeface="Calibri"/>
          <a:sym typeface="Calibri" panose="020F0502020204030204" pitchFamily="34" charset="0"/>
        </a:defRPr>
      </a:lvl4pPr>
      <a:lvl5pPr marL="2193925" indent="-365125" algn="l" defTabSz="457200" rtl="0" eaLnBrk="0" fontAlgn="base" hangingPunct="0">
        <a:spcBef>
          <a:spcPts val="700"/>
        </a:spcBef>
        <a:spcAft>
          <a:spcPct val="0"/>
        </a:spcAft>
        <a:buClr>
          <a:srgbClr val="AB0634"/>
        </a:buClr>
        <a:buSzPct val="100000"/>
        <a:buFont typeface="Arial" panose="020B0604020202020204" pitchFamily="34" charset="0"/>
        <a:buChar char="»"/>
        <a:defRPr sz="3200">
          <a:solidFill>
            <a:srgbClr val="425968"/>
          </a:solidFill>
          <a:latin typeface="Calibri"/>
          <a:ea typeface="Calibri"/>
          <a:cs typeface="Calibri"/>
          <a:sym typeface="Calibri" panose="020F0502020204030204" pitchFamily="34" charset="0"/>
        </a:defRPr>
      </a:lvl5pPr>
      <a:lvl6pPr marL="26517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Calibri"/>
          <a:ea typeface="Calibri"/>
          <a:cs typeface="Calibri"/>
          <a:sym typeface="Calibri"/>
        </a:defRPr>
      </a:lvl6pPr>
      <a:lvl7pPr marL="31089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Calibri"/>
          <a:ea typeface="Calibri"/>
          <a:cs typeface="Calibri"/>
          <a:sym typeface="Calibri"/>
        </a:defRPr>
      </a:lvl7pPr>
      <a:lvl8pPr marL="3566159" marR="0" indent="-365759"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Calibri"/>
          <a:ea typeface="Calibri"/>
          <a:cs typeface="Calibri"/>
          <a:sym typeface="Calibri"/>
        </a:defRPr>
      </a:lvl8pPr>
      <a:lvl9pPr marL="4023359" marR="0" indent="-365759"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Calibri"/>
          <a:ea typeface="Calibri"/>
          <a:cs typeface="Calibri"/>
          <a:sym typeface="Calibri"/>
        </a:defRPr>
      </a:lvl9pPr>
    </p:bodyStyle>
    <p:otherStyle>
      <a:lvl1pPr marL="0" marR="0" indent="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1pPr>
      <a:lvl2pPr marL="0" marR="0" indent="457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2pPr>
      <a:lvl3pPr marL="0" marR="0" indent="914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3pPr>
      <a:lvl4pPr marL="0" marR="0" indent="1371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4pPr>
      <a:lvl5pPr marL="0" marR="0" indent="18288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5pPr>
      <a:lvl6pPr marL="0" marR="0" indent="22860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6pPr>
      <a:lvl7pPr marL="0" marR="0" indent="2743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7pPr>
      <a:lvl8pPr marL="0" marR="0" indent="3200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8pPr>
      <a:lvl9pPr marL="0" marR="0" indent="3657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D7A2BC8-DA26-FFE1-9650-93B4897819F6}"/>
              </a:ext>
            </a:extLst>
          </p:cNvPr>
          <p:cNvSpPr>
            <a:spLocks noGrp="1"/>
          </p:cNvSpPr>
          <p:nvPr>
            <p:ph type="ctrTitle"/>
          </p:nvPr>
        </p:nvSpPr>
        <p:spPr>
          <a:xfrm>
            <a:off x="706438" y="1744663"/>
            <a:ext cx="7772400" cy="1470025"/>
          </a:xfrm>
        </p:spPr>
        <p:txBody>
          <a:bodyPr/>
          <a:lstStyle/>
          <a:p>
            <a:pPr algn="ctr" eaLnBrk="1" hangingPunct="1"/>
            <a:r>
              <a:rPr lang="en-GB" altLang="en-US" sz="4000" b="1" dirty="0">
                <a:latin typeface="Calibri" panose="020F0502020204030204" pitchFamily="34" charset="0"/>
                <a:cs typeface="Calibri" panose="020F0502020204030204" pitchFamily="34" charset="0"/>
              </a:rPr>
              <a:t>Inheritance Tax and Lifetime Gifts</a:t>
            </a:r>
            <a:br>
              <a:rPr lang="en-GB" altLang="en-US" b="1" dirty="0">
                <a:latin typeface="Calibri" panose="020F0502020204030204" pitchFamily="34" charset="0"/>
                <a:cs typeface="Calibri" panose="020F0502020204030204" pitchFamily="34" charset="0"/>
              </a:rPr>
            </a:br>
            <a:r>
              <a:rPr lang="en-GB" altLang="en-US" sz="2800" b="1" dirty="0">
                <a:solidFill>
                  <a:srgbClr val="7E919F"/>
                </a:solidFill>
                <a:latin typeface="Calibri" panose="020F0502020204030204" pitchFamily="34" charset="0"/>
                <a:cs typeface="Calibri" panose="020F0502020204030204" pitchFamily="34" charset="0"/>
              </a:rPr>
              <a:t>Helen Brander</a:t>
            </a:r>
            <a:endParaRPr lang="en-GB" altLang="en-US" b="1" dirty="0">
              <a:solidFill>
                <a:srgbClr val="7E919F"/>
              </a:solidFill>
              <a:latin typeface="Calibri" panose="020F0502020204030204" pitchFamily="34" charset="0"/>
              <a:cs typeface="Calibri" panose="020F0502020204030204" pitchFamily="34" charset="0"/>
            </a:endParaRPr>
          </a:p>
        </p:txBody>
      </p:sp>
      <p:pic>
        <p:nvPicPr>
          <p:cNvPr id="7171" name="Picture 2" descr="C:\Users\Heather\Documents\My Dropbox\Chambers\Website and Marketing Review\Logo\PumpCourt_logo_HR.jpg">
            <a:extLst>
              <a:ext uri="{FF2B5EF4-FFF2-40B4-BE49-F238E27FC236}">
                <a16:creationId xmlns:a16="http://schemas.microsoft.com/office/drawing/2014/main" id="{DF085A98-B4B2-07D2-9838-C4D531222E2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16238" y="333375"/>
            <a:ext cx="33528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hape 110">
            <a:extLst>
              <a:ext uri="{FF2B5EF4-FFF2-40B4-BE49-F238E27FC236}">
                <a16:creationId xmlns:a16="http://schemas.microsoft.com/office/drawing/2014/main" id="{CF4588EE-4974-FD85-E6F2-ED934407C071}"/>
              </a:ext>
            </a:extLst>
          </p:cNvPr>
          <p:cNvSpPr/>
          <p:nvPr/>
        </p:nvSpPr>
        <p:spPr>
          <a:xfrm>
            <a:off x="706438" y="6488113"/>
            <a:ext cx="7920037" cy="369887"/>
          </a:xfrm>
          <a:prstGeom prst="rect">
            <a:avLst/>
          </a:prstGeom>
          <a:ln w="12700">
            <a:miter lim="400000"/>
          </a:ln>
        </p:spPr>
        <p:txBody>
          <a:bodyPr lIns="45719" rIns="45719">
            <a:spAutoFit/>
          </a:bodyPr>
          <a:lstStyle>
            <a:lvl1pPr algn="ctr">
              <a:defRPr>
                <a:solidFill>
                  <a:srgbClr val="808080"/>
                </a:solidFill>
              </a:defRPr>
            </a:lvl1pPr>
          </a:lstStyle>
          <a:p>
            <a:pPr defTabSz="457200" eaLnBrk="1" fontAlgn="auto">
              <a:spcBef>
                <a:spcPts val="0"/>
              </a:spcBef>
              <a:spcAft>
                <a:spcPts val="0"/>
              </a:spcAft>
              <a:defRPr>
                <a:solidFill>
                  <a:srgbClr val="000000"/>
                </a:solidFill>
              </a:defRPr>
            </a:pPr>
            <a:r>
              <a:rPr lang="en-GB" kern="0" dirty="0">
                <a:solidFill>
                  <a:srgbClr val="7E919F"/>
                </a:solidFill>
                <a:latin typeface="Calibri"/>
                <a:cs typeface="Calibri"/>
                <a:sym typeface="Calibri"/>
              </a:rPr>
              <a:t>www.</a:t>
            </a:r>
            <a:r>
              <a:rPr kern="0" dirty="0">
                <a:solidFill>
                  <a:srgbClr val="7E919F"/>
                </a:solidFill>
                <a:latin typeface="Calibri"/>
                <a:cs typeface="Calibri"/>
                <a:sym typeface="Calibri"/>
              </a:rPr>
              <a:t>pumpcourtchambers.com</a:t>
            </a:r>
          </a:p>
        </p:txBody>
      </p:sp>
      <p:pic>
        <p:nvPicPr>
          <p:cNvPr id="7173" name="Picture 6">
            <a:extLst>
              <a:ext uri="{FF2B5EF4-FFF2-40B4-BE49-F238E27FC236}">
                <a16:creationId xmlns:a16="http://schemas.microsoft.com/office/drawing/2014/main" id="{797D1E13-50B4-1BCB-59BB-42577A97BB0B}"/>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57200" y="3216275"/>
            <a:ext cx="8229600" cy="29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C35449B5-B6D2-7AE3-9B32-ABBB5861D153}"/>
              </a:ext>
            </a:extLst>
          </p:cNvPr>
          <p:cNvSpPr>
            <a:spLocks noGrp="1"/>
          </p:cNvSpPr>
          <p:nvPr>
            <p:ph type="title"/>
          </p:nvPr>
        </p:nvSpPr>
        <p:spPr/>
        <p:txBody>
          <a:bodyPr/>
          <a:lstStyle/>
          <a:p>
            <a:r>
              <a:rPr lang="en-GB" altLang="en-US" dirty="0">
                <a:latin typeface="Calibri" panose="020F0502020204030204" pitchFamily="34" charset="0"/>
                <a:cs typeface="Calibri" panose="020F0502020204030204" pitchFamily="34" charset="0"/>
              </a:rPr>
              <a:t>EXEMPTIONS 2 </a:t>
            </a:r>
          </a:p>
        </p:txBody>
      </p:sp>
      <p:sp>
        <p:nvSpPr>
          <p:cNvPr id="16387" name="Text Placeholder 2">
            <a:extLst>
              <a:ext uri="{FF2B5EF4-FFF2-40B4-BE49-F238E27FC236}">
                <a16:creationId xmlns:a16="http://schemas.microsoft.com/office/drawing/2014/main" id="{77114C47-5E73-CE55-6D7D-9AB09650A7AB}"/>
              </a:ext>
            </a:extLst>
          </p:cNvPr>
          <p:cNvSpPr>
            <a:spLocks noGrp="1"/>
          </p:cNvSpPr>
          <p:nvPr>
            <p:ph type="body" idx="1"/>
          </p:nvPr>
        </p:nvSpPr>
        <p:spPr/>
        <p:txBody>
          <a:bodyPr/>
          <a:lstStyle/>
          <a:p>
            <a:r>
              <a:rPr lang="en-GB" altLang="en-US" sz="2800" dirty="0">
                <a:latin typeface="Calibri" panose="020F0502020204030204" pitchFamily="34" charset="0"/>
                <a:cs typeface="Calibri" panose="020F0502020204030204" pitchFamily="34" charset="0"/>
              </a:rPr>
              <a:t>Gifts to charities or community amateur sports clubs (s.23 IHTA 1984).  From 1 April 2024, applies to UK charities only.</a:t>
            </a:r>
          </a:p>
          <a:p>
            <a:r>
              <a:rPr lang="en-GB" altLang="en-US" sz="2800" dirty="0">
                <a:latin typeface="Calibri" panose="020F0502020204030204" pitchFamily="34" charset="0"/>
                <a:cs typeface="Calibri" panose="020F0502020204030204" pitchFamily="34" charset="0"/>
              </a:rPr>
              <a:t>Gifts to political parties – at the last GE, at least two members elected to the House of Commons OR at least one member was so elected and at least 150,000 votes were given to candidates who were members of that party (s.24 IHTA 1984).</a:t>
            </a:r>
          </a:p>
          <a:p>
            <a:r>
              <a:rPr lang="en-GB" altLang="en-US" sz="2800" dirty="0">
                <a:latin typeface="Calibri" panose="020F0502020204030204" pitchFamily="34" charset="0"/>
                <a:cs typeface="Calibri" panose="020F0502020204030204" pitchFamily="34" charset="0"/>
              </a:rPr>
              <a:t>Gifts of land to registered social landlords / Housing associations (s.24A IHTA 1984).</a:t>
            </a:r>
          </a:p>
          <a:p>
            <a:endParaRPr lang="en-GB" alt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21915132"/>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C35449B5-B6D2-7AE3-9B32-ABBB5861D153}"/>
              </a:ext>
            </a:extLst>
          </p:cNvPr>
          <p:cNvSpPr>
            <a:spLocks noGrp="1"/>
          </p:cNvSpPr>
          <p:nvPr>
            <p:ph type="title"/>
          </p:nvPr>
        </p:nvSpPr>
        <p:spPr/>
        <p:txBody>
          <a:bodyPr/>
          <a:lstStyle/>
          <a:p>
            <a:r>
              <a:rPr lang="en-GB" altLang="en-US" dirty="0">
                <a:latin typeface="Calibri" panose="020F0502020204030204" pitchFamily="34" charset="0"/>
                <a:cs typeface="Calibri" panose="020F0502020204030204" pitchFamily="34" charset="0"/>
              </a:rPr>
              <a:t>EXEMPTIONS 3 </a:t>
            </a:r>
          </a:p>
        </p:txBody>
      </p:sp>
      <p:sp>
        <p:nvSpPr>
          <p:cNvPr id="16387" name="Text Placeholder 2">
            <a:extLst>
              <a:ext uri="{FF2B5EF4-FFF2-40B4-BE49-F238E27FC236}">
                <a16:creationId xmlns:a16="http://schemas.microsoft.com/office/drawing/2014/main" id="{77114C47-5E73-CE55-6D7D-9AB09650A7AB}"/>
              </a:ext>
            </a:extLst>
          </p:cNvPr>
          <p:cNvSpPr>
            <a:spLocks noGrp="1"/>
          </p:cNvSpPr>
          <p:nvPr>
            <p:ph type="body" idx="1"/>
          </p:nvPr>
        </p:nvSpPr>
        <p:spPr/>
        <p:txBody>
          <a:bodyPr/>
          <a:lstStyle/>
          <a:p>
            <a:r>
              <a:rPr lang="en-GB" altLang="en-US" sz="2400" dirty="0">
                <a:latin typeface="Calibri" panose="020F0502020204030204" pitchFamily="34" charset="0"/>
                <a:cs typeface="Calibri" panose="020F0502020204030204" pitchFamily="34" charset="0"/>
              </a:rPr>
              <a:t>Gifts for National Purposes – Institutions that exist wholly / mainly for purpose of preserving a collection of scientific, historic or artistic interest for the public benefit.  Museums / art galleries. Libraries, the main function of which is to serve the needs of teaching and research at a university in the UK (s.25 and Schedule 3 IHTA 1984).</a:t>
            </a:r>
          </a:p>
          <a:p>
            <a:r>
              <a:rPr lang="en-GB" altLang="en-US" sz="2400" dirty="0">
                <a:latin typeface="Calibri" panose="020F0502020204030204" pitchFamily="34" charset="0"/>
                <a:cs typeface="Calibri" panose="020F0502020204030204" pitchFamily="34" charset="0"/>
              </a:rPr>
              <a:t>Gifts to heritage maintenance funds – funds to maintain historic buildings and land of interest (s.27 and Schedule 4 IHTA 1984).</a:t>
            </a:r>
          </a:p>
          <a:p>
            <a:r>
              <a:rPr lang="en-GB" altLang="en-US" sz="2400" dirty="0">
                <a:latin typeface="Calibri" panose="020F0502020204030204" pitchFamily="34" charset="0"/>
                <a:cs typeface="Calibri" panose="020F0502020204030204" pitchFamily="34" charset="0"/>
              </a:rPr>
              <a:t>Transfers of shares to employee benefit trusts (s.28 IHTA 1984).  Conditions and subject to consultation on revision.</a:t>
            </a:r>
          </a:p>
          <a:p>
            <a:endParaRPr lang="en-GB" alt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8793913"/>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C35449B5-B6D2-7AE3-9B32-ABBB5861D153}"/>
              </a:ext>
            </a:extLst>
          </p:cNvPr>
          <p:cNvSpPr>
            <a:spLocks noGrp="1"/>
          </p:cNvSpPr>
          <p:nvPr>
            <p:ph type="title"/>
          </p:nvPr>
        </p:nvSpPr>
        <p:spPr/>
        <p:txBody>
          <a:bodyPr/>
          <a:lstStyle/>
          <a:p>
            <a:r>
              <a:rPr lang="en-GB" altLang="en-US" sz="3200" dirty="0">
                <a:latin typeface="Calibri" panose="020F0502020204030204" pitchFamily="34" charset="0"/>
                <a:cs typeface="Calibri" panose="020F0502020204030204" pitchFamily="34" charset="0"/>
              </a:rPr>
              <a:t>EXEMPTIONS FOR LIFETIME GIFTS ONLY </a:t>
            </a:r>
          </a:p>
        </p:txBody>
      </p:sp>
      <p:sp>
        <p:nvSpPr>
          <p:cNvPr id="16387" name="Text Placeholder 2">
            <a:extLst>
              <a:ext uri="{FF2B5EF4-FFF2-40B4-BE49-F238E27FC236}">
                <a16:creationId xmlns:a16="http://schemas.microsoft.com/office/drawing/2014/main" id="{77114C47-5E73-CE55-6D7D-9AB09650A7AB}"/>
              </a:ext>
            </a:extLst>
          </p:cNvPr>
          <p:cNvSpPr>
            <a:spLocks noGrp="1"/>
          </p:cNvSpPr>
          <p:nvPr>
            <p:ph type="body" idx="1"/>
          </p:nvPr>
        </p:nvSpPr>
        <p:spPr/>
        <p:txBody>
          <a:bodyPr/>
          <a:lstStyle/>
          <a:p>
            <a:r>
              <a:rPr lang="en-GB" altLang="en-US" sz="2000" dirty="0">
                <a:latin typeface="Calibri" panose="020F0502020204030204" pitchFamily="34" charset="0"/>
                <a:cs typeface="Calibri" panose="020F0502020204030204" pitchFamily="34" charset="0"/>
              </a:rPr>
              <a:t>Normal expenditure out of income, provided that donor has sufficient left to maintain usual standard of living (s.21 IHTA 1984).  Regular pattern of giving required, e.g. payment of school fees; payment of premiums on life insurance for another’s benefit.  Need evidence of intention to make a series of gifts for the first gift to qualify where, e.g. donor dies before second gift.</a:t>
            </a:r>
          </a:p>
          <a:p>
            <a:r>
              <a:rPr lang="en-GB" altLang="en-US" sz="2000" dirty="0">
                <a:latin typeface="Calibri" panose="020F0502020204030204" pitchFamily="34" charset="0"/>
                <a:cs typeface="Calibri" panose="020F0502020204030204" pitchFamily="34" charset="0"/>
              </a:rPr>
              <a:t>Small gifts to any one person (s.20 IHTA 1984). Up to £250 to any one person in a tax year.  Often used for Christmas gifts.</a:t>
            </a:r>
          </a:p>
          <a:p>
            <a:r>
              <a:rPr lang="en-GB" altLang="en-US" sz="2000" dirty="0">
                <a:latin typeface="Calibri" panose="020F0502020204030204" pitchFamily="34" charset="0"/>
                <a:cs typeface="Calibri" panose="020F0502020204030204" pitchFamily="34" charset="0"/>
              </a:rPr>
              <a:t>Wedding / Civil partnership exemption (s.22 IHTA 1984);</a:t>
            </a:r>
          </a:p>
          <a:p>
            <a:pPr marL="0" indent="0">
              <a:buNone/>
            </a:pPr>
            <a:r>
              <a:rPr lang="en-GB" altLang="en-US" sz="2000" dirty="0">
                <a:latin typeface="Calibri" panose="020F0502020204030204" pitchFamily="34" charset="0"/>
                <a:cs typeface="Calibri" panose="020F0502020204030204" pitchFamily="34" charset="0"/>
              </a:rPr>
              <a:t>	a. Each parent can give £5,000;</a:t>
            </a:r>
          </a:p>
          <a:p>
            <a:pPr marL="0" indent="0">
              <a:buNone/>
            </a:pPr>
            <a:r>
              <a:rPr lang="en-GB" altLang="en-US" sz="2000" dirty="0">
                <a:latin typeface="Calibri" panose="020F0502020204030204" pitchFamily="34" charset="0"/>
                <a:cs typeface="Calibri" panose="020F0502020204030204" pitchFamily="34" charset="0"/>
              </a:rPr>
              <a:t>	b. Each grandparent (or remoter ancestor) can give £2,500.</a:t>
            </a:r>
          </a:p>
          <a:p>
            <a:pPr marL="0" indent="0">
              <a:buNone/>
            </a:pPr>
            <a:r>
              <a:rPr lang="en-GB" altLang="en-US" sz="2000" dirty="0">
                <a:latin typeface="Calibri" panose="020F0502020204030204" pitchFamily="34" charset="0"/>
                <a:cs typeface="Calibri" panose="020F0502020204030204" pitchFamily="34" charset="0"/>
              </a:rPr>
              <a:t>	c. Either of couple can give £2,500 to each other.</a:t>
            </a:r>
          </a:p>
          <a:p>
            <a:pPr marL="0" indent="0">
              <a:buNone/>
            </a:pPr>
            <a:r>
              <a:rPr lang="en-GB" altLang="en-US" sz="2000" dirty="0">
                <a:latin typeface="Calibri" panose="020F0502020204030204" pitchFamily="34" charset="0"/>
                <a:cs typeface="Calibri" panose="020F0502020204030204" pitchFamily="34" charset="0"/>
              </a:rPr>
              <a:t>	d. Any other person can give £1,000.</a:t>
            </a:r>
          </a:p>
          <a:p>
            <a:pPr marL="0" indent="0">
              <a:buNone/>
            </a:pPr>
            <a:r>
              <a:rPr lang="en-GB" altLang="en-US" sz="2000" dirty="0">
                <a:latin typeface="Calibri" panose="020F0502020204030204" pitchFamily="34" charset="0"/>
                <a:cs typeface="Calibri" panose="020F0502020204030204" pitchFamily="34" charset="0"/>
              </a:rPr>
              <a:t>On or before the ceremony and conditional on the ceremony taking place.  No exemption if no ceremony.</a:t>
            </a:r>
          </a:p>
          <a:p>
            <a:endParaRPr lang="en-GB" alt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50759394"/>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C35449B5-B6D2-7AE3-9B32-ABBB5861D153}"/>
              </a:ext>
            </a:extLst>
          </p:cNvPr>
          <p:cNvSpPr>
            <a:spLocks noGrp="1"/>
          </p:cNvSpPr>
          <p:nvPr>
            <p:ph type="title"/>
          </p:nvPr>
        </p:nvSpPr>
        <p:spPr/>
        <p:txBody>
          <a:bodyPr/>
          <a:lstStyle/>
          <a:p>
            <a:r>
              <a:rPr lang="en-GB" altLang="en-US" sz="3200" dirty="0">
                <a:latin typeface="Calibri" panose="020F0502020204030204" pitchFamily="34" charset="0"/>
                <a:cs typeface="Calibri" panose="020F0502020204030204" pitchFamily="34" charset="0"/>
              </a:rPr>
              <a:t>ANNUAL EXEMPTION</a:t>
            </a:r>
          </a:p>
        </p:txBody>
      </p:sp>
      <p:sp>
        <p:nvSpPr>
          <p:cNvPr id="16387" name="Text Placeholder 2">
            <a:extLst>
              <a:ext uri="{FF2B5EF4-FFF2-40B4-BE49-F238E27FC236}">
                <a16:creationId xmlns:a16="http://schemas.microsoft.com/office/drawing/2014/main" id="{77114C47-5E73-CE55-6D7D-9AB09650A7AB}"/>
              </a:ext>
            </a:extLst>
          </p:cNvPr>
          <p:cNvSpPr>
            <a:spLocks noGrp="1"/>
          </p:cNvSpPr>
          <p:nvPr>
            <p:ph type="body" idx="1"/>
          </p:nvPr>
        </p:nvSpPr>
        <p:spPr/>
        <p:txBody>
          <a:bodyPr/>
          <a:lstStyle/>
          <a:p>
            <a:r>
              <a:rPr lang="en-GB" altLang="en-US" sz="2600" dirty="0">
                <a:latin typeface="Calibri" panose="020F0502020204030204" pitchFamily="34" charset="0"/>
                <a:cs typeface="Calibri" panose="020F0502020204030204" pitchFamily="34" charset="0"/>
              </a:rPr>
              <a:t>Lifetime gifts which do not fall into any other exemption are exempt up to £3,000 per year, with any unused part of the previous year being carried over into the next year for one year only (so maximum £6,000 exemption) (s.19 IHTA 1984).</a:t>
            </a:r>
          </a:p>
          <a:p>
            <a:r>
              <a:rPr lang="en-GB" altLang="en-US" sz="2600" dirty="0">
                <a:latin typeface="Calibri" panose="020F0502020204030204" pitchFamily="34" charset="0"/>
                <a:cs typeface="Calibri" panose="020F0502020204030204" pitchFamily="34" charset="0"/>
              </a:rPr>
              <a:t>Example: In the tax year ending 5 April 2023 I make gifts of £50,000.  That is a PET.  I made gifts totalling £1,500 in the tax year ending 5 April 2022.  If I die within the 7 years after making the gift, the remaining AE for 21/22 and the AE for 22/23 will be deducted from the £50,000, so making £45,500 to be deducted from my NRB, or otherwise taxed with the relevant taper relief applying.</a:t>
            </a:r>
          </a:p>
        </p:txBody>
      </p:sp>
    </p:spTree>
    <p:extLst>
      <p:ext uri="{BB962C8B-B14F-4D97-AF65-F5344CB8AC3E}">
        <p14:creationId xmlns:p14="http://schemas.microsoft.com/office/powerpoint/2010/main" val="4268999864"/>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C35449B5-B6D2-7AE3-9B32-ABBB5861D153}"/>
              </a:ext>
            </a:extLst>
          </p:cNvPr>
          <p:cNvSpPr>
            <a:spLocks noGrp="1"/>
          </p:cNvSpPr>
          <p:nvPr>
            <p:ph type="title"/>
          </p:nvPr>
        </p:nvSpPr>
        <p:spPr/>
        <p:txBody>
          <a:bodyPr/>
          <a:lstStyle/>
          <a:p>
            <a:r>
              <a:rPr lang="en-GB" altLang="en-US" sz="2800" dirty="0">
                <a:latin typeface="Calibri" panose="020F0502020204030204" pitchFamily="34" charset="0"/>
                <a:cs typeface="Calibri" panose="020F0502020204030204" pitchFamily="34" charset="0"/>
              </a:rPr>
              <a:t>LIFETIME GIFT TO RELEVANT PROPERTY TRUST 1</a:t>
            </a:r>
          </a:p>
        </p:txBody>
      </p:sp>
      <p:sp>
        <p:nvSpPr>
          <p:cNvPr id="16387" name="Text Placeholder 2">
            <a:extLst>
              <a:ext uri="{FF2B5EF4-FFF2-40B4-BE49-F238E27FC236}">
                <a16:creationId xmlns:a16="http://schemas.microsoft.com/office/drawing/2014/main" id="{77114C47-5E73-CE55-6D7D-9AB09650A7AB}"/>
              </a:ext>
            </a:extLst>
          </p:cNvPr>
          <p:cNvSpPr>
            <a:spLocks noGrp="1"/>
          </p:cNvSpPr>
          <p:nvPr>
            <p:ph type="body" idx="1"/>
          </p:nvPr>
        </p:nvSpPr>
        <p:spPr/>
        <p:txBody>
          <a:bodyPr/>
          <a:lstStyle/>
          <a:p>
            <a:r>
              <a:rPr lang="en-GB" altLang="en-US" sz="2400" dirty="0">
                <a:latin typeface="Calibri" panose="020F0502020204030204" pitchFamily="34" charset="0"/>
                <a:cs typeface="Calibri" panose="020F0502020204030204" pitchFamily="34" charset="0"/>
              </a:rPr>
              <a:t>Not IIP trusts – Taxed as though part of the Life Tenant’s estate.  Gifts can be PETS.</a:t>
            </a:r>
          </a:p>
          <a:p>
            <a:r>
              <a:rPr lang="en-GB" altLang="en-US" sz="2400" dirty="0">
                <a:latin typeface="Calibri" panose="020F0502020204030204" pitchFamily="34" charset="0"/>
                <a:cs typeface="Calibri" panose="020F0502020204030204" pitchFamily="34" charset="0"/>
              </a:rPr>
              <a:t>RPTs (Chapter III, Part III IHTA 1984) – 20%, periodic 6% charges, exit charges.  Gifts of property to discretionary trusts or any lifetime settlement unless for a disabled person.</a:t>
            </a:r>
          </a:p>
          <a:p>
            <a:r>
              <a:rPr lang="en-GB" altLang="en-US" sz="2400" dirty="0">
                <a:latin typeface="Calibri" panose="020F0502020204030204" pitchFamily="34" charset="0"/>
                <a:cs typeface="Calibri" panose="020F0502020204030204" pitchFamily="34" charset="0"/>
              </a:rPr>
              <a:t>Charged on gifts over the NRB (lifetime transfers use up the NRB too).  Excess is subject to 20% IHT on entry, but subject to grossing up (25%) where the IHT is paid by the donor.</a:t>
            </a:r>
          </a:p>
          <a:p>
            <a:r>
              <a:rPr lang="en-GB" altLang="en-US" sz="2400" dirty="0">
                <a:latin typeface="Calibri" panose="020F0502020204030204" pitchFamily="34" charset="0"/>
                <a:cs typeface="Calibri" panose="020F0502020204030204" pitchFamily="34" charset="0"/>
              </a:rPr>
              <a:t>Supplementary Charge: Calculating IHT on failed PETS can be affected by any CLTs made in the 7 years prior to the date the failed PET was made and vice versa (cumulation rule and extended backwards shadow).  Transfers in the period of 14 years prior to death may have to be taken into account.</a:t>
            </a:r>
          </a:p>
          <a:p>
            <a:endParaRPr lang="en-GB" altLang="en-US" sz="2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94093590"/>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C35449B5-B6D2-7AE3-9B32-ABBB5861D153}"/>
              </a:ext>
            </a:extLst>
          </p:cNvPr>
          <p:cNvSpPr>
            <a:spLocks noGrp="1"/>
          </p:cNvSpPr>
          <p:nvPr>
            <p:ph type="title"/>
          </p:nvPr>
        </p:nvSpPr>
        <p:spPr/>
        <p:txBody>
          <a:bodyPr/>
          <a:lstStyle/>
          <a:p>
            <a:r>
              <a:rPr lang="en-GB" altLang="en-US" sz="2800" dirty="0">
                <a:latin typeface="Calibri" panose="020F0502020204030204" pitchFamily="34" charset="0"/>
                <a:cs typeface="Calibri" panose="020F0502020204030204" pitchFamily="34" charset="0"/>
              </a:rPr>
              <a:t>LIFETIME GIFTS 2</a:t>
            </a:r>
          </a:p>
        </p:txBody>
      </p:sp>
      <p:sp>
        <p:nvSpPr>
          <p:cNvPr id="16387" name="Text Placeholder 2">
            <a:extLst>
              <a:ext uri="{FF2B5EF4-FFF2-40B4-BE49-F238E27FC236}">
                <a16:creationId xmlns:a16="http://schemas.microsoft.com/office/drawing/2014/main" id="{77114C47-5E73-CE55-6D7D-9AB09650A7AB}"/>
              </a:ext>
            </a:extLst>
          </p:cNvPr>
          <p:cNvSpPr>
            <a:spLocks noGrp="1"/>
          </p:cNvSpPr>
          <p:nvPr>
            <p:ph type="body" idx="1"/>
          </p:nvPr>
        </p:nvSpPr>
        <p:spPr/>
        <p:txBody>
          <a:bodyPr/>
          <a:lstStyle/>
          <a:p>
            <a:r>
              <a:rPr lang="en-GB" altLang="en-US" sz="2400" dirty="0">
                <a:latin typeface="Calibri" panose="020F0502020204030204" pitchFamily="34" charset="0"/>
                <a:cs typeface="Calibri" panose="020F0502020204030204" pitchFamily="34" charset="0"/>
              </a:rPr>
              <a:t>Example: A dies on 1 October 2023 having made a failed PET on 1 October 2018.  IHT due on that failed PET takes into account any CLTs made from 2 October 2011 to 30 September 2018 inclusive.</a:t>
            </a:r>
          </a:p>
          <a:p>
            <a:r>
              <a:rPr lang="en-GB" altLang="en-US" sz="2400" dirty="0">
                <a:latin typeface="Calibri" panose="020F0502020204030204" pitchFamily="34" charset="0"/>
                <a:cs typeface="Calibri" panose="020F0502020204030204" pitchFamily="34" charset="0"/>
              </a:rPr>
              <a:t>Relief 1: Fall in value relief – where the asset which was the subject of the CLT has fallen in value since gift made.  Donee can elect / be invited to elect under s.131 IHTA 1984 to replace the value at the date of gift with the lower value at the date of death.  Supplementary charge is calculated on the new value.  Original value of gift still forms part of gifting history of donor.  Cumulative total remains unchanged.</a:t>
            </a:r>
          </a:p>
          <a:p>
            <a:r>
              <a:rPr lang="en-GB" altLang="en-US" sz="2400" dirty="0">
                <a:latin typeface="Calibri" panose="020F0502020204030204" pitchFamily="34" charset="0"/>
                <a:cs typeface="Calibri" panose="020F0502020204030204" pitchFamily="34" charset="0"/>
              </a:rPr>
              <a:t>No fall in value relief for assets that are </a:t>
            </a:r>
            <a:r>
              <a:rPr lang="en-GB" altLang="en-US" sz="2400" u="sng" dirty="0">
                <a:latin typeface="Calibri" panose="020F0502020204030204" pitchFamily="34" charset="0"/>
                <a:cs typeface="Calibri" panose="020F0502020204030204" pitchFamily="34" charset="0"/>
              </a:rPr>
              <a:t>both</a:t>
            </a:r>
            <a:r>
              <a:rPr lang="en-GB" altLang="en-US" sz="2400" dirty="0">
                <a:latin typeface="Calibri" panose="020F0502020204030204" pitchFamily="34" charset="0"/>
                <a:cs typeface="Calibri" panose="020F0502020204030204" pitchFamily="34" charset="0"/>
              </a:rPr>
              <a:t> tangible movable property and wasting assets.</a:t>
            </a:r>
          </a:p>
          <a:p>
            <a:endParaRPr lang="en-GB" altLang="en-US" sz="2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37785800"/>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C35449B5-B6D2-7AE3-9B32-ABBB5861D153}"/>
              </a:ext>
            </a:extLst>
          </p:cNvPr>
          <p:cNvSpPr>
            <a:spLocks noGrp="1"/>
          </p:cNvSpPr>
          <p:nvPr>
            <p:ph type="title"/>
          </p:nvPr>
        </p:nvSpPr>
        <p:spPr/>
        <p:txBody>
          <a:bodyPr/>
          <a:lstStyle/>
          <a:p>
            <a:r>
              <a:rPr lang="en-GB" altLang="en-US" sz="2800" dirty="0">
                <a:latin typeface="Calibri" panose="020F0502020204030204" pitchFamily="34" charset="0"/>
                <a:cs typeface="Calibri" panose="020F0502020204030204" pitchFamily="34" charset="0"/>
              </a:rPr>
              <a:t>LIFETIME GIFTS 2</a:t>
            </a:r>
          </a:p>
        </p:txBody>
      </p:sp>
      <p:sp>
        <p:nvSpPr>
          <p:cNvPr id="16387" name="Text Placeholder 2">
            <a:extLst>
              <a:ext uri="{FF2B5EF4-FFF2-40B4-BE49-F238E27FC236}">
                <a16:creationId xmlns:a16="http://schemas.microsoft.com/office/drawing/2014/main" id="{77114C47-5E73-CE55-6D7D-9AB09650A7AB}"/>
              </a:ext>
            </a:extLst>
          </p:cNvPr>
          <p:cNvSpPr>
            <a:spLocks noGrp="1"/>
          </p:cNvSpPr>
          <p:nvPr>
            <p:ph type="body" idx="1"/>
          </p:nvPr>
        </p:nvSpPr>
        <p:spPr/>
        <p:txBody>
          <a:bodyPr/>
          <a:lstStyle/>
          <a:p>
            <a:r>
              <a:rPr lang="en-GB" altLang="en-US" sz="3600" dirty="0">
                <a:latin typeface="Calibri" panose="020F0502020204030204" pitchFamily="34" charset="0"/>
                <a:cs typeface="Calibri" panose="020F0502020204030204" pitchFamily="34" charset="0"/>
              </a:rPr>
              <a:t>Relief 2 - Taper Relief: applies as before with extended backwards shadow.  Donee is to pay the IHT due.</a:t>
            </a:r>
          </a:p>
          <a:p>
            <a:r>
              <a:rPr lang="en-GB" altLang="en-US" sz="3600" dirty="0">
                <a:latin typeface="Calibri" panose="020F0502020204030204" pitchFamily="34" charset="0"/>
                <a:cs typeface="Calibri" panose="020F0502020204030204" pitchFamily="34" charset="0"/>
              </a:rPr>
              <a:t>Relief 3 – CLTS: credit for tax paid in lifetime.  No refund for tax paid and any supplementary charge being less than that already paid.</a:t>
            </a:r>
          </a:p>
          <a:p>
            <a:endParaRPr lang="en-GB" altLang="en-US" sz="2400" dirty="0">
              <a:latin typeface="Calibri" panose="020F0502020204030204" pitchFamily="34" charset="0"/>
              <a:cs typeface="Calibri" panose="020F0502020204030204" pitchFamily="34" charset="0"/>
            </a:endParaRPr>
          </a:p>
          <a:p>
            <a:endParaRPr lang="en-GB" altLang="en-US" sz="2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19090132"/>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C35449B5-B6D2-7AE3-9B32-ABBB5861D153}"/>
              </a:ext>
            </a:extLst>
          </p:cNvPr>
          <p:cNvSpPr>
            <a:spLocks noGrp="1"/>
          </p:cNvSpPr>
          <p:nvPr>
            <p:ph type="title"/>
          </p:nvPr>
        </p:nvSpPr>
        <p:spPr/>
        <p:txBody>
          <a:bodyPr/>
          <a:lstStyle/>
          <a:p>
            <a:r>
              <a:rPr lang="en-GB" altLang="en-US" dirty="0">
                <a:latin typeface="Calibri" panose="020F0502020204030204" pitchFamily="34" charset="0"/>
                <a:cs typeface="Calibri" panose="020F0502020204030204" pitchFamily="34" charset="0"/>
              </a:rPr>
              <a:t>OTHER RELIEFS</a:t>
            </a:r>
          </a:p>
        </p:txBody>
      </p:sp>
      <p:sp>
        <p:nvSpPr>
          <p:cNvPr id="16387" name="Text Placeholder 2">
            <a:extLst>
              <a:ext uri="{FF2B5EF4-FFF2-40B4-BE49-F238E27FC236}">
                <a16:creationId xmlns:a16="http://schemas.microsoft.com/office/drawing/2014/main" id="{77114C47-5E73-CE55-6D7D-9AB09650A7AB}"/>
              </a:ext>
            </a:extLst>
          </p:cNvPr>
          <p:cNvSpPr>
            <a:spLocks noGrp="1"/>
          </p:cNvSpPr>
          <p:nvPr>
            <p:ph type="body" idx="1"/>
          </p:nvPr>
        </p:nvSpPr>
        <p:spPr/>
        <p:txBody>
          <a:bodyPr/>
          <a:lstStyle/>
          <a:p>
            <a:r>
              <a:rPr lang="en-GB" altLang="en-US" sz="2400" dirty="0">
                <a:latin typeface="Calibri" panose="020F0502020204030204" pitchFamily="34" charset="0"/>
                <a:cs typeface="Calibri" panose="020F0502020204030204" pitchFamily="34" charset="0"/>
              </a:rPr>
              <a:t>Agricultural Property Relief (Chapter II, Part V, IHTA 1984).  UK land only from 6 April 2024:</a:t>
            </a:r>
          </a:p>
          <a:p>
            <a:pPr marL="0" indent="0">
              <a:buNone/>
            </a:pPr>
            <a:r>
              <a:rPr lang="en-GB" altLang="en-US" sz="2400" dirty="0">
                <a:latin typeface="Calibri" panose="020F0502020204030204" pitchFamily="34" charset="0"/>
                <a:cs typeface="Calibri" panose="020F0502020204030204" pitchFamily="34" charset="0"/>
              </a:rPr>
              <a:t>	a. Agricultural land / pasture;</a:t>
            </a:r>
          </a:p>
          <a:p>
            <a:pPr marL="0" indent="0">
              <a:buNone/>
            </a:pPr>
            <a:r>
              <a:rPr lang="en-GB" altLang="en-US" sz="2400" dirty="0">
                <a:latin typeface="Calibri" panose="020F0502020204030204" pitchFamily="34" charset="0"/>
                <a:cs typeface="Calibri" panose="020F0502020204030204" pitchFamily="34" charset="0"/>
              </a:rPr>
              <a:t>	b. woodland occupied with the above land;</a:t>
            </a:r>
          </a:p>
          <a:p>
            <a:pPr marL="0" indent="0">
              <a:buNone/>
            </a:pPr>
            <a:r>
              <a:rPr lang="en-GB" altLang="en-US" sz="2400" dirty="0">
                <a:latin typeface="Calibri" panose="020F0502020204030204" pitchFamily="34" charset="0"/>
                <a:cs typeface="Calibri" panose="020F0502020204030204" pitchFamily="34" charset="0"/>
              </a:rPr>
              <a:t>	c. buildings uses for intensive rearing of livestock / fish if 	occupied with the above land;</a:t>
            </a:r>
          </a:p>
          <a:p>
            <a:pPr marL="0" indent="0">
              <a:buNone/>
            </a:pPr>
            <a:r>
              <a:rPr lang="en-GB" altLang="en-US" sz="2400" dirty="0">
                <a:latin typeface="Calibri" panose="020F0502020204030204" pitchFamily="34" charset="0"/>
                <a:cs typeface="Calibri" panose="020F0502020204030204" pitchFamily="34" charset="0"/>
              </a:rPr>
              <a:t>	d. farm cottages;</a:t>
            </a:r>
          </a:p>
          <a:p>
            <a:pPr marL="0" indent="0">
              <a:buNone/>
            </a:pPr>
            <a:r>
              <a:rPr lang="en-GB" altLang="en-US" sz="2400" dirty="0">
                <a:latin typeface="Calibri" panose="020F0502020204030204" pitchFamily="34" charset="0"/>
                <a:cs typeface="Calibri" panose="020F0502020204030204" pitchFamily="34" charset="0"/>
              </a:rPr>
              <a:t>	e. farm buildings; and</a:t>
            </a:r>
          </a:p>
          <a:p>
            <a:pPr marL="0" indent="0">
              <a:buNone/>
            </a:pPr>
            <a:r>
              <a:rPr lang="en-GB" altLang="en-US" sz="2400" dirty="0">
                <a:latin typeface="Calibri" panose="020F0502020204030204" pitchFamily="34" charset="0"/>
                <a:cs typeface="Calibri" panose="020F0502020204030204" pitchFamily="34" charset="0"/>
              </a:rPr>
              <a:t>	f. farmhouses (of appropriate character).</a:t>
            </a:r>
          </a:p>
          <a:p>
            <a:r>
              <a:rPr lang="en-GB" altLang="en-US" sz="2400" dirty="0">
                <a:latin typeface="Calibri" panose="020F0502020204030204" pitchFamily="34" charset="0"/>
                <a:cs typeface="Calibri" panose="020F0502020204030204" pitchFamily="34" charset="0"/>
              </a:rPr>
              <a:t>Rate: 100% / 50%.  Extremely valuable and lots of case law.</a:t>
            </a:r>
          </a:p>
          <a:p>
            <a:endParaRPr lang="en-GB" altLang="en-US" sz="2400" dirty="0">
              <a:latin typeface="Calibri" panose="020F0502020204030204" pitchFamily="34" charset="0"/>
              <a:cs typeface="Calibri" panose="020F0502020204030204" pitchFamily="34" charset="0"/>
            </a:endParaRPr>
          </a:p>
          <a:p>
            <a:endParaRPr lang="en-GB" altLang="en-US" sz="2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28029923"/>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C35449B5-B6D2-7AE3-9B32-ABBB5861D153}"/>
              </a:ext>
            </a:extLst>
          </p:cNvPr>
          <p:cNvSpPr>
            <a:spLocks noGrp="1"/>
          </p:cNvSpPr>
          <p:nvPr>
            <p:ph type="title"/>
          </p:nvPr>
        </p:nvSpPr>
        <p:spPr/>
        <p:txBody>
          <a:bodyPr/>
          <a:lstStyle/>
          <a:p>
            <a:r>
              <a:rPr lang="en-GB" altLang="en-US" dirty="0">
                <a:latin typeface="Calibri" panose="020F0502020204030204" pitchFamily="34" charset="0"/>
                <a:cs typeface="Calibri" panose="020F0502020204030204" pitchFamily="34" charset="0"/>
              </a:rPr>
              <a:t>OTHER RELIEFS</a:t>
            </a:r>
          </a:p>
        </p:txBody>
      </p:sp>
      <p:sp>
        <p:nvSpPr>
          <p:cNvPr id="16387" name="Text Placeholder 2">
            <a:extLst>
              <a:ext uri="{FF2B5EF4-FFF2-40B4-BE49-F238E27FC236}">
                <a16:creationId xmlns:a16="http://schemas.microsoft.com/office/drawing/2014/main" id="{77114C47-5E73-CE55-6D7D-9AB09650A7AB}"/>
              </a:ext>
            </a:extLst>
          </p:cNvPr>
          <p:cNvSpPr>
            <a:spLocks noGrp="1"/>
          </p:cNvSpPr>
          <p:nvPr>
            <p:ph type="body" idx="1"/>
          </p:nvPr>
        </p:nvSpPr>
        <p:spPr/>
        <p:txBody>
          <a:bodyPr/>
          <a:lstStyle/>
          <a:p>
            <a:r>
              <a:rPr lang="en-GB" altLang="en-US" sz="2300" dirty="0">
                <a:latin typeface="Calibri" panose="020F0502020204030204" pitchFamily="34" charset="0"/>
                <a:cs typeface="Calibri" panose="020F0502020204030204" pitchFamily="34" charset="0"/>
              </a:rPr>
              <a:t>Business Property Relief.</a:t>
            </a:r>
          </a:p>
          <a:p>
            <a:r>
              <a:rPr lang="en-GB" altLang="en-US" sz="2300" dirty="0">
                <a:latin typeface="Calibri" panose="020F0502020204030204" pitchFamily="34" charset="0"/>
                <a:cs typeface="Calibri" panose="020F0502020204030204" pitchFamily="34" charset="0"/>
              </a:rPr>
              <a:t>Considered after the application of APR.</a:t>
            </a:r>
          </a:p>
          <a:p>
            <a:r>
              <a:rPr lang="en-GB" altLang="en-US" sz="2300" dirty="0">
                <a:latin typeface="Calibri" panose="020F0502020204030204" pitchFamily="34" charset="0"/>
                <a:cs typeface="Calibri" panose="020F0502020204030204" pitchFamily="34" charset="0"/>
              </a:rPr>
              <a:t>Applies to property that qualifies as relevant business property:</a:t>
            </a:r>
          </a:p>
          <a:p>
            <a:pPr marL="0" indent="0">
              <a:buNone/>
            </a:pPr>
            <a:r>
              <a:rPr lang="en-GB" altLang="en-US" sz="2300" dirty="0">
                <a:latin typeface="Calibri" panose="020F0502020204030204" pitchFamily="34" charset="0"/>
                <a:cs typeface="Calibri" panose="020F0502020204030204" pitchFamily="34" charset="0"/>
              </a:rPr>
              <a:t>	a. business of interest in a business;</a:t>
            </a:r>
          </a:p>
          <a:p>
            <a:pPr marL="0" indent="0">
              <a:buNone/>
            </a:pPr>
            <a:r>
              <a:rPr lang="en-GB" altLang="en-US" sz="2300" dirty="0">
                <a:latin typeface="Calibri" panose="020F0502020204030204" pitchFamily="34" charset="0"/>
                <a:cs typeface="Calibri" panose="020F0502020204030204" pitchFamily="34" charset="0"/>
              </a:rPr>
              <a:t>	b. unquoted shares in a company;</a:t>
            </a:r>
          </a:p>
          <a:p>
            <a:pPr marL="0" indent="0">
              <a:buNone/>
            </a:pPr>
            <a:r>
              <a:rPr lang="en-GB" altLang="en-US" sz="2300" dirty="0">
                <a:latin typeface="Calibri" panose="020F0502020204030204" pitchFamily="34" charset="0"/>
                <a:cs typeface="Calibri" panose="020F0502020204030204" pitchFamily="34" charset="0"/>
              </a:rPr>
              <a:t>	c. quoted shares giving control of a company;</a:t>
            </a:r>
          </a:p>
          <a:p>
            <a:pPr marL="439738" lvl="1" indent="0">
              <a:buNone/>
            </a:pPr>
            <a:r>
              <a:rPr lang="en-GB" altLang="en-US" sz="2300" dirty="0">
                <a:latin typeface="Calibri" panose="020F0502020204030204" pitchFamily="34" charset="0"/>
                <a:cs typeface="Calibri" panose="020F0502020204030204" pitchFamily="34" charset="0"/>
              </a:rPr>
              <a:t>	d. land, buildings, machinery or plant used wholly / mainly for the purposes of a business carried on by a company controlled by the transferor or by a partnership of which the transferor was a member;</a:t>
            </a:r>
          </a:p>
          <a:p>
            <a:pPr marL="439738" lvl="1" indent="0">
              <a:buNone/>
            </a:pPr>
            <a:r>
              <a:rPr lang="en-GB" altLang="en-US" sz="2300" dirty="0">
                <a:latin typeface="Calibri" panose="020F0502020204030204" pitchFamily="34" charset="0"/>
                <a:cs typeface="Calibri" panose="020F0502020204030204" pitchFamily="34" charset="0"/>
              </a:rPr>
              <a:t>e. The above land, being settled property in which the transferor was then entitled to an interest in possession.</a:t>
            </a:r>
          </a:p>
          <a:p>
            <a:endParaRPr lang="en-GB" altLang="en-US" sz="2400" dirty="0">
              <a:latin typeface="Calibri" panose="020F0502020204030204" pitchFamily="34" charset="0"/>
              <a:cs typeface="Calibri" panose="020F0502020204030204" pitchFamily="34" charset="0"/>
            </a:endParaRPr>
          </a:p>
          <a:p>
            <a:endParaRPr lang="en-GB" altLang="en-US" sz="2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03464551"/>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C35449B5-B6D2-7AE3-9B32-ABBB5861D153}"/>
              </a:ext>
            </a:extLst>
          </p:cNvPr>
          <p:cNvSpPr>
            <a:spLocks noGrp="1"/>
          </p:cNvSpPr>
          <p:nvPr>
            <p:ph type="title"/>
          </p:nvPr>
        </p:nvSpPr>
        <p:spPr/>
        <p:txBody>
          <a:bodyPr/>
          <a:lstStyle/>
          <a:p>
            <a:r>
              <a:rPr lang="en-GB" altLang="en-US" dirty="0">
                <a:latin typeface="Calibri" panose="020F0502020204030204" pitchFamily="34" charset="0"/>
                <a:cs typeface="Calibri" panose="020F0502020204030204" pitchFamily="34" charset="0"/>
              </a:rPr>
              <a:t>OTHER RELIEFS</a:t>
            </a:r>
          </a:p>
        </p:txBody>
      </p:sp>
      <p:sp>
        <p:nvSpPr>
          <p:cNvPr id="16387" name="Text Placeholder 2">
            <a:extLst>
              <a:ext uri="{FF2B5EF4-FFF2-40B4-BE49-F238E27FC236}">
                <a16:creationId xmlns:a16="http://schemas.microsoft.com/office/drawing/2014/main" id="{77114C47-5E73-CE55-6D7D-9AB09650A7AB}"/>
              </a:ext>
            </a:extLst>
          </p:cNvPr>
          <p:cNvSpPr>
            <a:spLocks noGrp="1"/>
          </p:cNvSpPr>
          <p:nvPr>
            <p:ph type="body" idx="1"/>
          </p:nvPr>
        </p:nvSpPr>
        <p:spPr/>
        <p:txBody>
          <a:bodyPr/>
          <a:lstStyle/>
          <a:p>
            <a:r>
              <a:rPr lang="en-GB" altLang="en-US" sz="2300" dirty="0">
                <a:latin typeface="Calibri" panose="020F0502020204030204" pitchFamily="34" charset="0"/>
                <a:cs typeface="Calibri" panose="020F0502020204030204" pitchFamily="34" charset="0"/>
              </a:rPr>
              <a:t>100%: </a:t>
            </a:r>
          </a:p>
          <a:p>
            <a:pPr marL="0" indent="0">
              <a:buNone/>
            </a:pPr>
            <a:r>
              <a:rPr lang="en-GB" altLang="en-US" sz="2300" dirty="0">
                <a:latin typeface="Calibri" panose="020F0502020204030204" pitchFamily="34" charset="0"/>
                <a:cs typeface="Calibri" panose="020F0502020204030204" pitchFamily="34" charset="0"/>
              </a:rPr>
              <a:t>	a. interest in an unincorporated business (sole trader / 	partnership);</a:t>
            </a:r>
          </a:p>
          <a:p>
            <a:pPr marL="0" indent="0">
              <a:buNone/>
            </a:pPr>
            <a:r>
              <a:rPr lang="en-GB" altLang="en-US" sz="2300" dirty="0">
                <a:latin typeface="Calibri" panose="020F0502020204030204" pitchFamily="34" charset="0"/>
                <a:cs typeface="Calibri" panose="020F0502020204030204" pitchFamily="34" charset="0"/>
              </a:rPr>
              <a:t>	b. unquoted securities giving control;</a:t>
            </a:r>
          </a:p>
          <a:p>
            <a:pPr marL="0" indent="0">
              <a:buNone/>
            </a:pPr>
            <a:r>
              <a:rPr lang="en-GB" altLang="en-US" sz="2300" dirty="0">
                <a:latin typeface="Calibri" panose="020F0502020204030204" pitchFamily="34" charset="0"/>
                <a:cs typeface="Calibri" panose="020F0502020204030204" pitchFamily="34" charset="0"/>
              </a:rPr>
              <a:t>	c. unquoted shares – not listed on recognised stock exchange – 	includes AIM shares, provided not listed overseas on RSE.</a:t>
            </a:r>
          </a:p>
          <a:p>
            <a:r>
              <a:rPr lang="en-GB" altLang="en-US" sz="2300" dirty="0">
                <a:latin typeface="Calibri" panose="020F0502020204030204" pitchFamily="34" charset="0"/>
                <a:cs typeface="Calibri" panose="020F0502020204030204" pitchFamily="34" charset="0"/>
              </a:rPr>
              <a:t>50%:</a:t>
            </a:r>
          </a:p>
          <a:p>
            <a:pPr marL="0" indent="0">
              <a:buNone/>
            </a:pPr>
            <a:r>
              <a:rPr lang="en-GB" altLang="en-US" sz="2300" dirty="0">
                <a:latin typeface="Calibri" panose="020F0502020204030204" pitchFamily="34" charset="0"/>
                <a:cs typeface="Calibri" panose="020F0502020204030204" pitchFamily="34" charset="0"/>
              </a:rPr>
              <a:t>	a. shares / securities giving control of a quoted company;</a:t>
            </a:r>
          </a:p>
          <a:p>
            <a:pPr marL="0" indent="0">
              <a:buNone/>
            </a:pPr>
            <a:r>
              <a:rPr lang="en-GB" altLang="en-US" sz="2300" dirty="0">
                <a:latin typeface="Calibri" panose="020F0502020204030204" pitchFamily="34" charset="0"/>
                <a:cs typeface="Calibri" panose="020F0502020204030204" pitchFamily="34" charset="0"/>
              </a:rPr>
              <a:t>	b. land, etc, used in a business of a partnership or controlled 	company, and</a:t>
            </a:r>
          </a:p>
          <a:p>
            <a:pPr marL="0" indent="0">
              <a:buNone/>
            </a:pPr>
            <a:r>
              <a:rPr lang="en-GB" altLang="en-US" sz="2300" dirty="0">
                <a:latin typeface="Calibri" panose="020F0502020204030204" pitchFamily="34" charset="0"/>
                <a:cs typeface="Calibri" panose="020F0502020204030204" pitchFamily="34" charset="0"/>
              </a:rPr>
              <a:t>	c. land, etc, used in business of a life tenant.</a:t>
            </a:r>
          </a:p>
          <a:p>
            <a:r>
              <a:rPr lang="en-GB" altLang="en-US" sz="2300" dirty="0">
                <a:latin typeface="Calibri" panose="020F0502020204030204" pitchFamily="34" charset="0"/>
                <a:cs typeface="Calibri" panose="020F0502020204030204" pitchFamily="34" charset="0"/>
              </a:rPr>
              <a:t>To qualify, must have owned the asset for 2 years before transfer.</a:t>
            </a:r>
          </a:p>
          <a:p>
            <a:endParaRPr lang="en-GB" altLang="en-US" sz="2400" dirty="0">
              <a:latin typeface="Calibri" panose="020F0502020204030204" pitchFamily="34" charset="0"/>
              <a:cs typeface="Calibri" panose="020F0502020204030204" pitchFamily="34" charset="0"/>
            </a:endParaRPr>
          </a:p>
          <a:p>
            <a:endParaRPr lang="en-GB" altLang="en-US" sz="2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89203277"/>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BA6C2F1B-7AA0-B2A5-46C2-45968A827763}"/>
              </a:ext>
            </a:extLst>
          </p:cNvPr>
          <p:cNvSpPr>
            <a:spLocks noGrp="1"/>
          </p:cNvSpPr>
          <p:nvPr>
            <p:ph type="title"/>
          </p:nvPr>
        </p:nvSpPr>
        <p:spPr/>
        <p:txBody>
          <a:bodyPr/>
          <a:lstStyle/>
          <a:p>
            <a:pPr eaLnBrk="1" hangingPunct="1"/>
            <a:r>
              <a:rPr lang="en-GB" altLang="en-US" sz="3600" b="1" dirty="0">
                <a:latin typeface="Calibri" panose="020F0502020204030204" pitchFamily="34" charset="0"/>
                <a:cs typeface="Calibri" panose="020F0502020204030204" pitchFamily="34" charset="0"/>
              </a:rPr>
              <a:t>Inheritance Tax</a:t>
            </a:r>
            <a:endParaRPr lang="en-GB" altLang="en-US" b="1" dirty="0">
              <a:latin typeface="Calibri" panose="020F0502020204030204" pitchFamily="34" charset="0"/>
              <a:cs typeface="Calibri" panose="020F0502020204030204" pitchFamily="34" charset="0"/>
            </a:endParaRPr>
          </a:p>
        </p:txBody>
      </p:sp>
      <p:sp>
        <p:nvSpPr>
          <p:cNvPr id="5" name="Content Placeholder 4">
            <a:extLst>
              <a:ext uri="{FF2B5EF4-FFF2-40B4-BE49-F238E27FC236}">
                <a16:creationId xmlns:a16="http://schemas.microsoft.com/office/drawing/2014/main" id="{61B004F2-7658-C930-363B-16C306E8343B}"/>
              </a:ext>
            </a:extLst>
          </p:cNvPr>
          <p:cNvSpPr>
            <a:spLocks noGrp="1"/>
          </p:cNvSpPr>
          <p:nvPr>
            <p:ph idx="1"/>
          </p:nvPr>
        </p:nvSpPr>
        <p:spPr/>
        <p:txBody>
          <a:bodyPr rtlCol="0">
            <a:normAutofit/>
          </a:bodyPr>
          <a:lstStyle/>
          <a:p>
            <a:pPr eaLnBrk="1" fontAlgn="auto" hangingPunct="1">
              <a:spcAft>
                <a:spcPts val="0"/>
              </a:spcAft>
              <a:defRPr/>
            </a:pPr>
            <a:r>
              <a:rPr lang="en-GB" sz="2800" dirty="0"/>
              <a:t>Estate duty introduced as a concept by William Harcourt in 1894 – bringing together various taxes on land and succession put in place intermittently to pay for wars.</a:t>
            </a:r>
          </a:p>
          <a:p>
            <a:pPr eaLnBrk="1" fontAlgn="auto" hangingPunct="1">
              <a:spcAft>
                <a:spcPts val="0"/>
              </a:spcAft>
              <a:defRPr/>
            </a:pPr>
            <a:r>
              <a:rPr lang="en-GB" sz="2800" dirty="0"/>
              <a:t>Wealth tax triggered by death.</a:t>
            </a:r>
          </a:p>
          <a:p>
            <a:pPr eaLnBrk="1" fontAlgn="auto" hangingPunct="1">
              <a:spcAft>
                <a:spcPts val="0"/>
              </a:spcAft>
              <a:defRPr/>
            </a:pPr>
            <a:r>
              <a:rPr lang="en-GB" sz="2800" dirty="0"/>
              <a:t>The recipient is taxed on the gift – alternative to thinking about it being an asset / income that has been subject to tax once and then is being taxed again on death.</a:t>
            </a:r>
          </a:p>
          <a:p>
            <a:pPr eaLnBrk="1" fontAlgn="auto" hangingPunct="1">
              <a:spcAft>
                <a:spcPts val="0"/>
              </a:spcAft>
              <a:defRPr/>
            </a:pPr>
            <a:r>
              <a:rPr lang="en-GB" sz="2800" dirty="0"/>
              <a:t>Currently regulated by the IHTA 1984 as amended.</a:t>
            </a:r>
          </a:p>
          <a:p>
            <a:pPr eaLnBrk="1" fontAlgn="auto" hangingPunct="1">
              <a:spcAft>
                <a:spcPts val="0"/>
              </a:spcAft>
              <a:defRPr/>
            </a:pPr>
            <a:endParaRPr lang="en-GB" sz="2800" dirty="0"/>
          </a:p>
        </p:txBody>
      </p:sp>
      <p:pic>
        <p:nvPicPr>
          <p:cNvPr id="9220" name="Picture 2" descr="C:\Users\Heather\Documents\My Dropbox\Chambers\Website and Marketing Review\Logo\PumpCourt_logo_HR.jpg">
            <a:extLst>
              <a:ext uri="{FF2B5EF4-FFF2-40B4-BE49-F238E27FC236}">
                <a16:creationId xmlns:a16="http://schemas.microsoft.com/office/drawing/2014/main" id="{4E1C5D51-73E0-24E7-A69F-E5363063D6D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333375"/>
            <a:ext cx="1728788"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C35449B5-B6D2-7AE3-9B32-ABBB5861D153}"/>
              </a:ext>
            </a:extLst>
          </p:cNvPr>
          <p:cNvSpPr>
            <a:spLocks noGrp="1"/>
          </p:cNvSpPr>
          <p:nvPr>
            <p:ph type="title"/>
          </p:nvPr>
        </p:nvSpPr>
        <p:spPr/>
        <p:txBody>
          <a:bodyPr/>
          <a:lstStyle/>
          <a:p>
            <a:r>
              <a:rPr lang="en-GB" altLang="en-US" dirty="0">
                <a:latin typeface="Calibri" panose="020F0502020204030204" pitchFamily="34" charset="0"/>
                <a:cs typeface="Calibri" panose="020F0502020204030204" pitchFamily="34" charset="0"/>
              </a:rPr>
              <a:t>PITFALLS 1</a:t>
            </a:r>
          </a:p>
        </p:txBody>
      </p:sp>
      <p:sp>
        <p:nvSpPr>
          <p:cNvPr id="16387" name="Text Placeholder 2">
            <a:extLst>
              <a:ext uri="{FF2B5EF4-FFF2-40B4-BE49-F238E27FC236}">
                <a16:creationId xmlns:a16="http://schemas.microsoft.com/office/drawing/2014/main" id="{77114C47-5E73-CE55-6D7D-9AB09650A7AB}"/>
              </a:ext>
            </a:extLst>
          </p:cNvPr>
          <p:cNvSpPr>
            <a:spLocks noGrp="1"/>
          </p:cNvSpPr>
          <p:nvPr>
            <p:ph type="body" idx="1"/>
          </p:nvPr>
        </p:nvSpPr>
        <p:spPr/>
        <p:txBody>
          <a:bodyPr/>
          <a:lstStyle/>
          <a:p>
            <a:r>
              <a:rPr lang="en-GB" altLang="en-US" sz="2300" dirty="0">
                <a:latin typeface="Calibri" panose="020F0502020204030204" pitchFamily="34" charset="0"/>
                <a:cs typeface="Calibri" panose="020F0502020204030204" pitchFamily="34" charset="0"/>
              </a:rPr>
              <a:t>GROB – property must be enjoyed to the virtual exclusion of donor, or otherwise remains in the estate.  Time runs for PET only once the reservation is released (s.102 Finance Act 1986).</a:t>
            </a:r>
          </a:p>
          <a:p>
            <a:r>
              <a:rPr lang="en-GB" altLang="en-US" sz="2300" dirty="0">
                <a:latin typeface="Calibri" panose="020F0502020204030204" pitchFamily="34" charset="0"/>
                <a:cs typeface="Calibri" panose="020F0502020204030204" pitchFamily="34" charset="0"/>
              </a:rPr>
              <a:t>No GROB where gift is exempt from IHT.</a:t>
            </a:r>
          </a:p>
          <a:p>
            <a:r>
              <a:rPr lang="en-GB" altLang="en-US" sz="2300" dirty="0">
                <a:latin typeface="Calibri" panose="020F0502020204030204" pitchFamily="34" charset="0"/>
                <a:cs typeface="Calibri" panose="020F0502020204030204" pitchFamily="34" charset="0"/>
              </a:rPr>
              <a:t>POAT / POAC – person gives away property (land, buildings, chattels, money, investments) but benefits later – conditional gifts?  Annual income tax charge is imposed on the donor in relation to the benefit he received from the property, unless he elects for the gift to be taxed as a GROB.  Election MUST be made by 31 January following the tax year in which the individual first becomes liable to POAT (s.894, Schedule 15 Finance Act 2004 and Chapter 8, Part 5 Income Tax (Trading and Other Income) Act 2005.</a:t>
            </a:r>
          </a:p>
          <a:p>
            <a:endParaRPr lang="en-GB" altLang="en-US" sz="2400" dirty="0">
              <a:latin typeface="Calibri" panose="020F0502020204030204" pitchFamily="34" charset="0"/>
              <a:cs typeface="Calibri" panose="020F0502020204030204" pitchFamily="34" charset="0"/>
            </a:endParaRPr>
          </a:p>
          <a:p>
            <a:endParaRPr lang="en-GB" altLang="en-US" sz="2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02874653"/>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C35449B5-B6D2-7AE3-9B32-ABBB5861D153}"/>
              </a:ext>
            </a:extLst>
          </p:cNvPr>
          <p:cNvSpPr>
            <a:spLocks noGrp="1"/>
          </p:cNvSpPr>
          <p:nvPr>
            <p:ph type="title"/>
          </p:nvPr>
        </p:nvSpPr>
        <p:spPr/>
        <p:txBody>
          <a:bodyPr/>
          <a:lstStyle/>
          <a:p>
            <a:r>
              <a:rPr lang="en-GB" altLang="en-US" dirty="0">
                <a:latin typeface="Calibri" panose="020F0502020204030204" pitchFamily="34" charset="0"/>
                <a:cs typeface="Calibri" panose="020F0502020204030204" pitchFamily="34" charset="0"/>
              </a:rPr>
              <a:t>PITFALLS 2</a:t>
            </a:r>
          </a:p>
        </p:txBody>
      </p:sp>
      <p:sp>
        <p:nvSpPr>
          <p:cNvPr id="16387" name="Text Placeholder 2">
            <a:extLst>
              <a:ext uri="{FF2B5EF4-FFF2-40B4-BE49-F238E27FC236}">
                <a16:creationId xmlns:a16="http://schemas.microsoft.com/office/drawing/2014/main" id="{77114C47-5E73-CE55-6D7D-9AB09650A7AB}"/>
              </a:ext>
            </a:extLst>
          </p:cNvPr>
          <p:cNvSpPr>
            <a:spLocks noGrp="1"/>
          </p:cNvSpPr>
          <p:nvPr>
            <p:ph type="body" idx="1"/>
          </p:nvPr>
        </p:nvSpPr>
        <p:spPr/>
        <p:txBody>
          <a:bodyPr/>
          <a:lstStyle/>
          <a:p>
            <a:r>
              <a:rPr lang="en-GB" altLang="en-US" sz="2300" dirty="0">
                <a:latin typeface="Calibri" panose="020F0502020204030204" pitchFamily="34" charset="0"/>
                <a:cs typeface="Calibri" panose="020F0502020204030204" pitchFamily="34" charset="0"/>
              </a:rPr>
              <a:t>Home Loan Scheme – attempt to avoid IHT by trying to remove the value of a home from an estate for IHT while continuing to live in it rent free.  Variations include double trust scheme and family debt scheme.</a:t>
            </a:r>
          </a:p>
          <a:p>
            <a:r>
              <a:rPr lang="en-GB" altLang="en-US" sz="2300" dirty="0">
                <a:latin typeface="Calibri" panose="020F0502020204030204" pitchFamily="34" charset="0"/>
                <a:cs typeface="Calibri" panose="020F0502020204030204" pitchFamily="34" charset="0"/>
              </a:rPr>
              <a:t>POAT attempting to address this specifically from 6 April 2015, but HMRC considers they are caught by GROB.</a:t>
            </a:r>
          </a:p>
          <a:p>
            <a:r>
              <a:rPr lang="en-GB" altLang="en-US" sz="2300" dirty="0">
                <a:latin typeface="Calibri" panose="020F0502020204030204" pitchFamily="34" charset="0"/>
                <a:cs typeface="Calibri" panose="020F0502020204030204" pitchFamily="34" charset="0"/>
              </a:rPr>
              <a:t>Recent decision – attempting to circumvent this – </a:t>
            </a:r>
            <a:r>
              <a:rPr lang="en-GB" altLang="en-US" sz="2300" i="1" dirty="0" err="1">
                <a:latin typeface="Calibri" panose="020F0502020204030204" pitchFamily="34" charset="0"/>
                <a:cs typeface="Calibri" panose="020F0502020204030204" pitchFamily="34" charset="0"/>
              </a:rPr>
              <a:t>Elborne</a:t>
            </a:r>
            <a:r>
              <a:rPr lang="en-GB" altLang="en-US" sz="2300" i="1" dirty="0">
                <a:latin typeface="Calibri" panose="020F0502020204030204" pitchFamily="34" charset="0"/>
                <a:cs typeface="Calibri" panose="020F0502020204030204" pitchFamily="34" charset="0"/>
              </a:rPr>
              <a:t> and </a:t>
            </a:r>
            <a:r>
              <a:rPr lang="en-GB" altLang="en-US" sz="2300" i="1" dirty="0" err="1">
                <a:latin typeface="Calibri" panose="020F0502020204030204" pitchFamily="34" charset="0"/>
                <a:cs typeface="Calibri" panose="020F0502020204030204" pitchFamily="34" charset="0"/>
              </a:rPr>
              <a:t>Ors</a:t>
            </a:r>
            <a:r>
              <a:rPr lang="en-GB" altLang="en-US" sz="2300" i="1" dirty="0">
                <a:latin typeface="Calibri" panose="020F0502020204030204" pitchFamily="34" charset="0"/>
                <a:cs typeface="Calibri" panose="020F0502020204030204" pitchFamily="34" charset="0"/>
              </a:rPr>
              <a:t> v HMRC</a:t>
            </a:r>
            <a:r>
              <a:rPr lang="en-GB" altLang="en-US" sz="2300" dirty="0">
                <a:latin typeface="Calibri" panose="020F0502020204030204" pitchFamily="34" charset="0"/>
                <a:cs typeface="Calibri" panose="020F0502020204030204" pitchFamily="34" charset="0"/>
              </a:rPr>
              <a:t> [2023] UKFTT 626 (TC).</a:t>
            </a:r>
            <a:endParaRPr lang="en-GB" altLang="en-US" sz="2400" dirty="0">
              <a:latin typeface="Calibri" panose="020F0502020204030204" pitchFamily="34" charset="0"/>
              <a:cs typeface="Calibri" panose="020F0502020204030204" pitchFamily="34" charset="0"/>
            </a:endParaRPr>
          </a:p>
          <a:p>
            <a:endParaRPr lang="en-GB" altLang="en-US" sz="2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83696812"/>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2F214-F28A-F483-DF27-D7F40FA05D08}"/>
              </a:ext>
            </a:extLst>
          </p:cNvPr>
          <p:cNvSpPr>
            <a:spLocks noGrp="1"/>
          </p:cNvSpPr>
          <p:nvPr>
            <p:ph type="ctrTitle"/>
          </p:nvPr>
        </p:nvSpPr>
        <p:spPr/>
        <p:txBody>
          <a:bodyPr/>
          <a:lstStyle/>
          <a:p>
            <a:pPr algn="ctr"/>
            <a:r>
              <a:rPr lang="en-GB" dirty="0"/>
              <a:t>THANK YOU</a:t>
            </a:r>
          </a:p>
        </p:txBody>
      </p:sp>
      <p:sp>
        <p:nvSpPr>
          <p:cNvPr id="3" name="Subtitle 2">
            <a:extLst>
              <a:ext uri="{FF2B5EF4-FFF2-40B4-BE49-F238E27FC236}">
                <a16:creationId xmlns:a16="http://schemas.microsoft.com/office/drawing/2014/main" id="{02E64DD7-7AFE-C82B-5E03-9CD6C325A548}"/>
              </a:ext>
            </a:extLst>
          </p:cNvPr>
          <p:cNvSpPr>
            <a:spLocks noGrp="1"/>
          </p:cNvSpPr>
          <p:nvPr>
            <p:ph type="subTitle" idx="1"/>
          </p:nvPr>
        </p:nvSpPr>
        <p:spPr/>
        <p:txBody>
          <a:bodyPr/>
          <a:lstStyle/>
          <a:p>
            <a:r>
              <a:rPr lang="en-GB" dirty="0"/>
              <a:t>Helen Brander</a:t>
            </a:r>
          </a:p>
          <a:p>
            <a:r>
              <a:rPr lang="en-GB" dirty="0"/>
              <a:t>1 October 2023</a:t>
            </a:r>
          </a:p>
        </p:txBody>
      </p:sp>
    </p:spTree>
    <p:extLst>
      <p:ext uri="{BB962C8B-B14F-4D97-AF65-F5344CB8AC3E}">
        <p14:creationId xmlns:p14="http://schemas.microsoft.com/office/powerpoint/2010/main" val="1855335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3">
            <a:extLst>
              <a:ext uri="{FF2B5EF4-FFF2-40B4-BE49-F238E27FC236}">
                <a16:creationId xmlns:a16="http://schemas.microsoft.com/office/drawing/2014/main" id="{7BA453D4-E5EF-A7FA-36C8-B5BABB3EF4C7}"/>
              </a:ext>
            </a:extLst>
          </p:cNvPr>
          <p:cNvSpPr>
            <a:spLocks noGrp="1"/>
          </p:cNvSpPr>
          <p:nvPr>
            <p:ph type="title"/>
          </p:nvPr>
        </p:nvSpPr>
        <p:spPr/>
        <p:txBody>
          <a:bodyPr/>
          <a:lstStyle/>
          <a:p>
            <a:r>
              <a:rPr lang="en-GB" altLang="en-US" dirty="0">
                <a:latin typeface="Calibri" panose="020F0502020204030204" pitchFamily="34" charset="0"/>
                <a:cs typeface="Calibri" panose="020F0502020204030204" pitchFamily="34" charset="0"/>
              </a:rPr>
              <a:t>IHT – Individuals: Three Rates</a:t>
            </a:r>
          </a:p>
        </p:txBody>
      </p:sp>
      <p:sp>
        <p:nvSpPr>
          <p:cNvPr id="11267" name="Text Placeholder 4">
            <a:extLst>
              <a:ext uri="{FF2B5EF4-FFF2-40B4-BE49-F238E27FC236}">
                <a16:creationId xmlns:a16="http://schemas.microsoft.com/office/drawing/2014/main" id="{F213565E-404D-0423-1D94-D5B20469E72C}"/>
              </a:ext>
            </a:extLst>
          </p:cNvPr>
          <p:cNvSpPr>
            <a:spLocks noGrp="1"/>
          </p:cNvSpPr>
          <p:nvPr>
            <p:ph type="body" idx="1"/>
          </p:nvPr>
        </p:nvSpPr>
        <p:spPr/>
        <p:txBody>
          <a:bodyPr/>
          <a:lstStyle/>
          <a:p>
            <a:r>
              <a:rPr lang="en-GB" altLang="en-US" sz="2800" dirty="0">
                <a:latin typeface="Calibri" panose="020F0502020204030204" pitchFamily="34" charset="0"/>
                <a:cs typeface="Calibri" panose="020F0502020204030204" pitchFamily="34" charset="0"/>
              </a:rPr>
              <a:t>0% - NRB (currently £325k), TNRB (registered legal partner’s NRB), RNRB (currently £175k – where home is left to child(ren) / lineal descendants – for deaths after 06.04.2017); TRNRB (registered legal partner’s RNRB).  </a:t>
            </a:r>
          </a:p>
          <a:p>
            <a:r>
              <a:rPr lang="en-GB" altLang="en-US" sz="2800" dirty="0">
                <a:latin typeface="Calibri" panose="020F0502020204030204" pitchFamily="34" charset="0"/>
                <a:cs typeface="Calibri" panose="020F0502020204030204" pitchFamily="34" charset="0"/>
              </a:rPr>
              <a:t>Total up to £1m for deaths on or after 6 April 2020. </a:t>
            </a:r>
          </a:p>
          <a:p>
            <a:r>
              <a:rPr lang="en-GB" altLang="en-US" sz="2800" dirty="0">
                <a:latin typeface="Calibri" panose="020F0502020204030204" pitchFamily="34" charset="0"/>
                <a:cs typeface="Calibri" panose="020F0502020204030204" pitchFamily="34" charset="0"/>
              </a:rPr>
              <a:t>RNRB – reduces by £1 for every £2 that the estate is worth more than the £2m taper threshold. </a:t>
            </a:r>
          </a:p>
          <a:p>
            <a:r>
              <a:rPr lang="en-GB" altLang="en-US" sz="2800" dirty="0">
                <a:latin typeface="Calibri" panose="020F0502020204030204" pitchFamily="34" charset="0"/>
                <a:cs typeface="Calibri" panose="020F0502020204030204" pitchFamily="34" charset="0"/>
              </a:rPr>
              <a:t>Levels set until 6 April 2026.</a:t>
            </a:r>
          </a:p>
          <a:p>
            <a:endParaRPr lang="en-GB" altLang="en-US" dirty="0">
              <a:latin typeface="Calibri" panose="020F0502020204030204" pitchFamily="34" charset="0"/>
              <a:cs typeface="Calibri" panose="020F0502020204030204" pitchFamily="34" charset="0"/>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3">
            <a:extLst>
              <a:ext uri="{FF2B5EF4-FFF2-40B4-BE49-F238E27FC236}">
                <a16:creationId xmlns:a16="http://schemas.microsoft.com/office/drawing/2014/main" id="{7BA453D4-E5EF-A7FA-36C8-B5BABB3EF4C7}"/>
              </a:ext>
            </a:extLst>
          </p:cNvPr>
          <p:cNvSpPr>
            <a:spLocks noGrp="1"/>
          </p:cNvSpPr>
          <p:nvPr>
            <p:ph type="title"/>
          </p:nvPr>
        </p:nvSpPr>
        <p:spPr/>
        <p:txBody>
          <a:bodyPr/>
          <a:lstStyle/>
          <a:p>
            <a:r>
              <a:rPr lang="en-GB" altLang="en-US" dirty="0">
                <a:latin typeface="Calibri" panose="020F0502020204030204" pitchFamily="34" charset="0"/>
                <a:cs typeface="Calibri" panose="020F0502020204030204" pitchFamily="34" charset="0"/>
              </a:rPr>
              <a:t>IHT – Individuals: Three Rates</a:t>
            </a:r>
          </a:p>
        </p:txBody>
      </p:sp>
      <p:sp>
        <p:nvSpPr>
          <p:cNvPr id="11267" name="Text Placeholder 4">
            <a:extLst>
              <a:ext uri="{FF2B5EF4-FFF2-40B4-BE49-F238E27FC236}">
                <a16:creationId xmlns:a16="http://schemas.microsoft.com/office/drawing/2014/main" id="{F213565E-404D-0423-1D94-D5B20469E72C}"/>
              </a:ext>
            </a:extLst>
          </p:cNvPr>
          <p:cNvSpPr>
            <a:spLocks noGrp="1"/>
          </p:cNvSpPr>
          <p:nvPr>
            <p:ph type="body" idx="1"/>
          </p:nvPr>
        </p:nvSpPr>
        <p:spPr/>
        <p:txBody>
          <a:bodyPr/>
          <a:lstStyle/>
          <a:p>
            <a:r>
              <a:rPr lang="en-GB" altLang="en-US" sz="4000" dirty="0">
                <a:latin typeface="Calibri" panose="020F0502020204030204" pitchFamily="34" charset="0"/>
                <a:cs typeface="Calibri" panose="020F0502020204030204" pitchFamily="34" charset="0"/>
              </a:rPr>
              <a:t>40% - Payable on anything that is not exempt and does not fall within any of the NRBs.</a:t>
            </a:r>
          </a:p>
          <a:p>
            <a:r>
              <a:rPr lang="en-GB" altLang="en-US" sz="4000" dirty="0">
                <a:latin typeface="Calibri" panose="020F0502020204030204" pitchFamily="34" charset="0"/>
                <a:cs typeface="Calibri" panose="020F0502020204030204" pitchFamily="34" charset="0"/>
              </a:rPr>
              <a:t>36% - payable where minimum 10% of the net estate is given to charity and the death of a testator is on or after 6 April 2012.</a:t>
            </a:r>
          </a:p>
          <a:p>
            <a:endParaRPr lang="en-GB" alt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21910640"/>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57A2C7AE-0457-12AB-4E4D-C14C17D356D3}"/>
              </a:ext>
            </a:extLst>
          </p:cNvPr>
          <p:cNvSpPr>
            <a:spLocks noGrp="1"/>
          </p:cNvSpPr>
          <p:nvPr>
            <p:ph type="title"/>
          </p:nvPr>
        </p:nvSpPr>
        <p:spPr/>
        <p:txBody>
          <a:bodyPr/>
          <a:lstStyle/>
          <a:p>
            <a:r>
              <a:rPr lang="en-GB" altLang="en-US" dirty="0">
                <a:latin typeface="Calibri" panose="020F0502020204030204" pitchFamily="34" charset="0"/>
                <a:cs typeface="Calibri" panose="020F0502020204030204" pitchFamily="34" charset="0"/>
              </a:rPr>
              <a:t>IHT – Chargeable Lifetime Transfers</a:t>
            </a:r>
          </a:p>
        </p:txBody>
      </p:sp>
      <p:sp>
        <p:nvSpPr>
          <p:cNvPr id="12291" name="Text Placeholder 2">
            <a:extLst>
              <a:ext uri="{FF2B5EF4-FFF2-40B4-BE49-F238E27FC236}">
                <a16:creationId xmlns:a16="http://schemas.microsoft.com/office/drawing/2014/main" id="{7AC666C9-EF53-A512-4601-936B7DA09E0F}"/>
              </a:ext>
            </a:extLst>
          </p:cNvPr>
          <p:cNvSpPr>
            <a:spLocks noGrp="1"/>
          </p:cNvSpPr>
          <p:nvPr>
            <p:ph type="body" idx="1"/>
          </p:nvPr>
        </p:nvSpPr>
        <p:spPr/>
        <p:txBody>
          <a:bodyPr/>
          <a:lstStyle/>
          <a:p>
            <a:r>
              <a:rPr lang="en-GB" altLang="en-US" sz="2800" dirty="0">
                <a:latin typeface="Calibri" panose="020F0502020204030204" pitchFamily="34" charset="0"/>
                <a:cs typeface="Calibri" panose="020F0502020204030204" pitchFamily="34" charset="0"/>
              </a:rPr>
              <a:t>Gifts to relevant property trusts.</a:t>
            </a:r>
          </a:p>
          <a:p>
            <a:r>
              <a:rPr lang="en-GB" altLang="en-US" sz="2800" dirty="0">
                <a:latin typeface="Calibri" panose="020F0502020204030204" pitchFamily="34" charset="0"/>
                <a:cs typeface="Calibri" panose="020F0502020204030204" pitchFamily="34" charset="0"/>
              </a:rPr>
              <a:t>Gifts to companies – not a PET, but treated like it after immediate charge (s.7 IHTA).</a:t>
            </a:r>
          </a:p>
          <a:p>
            <a:r>
              <a:rPr lang="en-GB" altLang="en-US" sz="2800" dirty="0">
                <a:latin typeface="Calibri" panose="020F0502020204030204" pitchFamily="34" charset="0"/>
                <a:cs typeface="Calibri" panose="020F0502020204030204" pitchFamily="34" charset="0"/>
              </a:rPr>
              <a:t>Gifts made by close companies (s.94 IHTA).</a:t>
            </a:r>
          </a:p>
          <a:p>
            <a:r>
              <a:rPr lang="en-GB" altLang="en-US" sz="2800" dirty="0">
                <a:latin typeface="Calibri" panose="020F0502020204030204" pitchFamily="34" charset="0"/>
                <a:cs typeface="Calibri" panose="020F0502020204030204" pitchFamily="34" charset="0"/>
              </a:rPr>
              <a:t>Alteration of share capital by close companies.</a:t>
            </a:r>
          </a:p>
          <a:p>
            <a:r>
              <a:rPr lang="en-GB" altLang="en-US" sz="2800" dirty="0">
                <a:latin typeface="Calibri" panose="020F0502020204030204" pitchFamily="34" charset="0"/>
                <a:cs typeface="Calibri" panose="020F0502020204030204" pitchFamily="34" charset="0"/>
              </a:rPr>
              <a:t>Rate: 20% of value of gift on entry to the trust / on the making of the gift.</a:t>
            </a:r>
          </a:p>
          <a:p>
            <a:r>
              <a:rPr lang="en-GB" altLang="en-US" sz="2800" dirty="0">
                <a:latin typeface="Calibri" panose="020F0502020204030204" pitchFamily="34" charset="0"/>
                <a:cs typeface="Calibri" panose="020F0502020204030204" pitchFamily="34" charset="0"/>
              </a:rPr>
              <a:t>For trusts, 10-yearly periodic charges of 6% on the value of the fund and when capital distribution is made.</a:t>
            </a:r>
          </a:p>
          <a:p>
            <a:pPr marL="0" indent="0">
              <a:buNone/>
            </a:pPr>
            <a:r>
              <a:rPr lang="en-GB" altLang="en-US" dirty="0">
                <a:latin typeface="Calibri" panose="020F0502020204030204" pitchFamily="34" charset="0"/>
                <a:cs typeface="Calibri" panose="020F0502020204030204" pitchFamily="34" charset="0"/>
              </a:rPr>
              <a:t> </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2A69774C-A04D-6C2A-F2A8-0B8E1833979B}"/>
              </a:ext>
            </a:extLst>
          </p:cNvPr>
          <p:cNvSpPr>
            <a:spLocks noGrp="1"/>
          </p:cNvSpPr>
          <p:nvPr>
            <p:ph type="title"/>
          </p:nvPr>
        </p:nvSpPr>
        <p:spPr/>
        <p:txBody>
          <a:bodyPr/>
          <a:lstStyle/>
          <a:p>
            <a:pPr eaLnBrk="1" hangingPunct="1"/>
            <a:r>
              <a:rPr lang="en-GB" altLang="en-US" sz="3600" dirty="0">
                <a:latin typeface="Calibri" panose="020F0502020204030204" pitchFamily="34" charset="0"/>
                <a:cs typeface="Calibri" panose="020F0502020204030204" pitchFamily="34" charset="0"/>
              </a:rPr>
              <a:t>POTENTIALLY EXEMPT TRANSFERS</a:t>
            </a:r>
            <a:endParaRPr lang="en-GB" altLang="en-US" dirty="0">
              <a:latin typeface="Calibri" panose="020F0502020204030204" pitchFamily="34" charset="0"/>
              <a:cs typeface="Calibri" panose="020F0502020204030204" pitchFamily="34" charset="0"/>
            </a:endParaRPr>
          </a:p>
        </p:txBody>
      </p:sp>
      <p:sp>
        <p:nvSpPr>
          <p:cNvPr id="5" name="Content Placeholder 4">
            <a:extLst>
              <a:ext uri="{FF2B5EF4-FFF2-40B4-BE49-F238E27FC236}">
                <a16:creationId xmlns:a16="http://schemas.microsoft.com/office/drawing/2014/main" id="{87995991-444C-B8B9-9975-824F416C42C3}"/>
              </a:ext>
            </a:extLst>
          </p:cNvPr>
          <p:cNvSpPr>
            <a:spLocks noGrp="1"/>
          </p:cNvSpPr>
          <p:nvPr>
            <p:ph idx="1"/>
          </p:nvPr>
        </p:nvSpPr>
        <p:spPr/>
        <p:txBody>
          <a:bodyPr rtlCol="0">
            <a:normAutofit/>
          </a:bodyPr>
          <a:lstStyle/>
          <a:p>
            <a:pPr eaLnBrk="1" fontAlgn="auto" hangingPunct="1">
              <a:spcAft>
                <a:spcPts val="0"/>
              </a:spcAft>
              <a:defRPr/>
            </a:pPr>
            <a:r>
              <a:rPr lang="en-GB" dirty="0"/>
              <a:t>Gifts made by individuals in the 7 years prior to death.</a:t>
            </a:r>
          </a:p>
          <a:p>
            <a:pPr eaLnBrk="1" fontAlgn="auto" hangingPunct="1">
              <a:spcAft>
                <a:spcPts val="0"/>
              </a:spcAft>
              <a:defRPr/>
            </a:pPr>
            <a:r>
              <a:rPr lang="en-GB" dirty="0"/>
              <a:t>Reduce the NRB and then, once the NRB is exhausted, subject to IHT on death.</a:t>
            </a:r>
          </a:p>
          <a:p>
            <a:pPr eaLnBrk="1" fontAlgn="auto" hangingPunct="1">
              <a:spcAft>
                <a:spcPts val="0"/>
              </a:spcAft>
              <a:defRPr/>
            </a:pPr>
            <a:r>
              <a:rPr lang="en-GB" dirty="0"/>
              <a:t>Any gift becomes exempt from IHT 7 years after it is made.</a:t>
            </a:r>
          </a:p>
          <a:p>
            <a:pPr eaLnBrk="1" fontAlgn="auto" hangingPunct="1">
              <a:spcAft>
                <a:spcPts val="0"/>
              </a:spcAft>
              <a:defRPr/>
            </a:pPr>
            <a:r>
              <a:rPr lang="en-GB" dirty="0"/>
              <a:t>Taper relief on the tax payable before that – s.7(4) IHTA 1984.</a:t>
            </a:r>
          </a:p>
          <a:p>
            <a:pPr eaLnBrk="1" fontAlgn="auto" hangingPunct="1">
              <a:spcAft>
                <a:spcPts val="0"/>
              </a:spcAft>
              <a:defRPr/>
            </a:pPr>
            <a:endParaRPr lang="en-GB" dirty="0"/>
          </a:p>
        </p:txBody>
      </p:sp>
      <p:pic>
        <p:nvPicPr>
          <p:cNvPr id="13316" name="Picture 2" descr="C:\Users\Heather\Documents\My Dropbox\Chambers\Website and Marketing Review\Logo\PumpCourt_logo_HR.jpg">
            <a:extLst>
              <a:ext uri="{FF2B5EF4-FFF2-40B4-BE49-F238E27FC236}">
                <a16:creationId xmlns:a16="http://schemas.microsoft.com/office/drawing/2014/main" id="{E0825035-B701-4EFA-416B-5CBB44E493E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333375"/>
            <a:ext cx="1728788"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2A69774C-A04D-6C2A-F2A8-0B8E1833979B}"/>
              </a:ext>
            </a:extLst>
          </p:cNvPr>
          <p:cNvSpPr>
            <a:spLocks noGrp="1"/>
          </p:cNvSpPr>
          <p:nvPr>
            <p:ph type="title"/>
          </p:nvPr>
        </p:nvSpPr>
        <p:spPr/>
        <p:txBody>
          <a:bodyPr/>
          <a:lstStyle/>
          <a:p>
            <a:pPr eaLnBrk="1" hangingPunct="1"/>
            <a:r>
              <a:rPr lang="en-GB" altLang="en-US" sz="3600" dirty="0">
                <a:latin typeface="Calibri" panose="020F0502020204030204" pitchFamily="34" charset="0"/>
                <a:cs typeface="Calibri" panose="020F0502020204030204" pitchFamily="34" charset="0"/>
              </a:rPr>
              <a:t>TAPER RELIEF</a:t>
            </a:r>
            <a:endParaRPr lang="en-GB" altLang="en-US" dirty="0">
              <a:latin typeface="Calibri" panose="020F0502020204030204" pitchFamily="34" charset="0"/>
              <a:cs typeface="Calibri" panose="020F0502020204030204" pitchFamily="34" charset="0"/>
            </a:endParaRPr>
          </a:p>
        </p:txBody>
      </p:sp>
      <p:graphicFrame>
        <p:nvGraphicFramePr>
          <p:cNvPr id="3" name="Table 3">
            <a:extLst>
              <a:ext uri="{FF2B5EF4-FFF2-40B4-BE49-F238E27FC236}">
                <a16:creationId xmlns:a16="http://schemas.microsoft.com/office/drawing/2014/main" id="{18843641-A0F8-4B58-48BC-38976271E5B0}"/>
              </a:ext>
            </a:extLst>
          </p:cNvPr>
          <p:cNvGraphicFramePr>
            <a:graphicFrameLocks noGrp="1"/>
          </p:cNvGraphicFramePr>
          <p:nvPr>
            <p:ph idx="1"/>
          </p:nvPr>
        </p:nvGraphicFramePr>
        <p:xfrm>
          <a:off x="457200" y="1841500"/>
          <a:ext cx="8229600" cy="2595880"/>
        </p:xfrm>
        <a:graphic>
          <a:graphicData uri="http://schemas.openxmlformats.org/drawingml/2006/table">
            <a:tbl>
              <a:tblPr firstRow="1" bandRow="1">
                <a:tableStyleId>{5940675A-B579-460E-94D1-54222C63F5DA}</a:tableStyleId>
              </a:tblPr>
              <a:tblGrid>
                <a:gridCol w="4114800">
                  <a:extLst>
                    <a:ext uri="{9D8B030D-6E8A-4147-A177-3AD203B41FA5}">
                      <a16:colId xmlns:a16="http://schemas.microsoft.com/office/drawing/2014/main" val="3528055982"/>
                    </a:ext>
                  </a:extLst>
                </a:gridCol>
                <a:gridCol w="4114800">
                  <a:extLst>
                    <a:ext uri="{9D8B030D-6E8A-4147-A177-3AD203B41FA5}">
                      <a16:colId xmlns:a16="http://schemas.microsoft.com/office/drawing/2014/main" val="383724864"/>
                    </a:ext>
                  </a:extLst>
                </a:gridCol>
              </a:tblGrid>
              <a:tr h="370840">
                <a:tc>
                  <a:txBody>
                    <a:bodyPr/>
                    <a:lstStyle/>
                    <a:p>
                      <a:pPr algn="just"/>
                      <a:r>
                        <a:rPr lang="en-GB" b="1" dirty="0"/>
                        <a:t>DATE OF GIFT TO DEATH OF DONOR</a:t>
                      </a:r>
                    </a:p>
                  </a:txBody>
                  <a:tcPr/>
                </a:tc>
                <a:tc>
                  <a:txBody>
                    <a:bodyPr/>
                    <a:lstStyle/>
                    <a:p>
                      <a:pPr algn="just"/>
                      <a:r>
                        <a:rPr lang="en-GB" b="1" dirty="0"/>
                        <a:t>RATE OF TAPER RELIEF (APPLIED TO IHT)</a:t>
                      </a:r>
                    </a:p>
                  </a:txBody>
                  <a:tcPr/>
                </a:tc>
                <a:extLst>
                  <a:ext uri="{0D108BD9-81ED-4DB2-BD59-A6C34878D82A}">
                    <a16:rowId xmlns:a16="http://schemas.microsoft.com/office/drawing/2014/main" val="2076539173"/>
                  </a:ext>
                </a:extLst>
              </a:tr>
              <a:tr h="370840">
                <a:tc>
                  <a:txBody>
                    <a:bodyPr/>
                    <a:lstStyle/>
                    <a:p>
                      <a:pPr algn="just"/>
                      <a:r>
                        <a:rPr lang="en-GB" dirty="0"/>
                        <a:t>0-3 years</a:t>
                      </a:r>
                    </a:p>
                  </a:txBody>
                  <a:tcPr/>
                </a:tc>
                <a:tc>
                  <a:txBody>
                    <a:bodyPr/>
                    <a:lstStyle/>
                    <a:p>
                      <a:pPr algn="just"/>
                      <a:r>
                        <a:rPr lang="en-GB" dirty="0"/>
                        <a:t>0%</a:t>
                      </a:r>
                    </a:p>
                  </a:txBody>
                  <a:tcPr/>
                </a:tc>
                <a:extLst>
                  <a:ext uri="{0D108BD9-81ED-4DB2-BD59-A6C34878D82A}">
                    <a16:rowId xmlns:a16="http://schemas.microsoft.com/office/drawing/2014/main" val="2479936211"/>
                  </a:ext>
                </a:extLst>
              </a:tr>
              <a:tr h="370840">
                <a:tc>
                  <a:txBody>
                    <a:bodyPr/>
                    <a:lstStyle/>
                    <a:p>
                      <a:pPr algn="just"/>
                      <a:r>
                        <a:rPr lang="en-GB" dirty="0"/>
                        <a:t>3-4 years</a:t>
                      </a:r>
                    </a:p>
                  </a:txBody>
                  <a:tcPr/>
                </a:tc>
                <a:tc>
                  <a:txBody>
                    <a:bodyPr/>
                    <a:lstStyle/>
                    <a:p>
                      <a:pPr algn="just"/>
                      <a:r>
                        <a:rPr lang="en-GB" dirty="0"/>
                        <a:t>20%</a:t>
                      </a:r>
                    </a:p>
                  </a:txBody>
                  <a:tcPr/>
                </a:tc>
                <a:extLst>
                  <a:ext uri="{0D108BD9-81ED-4DB2-BD59-A6C34878D82A}">
                    <a16:rowId xmlns:a16="http://schemas.microsoft.com/office/drawing/2014/main" val="1676607626"/>
                  </a:ext>
                </a:extLst>
              </a:tr>
              <a:tr h="370840">
                <a:tc>
                  <a:txBody>
                    <a:bodyPr/>
                    <a:lstStyle/>
                    <a:p>
                      <a:pPr algn="just"/>
                      <a:r>
                        <a:rPr lang="en-GB" dirty="0"/>
                        <a:t>4-5 years</a:t>
                      </a:r>
                    </a:p>
                  </a:txBody>
                  <a:tcPr/>
                </a:tc>
                <a:tc>
                  <a:txBody>
                    <a:bodyPr/>
                    <a:lstStyle/>
                    <a:p>
                      <a:pPr algn="just"/>
                      <a:r>
                        <a:rPr lang="en-GB" dirty="0"/>
                        <a:t>40%</a:t>
                      </a:r>
                    </a:p>
                  </a:txBody>
                  <a:tcPr/>
                </a:tc>
                <a:extLst>
                  <a:ext uri="{0D108BD9-81ED-4DB2-BD59-A6C34878D82A}">
                    <a16:rowId xmlns:a16="http://schemas.microsoft.com/office/drawing/2014/main" val="2720965196"/>
                  </a:ext>
                </a:extLst>
              </a:tr>
              <a:tr h="370840">
                <a:tc>
                  <a:txBody>
                    <a:bodyPr/>
                    <a:lstStyle/>
                    <a:p>
                      <a:pPr algn="just"/>
                      <a:r>
                        <a:rPr lang="en-GB" dirty="0"/>
                        <a:t>5-6 years</a:t>
                      </a:r>
                    </a:p>
                  </a:txBody>
                  <a:tcPr/>
                </a:tc>
                <a:tc>
                  <a:txBody>
                    <a:bodyPr/>
                    <a:lstStyle/>
                    <a:p>
                      <a:pPr algn="just"/>
                      <a:r>
                        <a:rPr lang="en-GB" dirty="0"/>
                        <a:t>60%</a:t>
                      </a:r>
                    </a:p>
                  </a:txBody>
                  <a:tcPr/>
                </a:tc>
                <a:extLst>
                  <a:ext uri="{0D108BD9-81ED-4DB2-BD59-A6C34878D82A}">
                    <a16:rowId xmlns:a16="http://schemas.microsoft.com/office/drawing/2014/main" val="3883799007"/>
                  </a:ext>
                </a:extLst>
              </a:tr>
              <a:tr h="370840">
                <a:tc>
                  <a:txBody>
                    <a:bodyPr/>
                    <a:lstStyle/>
                    <a:p>
                      <a:pPr algn="just"/>
                      <a:r>
                        <a:rPr lang="en-GB" dirty="0"/>
                        <a:t>6-7 years</a:t>
                      </a:r>
                    </a:p>
                  </a:txBody>
                  <a:tcPr/>
                </a:tc>
                <a:tc>
                  <a:txBody>
                    <a:bodyPr/>
                    <a:lstStyle/>
                    <a:p>
                      <a:pPr algn="just"/>
                      <a:r>
                        <a:rPr lang="en-GB" dirty="0"/>
                        <a:t>80%</a:t>
                      </a:r>
                    </a:p>
                  </a:txBody>
                  <a:tcPr/>
                </a:tc>
                <a:extLst>
                  <a:ext uri="{0D108BD9-81ED-4DB2-BD59-A6C34878D82A}">
                    <a16:rowId xmlns:a16="http://schemas.microsoft.com/office/drawing/2014/main" val="766823475"/>
                  </a:ext>
                </a:extLst>
              </a:tr>
              <a:tr h="370840">
                <a:tc>
                  <a:txBody>
                    <a:bodyPr/>
                    <a:lstStyle/>
                    <a:p>
                      <a:pPr algn="just"/>
                      <a:r>
                        <a:rPr lang="en-GB" dirty="0"/>
                        <a:t>7 years and over</a:t>
                      </a:r>
                    </a:p>
                  </a:txBody>
                  <a:tcPr/>
                </a:tc>
                <a:tc>
                  <a:txBody>
                    <a:bodyPr/>
                    <a:lstStyle/>
                    <a:p>
                      <a:pPr algn="just"/>
                      <a:r>
                        <a:rPr lang="en-GB" dirty="0"/>
                        <a:t>100%</a:t>
                      </a:r>
                    </a:p>
                  </a:txBody>
                  <a:tcPr/>
                </a:tc>
                <a:extLst>
                  <a:ext uri="{0D108BD9-81ED-4DB2-BD59-A6C34878D82A}">
                    <a16:rowId xmlns:a16="http://schemas.microsoft.com/office/drawing/2014/main" val="1835286285"/>
                  </a:ext>
                </a:extLst>
              </a:tr>
            </a:tbl>
          </a:graphicData>
        </a:graphic>
      </p:graphicFrame>
      <p:pic>
        <p:nvPicPr>
          <p:cNvPr id="13316" name="Picture 2" descr="C:\Users\Heather\Documents\My Dropbox\Chambers\Website and Marketing Review\Logo\PumpCourt_logo_HR.jpg">
            <a:extLst>
              <a:ext uri="{FF2B5EF4-FFF2-40B4-BE49-F238E27FC236}">
                <a16:creationId xmlns:a16="http://schemas.microsoft.com/office/drawing/2014/main" id="{E0825035-B701-4EFA-416B-5CBB44E493E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333375"/>
            <a:ext cx="1728788"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91181816"/>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5">
            <a:extLst>
              <a:ext uri="{FF2B5EF4-FFF2-40B4-BE49-F238E27FC236}">
                <a16:creationId xmlns:a16="http://schemas.microsoft.com/office/drawing/2014/main" id="{D07E6733-5D1F-5956-A838-7DA406A62C7A}"/>
              </a:ext>
            </a:extLst>
          </p:cNvPr>
          <p:cNvSpPr>
            <a:spLocks noGrp="1"/>
          </p:cNvSpPr>
          <p:nvPr>
            <p:ph type="title"/>
          </p:nvPr>
        </p:nvSpPr>
        <p:spPr/>
        <p:txBody>
          <a:bodyPr/>
          <a:lstStyle/>
          <a:p>
            <a:r>
              <a:rPr lang="en-GB" altLang="en-US" dirty="0">
                <a:latin typeface="Calibri" panose="020F0502020204030204" pitchFamily="34" charset="0"/>
                <a:cs typeface="Calibri" panose="020F0502020204030204" pitchFamily="34" charset="0"/>
              </a:rPr>
              <a:t>EXAMPLE – TAPER RELIEF</a:t>
            </a:r>
          </a:p>
        </p:txBody>
      </p:sp>
      <p:sp>
        <p:nvSpPr>
          <p:cNvPr id="15363" name="Text Placeholder 6">
            <a:extLst>
              <a:ext uri="{FF2B5EF4-FFF2-40B4-BE49-F238E27FC236}">
                <a16:creationId xmlns:a16="http://schemas.microsoft.com/office/drawing/2014/main" id="{E65784DC-0933-9049-D15E-9BA0AEFE8484}"/>
              </a:ext>
            </a:extLst>
          </p:cNvPr>
          <p:cNvSpPr>
            <a:spLocks noGrp="1"/>
          </p:cNvSpPr>
          <p:nvPr>
            <p:ph type="body" idx="1"/>
          </p:nvPr>
        </p:nvSpPr>
        <p:spPr/>
        <p:txBody>
          <a:bodyPr/>
          <a:lstStyle/>
          <a:p>
            <a:r>
              <a:rPr lang="en-GB" altLang="en-US" sz="2400" dirty="0">
                <a:latin typeface="Calibri" panose="020F0502020204030204" pitchFamily="34" charset="0"/>
                <a:cs typeface="Calibri" panose="020F0502020204030204" pitchFamily="34" charset="0"/>
              </a:rPr>
              <a:t>Alice gives Bob, her son, £400,000 on 1 May 2018.  She made no other gifts during her lifetime.  She died on 12 March 2023, some 4-5 years after the gift was made</a:t>
            </a:r>
          </a:p>
          <a:p>
            <a:r>
              <a:rPr lang="en-GB" altLang="en-US" sz="2400" dirty="0">
                <a:latin typeface="Calibri" panose="020F0502020204030204" pitchFamily="34" charset="0"/>
                <a:cs typeface="Calibri" panose="020F0502020204030204" pitchFamily="34" charset="0"/>
              </a:rPr>
              <a:t>Value of gift (loss to Alice’s estate): £400,000.</a:t>
            </a:r>
          </a:p>
          <a:p>
            <a:pPr marL="0" indent="0">
              <a:buNone/>
            </a:pPr>
            <a:r>
              <a:rPr lang="en-GB" altLang="en-US" sz="2400" dirty="0">
                <a:latin typeface="Calibri" panose="020F0502020204030204" pitchFamily="34" charset="0"/>
                <a:cs typeface="Calibri" panose="020F0502020204030204" pitchFamily="34" charset="0"/>
              </a:rPr>
              <a:t>	Less: x2 annual exemptions (21/22 and 22/23) 	= £6k</a:t>
            </a:r>
          </a:p>
          <a:p>
            <a:pPr marL="0" indent="0">
              <a:buNone/>
            </a:pPr>
            <a:r>
              <a:rPr lang="en-GB" altLang="en-US" sz="2400" dirty="0">
                <a:latin typeface="Calibri" panose="020F0502020204030204" pitchFamily="34" charset="0"/>
                <a:cs typeface="Calibri" panose="020F0502020204030204" pitchFamily="34" charset="0"/>
              </a:rPr>
              <a:t>	Less: NRB of £325,000 (value of NRB 	remaining at date of 	death)</a:t>
            </a:r>
          </a:p>
          <a:p>
            <a:pPr marL="0" indent="0">
              <a:buNone/>
            </a:pPr>
            <a:r>
              <a:rPr lang="en-GB" altLang="en-US" sz="2400" dirty="0">
                <a:latin typeface="Calibri" panose="020F0502020204030204" pitchFamily="34" charset="0"/>
                <a:cs typeface="Calibri" panose="020F0502020204030204" pitchFamily="34" charset="0"/>
              </a:rPr>
              <a:t>	Chargeable value of gift: £69,000.</a:t>
            </a:r>
          </a:p>
          <a:p>
            <a:pPr marL="0" indent="0">
              <a:buNone/>
            </a:pPr>
            <a:r>
              <a:rPr lang="en-GB" altLang="en-US" sz="2400" dirty="0">
                <a:latin typeface="Calibri" panose="020F0502020204030204" pitchFamily="34" charset="0"/>
                <a:cs typeface="Calibri" panose="020F0502020204030204" pitchFamily="34" charset="0"/>
              </a:rPr>
              <a:t>	IHT @ 40% = £27,600</a:t>
            </a:r>
          </a:p>
          <a:p>
            <a:pPr marL="0" indent="0">
              <a:buNone/>
            </a:pPr>
            <a:r>
              <a:rPr lang="en-GB" altLang="en-US" sz="2400" dirty="0">
                <a:latin typeface="Calibri" panose="020F0502020204030204" pitchFamily="34" charset="0"/>
                <a:cs typeface="Calibri" panose="020F0502020204030204" pitchFamily="34" charset="0"/>
              </a:rPr>
              <a:t>	Less: taper relief at 40%: £11,040</a:t>
            </a:r>
          </a:p>
          <a:p>
            <a:pPr marL="0" indent="0">
              <a:buNone/>
            </a:pPr>
            <a:r>
              <a:rPr lang="en-GB" altLang="en-US" sz="2400" dirty="0">
                <a:latin typeface="Calibri" panose="020F0502020204030204" pitchFamily="34" charset="0"/>
                <a:cs typeface="Calibri" panose="020F0502020204030204" pitchFamily="34" charset="0"/>
              </a:rPr>
              <a:t>	IHT due on gift: £16,560.</a:t>
            </a:r>
          </a:p>
          <a:p>
            <a:pPr marL="0" indent="0">
              <a:buNone/>
            </a:pPr>
            <a:endParaRPr lang="en-GB" altLang="en-US" dirty="0">
              <a:latin typeface="Calibri" panose="020F0502020204030204" pitchFamily="34" charset="0"/>
              <a:cs typeface="Calibri" panose="020F0502020204030204" pitchFamily="34" charset="0"/>
            </a:endParaRP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C35449B5-B6D2-7AE3-9B32-ABBB5861D153}"/>
              </a:ext>
            </a:extLst>
          </p:cNvPr>
          <p:cNvSpPr>
            <a:spLocks noGrp="1"/>
          </p:cNvSpPr>
          <p:nvPr>
            <p:ph type="title"/>
          </p:nvPr>
        </p:nvSpPr>
        <p:spPr/>
        <p:txBody>
          <a:bodyPr/>
          <a:lstStyle/>
          <a:p>
            <a:r>
              <a:rPr lang="en-GB" altLang="en-US" dirty="0">
                <a:latin typeface="Calibri" panose="020F0502020204030204" pitchFamily="34" charset="0"/>
                <a:cs typeface="Calibri" panose="020F0502020204030204" pitchFamily="34" charset="0"/>
              </a:rPr>
              <a:t>EXEMPTIONS 1</a:t>
            </a:r>
          </a:p>
        </p:txBody>
      </p:sp>
      <p:sp>
        <p:nvSpPr>
          <p:cNvPr id="16387" name="Text Placeholder 2">
            <a:extLst>
              <a:ext uri="{FF2B5EF4-FFF2-40B4-BE49-F238E27FC236}">
                <a16:creationId xmlns:a16="http://schemas.microsoft.com/office/drawing/2014/main" id="{77114C47-5E73-CE55-6D7D-9AB09650A7AB}"/>
              </a:ext>
            </a:extLst>
          </p:cNvPr>
          <p:cNvSpPr>
            <a:spLocks noGrp="1"/>
          </p:cNvSpPr>
          <p:nvPr>
            <p:ph type="body" idx="1"/>
          </p:nvPr>
        </p:nvSpPr>
        <p:spPr/>
        <p:txBody>
          <a:bodyPr/>
          <a:lstStyle/>
          <a:p>
            <a:r>
              <a:rPr lang="en-GB" altLang="en-US" dirty="0">
                <a:latin typeface="Calibri" panose="020F0502020204030204" pitchFamily="34" charset="0"/>
                <a:cs typeface="Calibri" panose="020F0502020204030204" pitchFamily="34" charset="0"/>
              </a:rPr>
              <a:t>Registered Legal Partner exemption – both domiciled in UK for IHT or neither are – s.18 IHTA 1984.  </a:t>
            </a:r>
          </a:p>
          <a:p>
            <a:r>
              <a:rPr lang="en-GB" altLang="en-US" dirty="0">
                <a:latin typeface="Calibri" panose="020F0502020204030204" pitchFamily="34" charset="0"/>
                <a:cs typeface="Calibri" panose="020F0502020204030204" pitchFamily="34" charset="0"/>
              </a:rPr>
              <a:t>If one is domiciled in the UK, the UK-domiciled spouse can transfer gifts to their non-UK domiciled partner up to the prevailing NRB.</a:t>
            </a:r>
          </a:p>
          <a:p>
            <a:r>
              <a:rPr lang="en-GB" altLang="en-US" dirty="0">
                <a:latin typeface="Calibri" panose="020F0502020204030204" pitchFamily="34" charset="0"/>
                <a:cs typeface="Calibri" panose="020F0502020204030204" pitchFamily="34" charset="0"/>
              </a:rPr>
              <a:t>Non-UK domiciled spouses of those with a UK domicile can elect to be treated as UK domiciled to take advantage of the spouse exemption (but may be taxed in other ways).</a:t>
            </a:r>
          </a:p>
          <a:p>
            <a:endParaRPr lang="en-GB" altLang="en-US" dirty="0">
              <a:latin typeface="Calibri" panose="020F0502020204030204" pitchFamily="34" charset="0"/>
              <a:cs typeface="Calibri" panose="020F0502020204030204" pitchFamily="34" charset="0"/>
            </a:endParaRPr>
          </a:p>
        </p:txBody>
      </p:sp>
    </p:spTree>
  </p:cSld>
  <p:clrMapOvr>
    <a:masterClrMapping/>
  </p:clrMapOvr>
  <p:transition spd="med"/>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bevel/>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bevel/>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1340</TotalTime>
  <Words>3743</Words>
  <Application>Microsoft Office PowerPoint</Application>
  <PresentationFormat>On-screen Show (4:3)</PresentationFormat>
  <Paragraphs>167</Paragraphs>
  <Slides>22</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Times New Roman</vt:lpstr>
      <vt:lpstr>Default</vt:lpstr>
      <vt:lpstr>Inheritance Tax and Lifetime Gifts Helen Brander</vt:lpstr>
      <vt:lpstr>Inheritance Tax</vt:lpstr>
      <vt:lpstr>IHT – Individuals: Three Rates</vt:lpstr>
      <vt:lpstr>IHT – Individuals: Three Rates</vt:lpstr>
      <vt:lpstr>IHT – Chargeable Lifetime Transfers</vt:lpstr>
      <vt:lpstr>POTENTIALLY EXEMPT TRANSFERS</vt:lpstr>
      <vt:lpstr>TAPER RELIEF</vt:lpstr>
      <vt:lpstr>EXAMPLE – TAPER RELIEF</vt:lpstr>
      <vt:lpstr>EXEMPTIONS 1</vt:lpstr>
      <vt:lpstr>EXEMPTIONS 2 </vt:lpstr>
      <vt:lpstr>EXEMPTIONS 3 </vt:lpstr>
      <vt:lpstr>EXEMPTIONS FOR LIFETIME GIFTS ONLY </vt:lpstr>
      <vt:lpstr>ANNUAL EXEMPTION</vt:lpstr>
      <vt:lpstr>LIFETIME GIFT TO RELEVANT PROPERTY TRUST 1</vt:lpstr>
      <vt:lpstr>LIFETIME GIFTS 2</vt:lpstr>
      <vt:lpstr>LIFETIME GIFTS 2</vt:lpstr>
      <vt:lpstr>OTHER RELIEFS</vt:lpstr>
      <vt:lpstr>OTHER RELIEFS</vt:lpstr>
      <vt:lpstr>OTHER RELIEFS</vt:lpstr>
      <vt:lpstr>PITFALLS 1</vt:lpstr>
      <vt:lpstr>PITFALLS 2</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Title Speaker</dc:title>
  <dc:creator>Grosvenor, Andrew</dc:creator>
  <cp:lastModifiedBy>Grosvenor, Andrew</cp:lastModifiedBy>
  <cp:revision>58</cp:revision>
  <dcterms:modified xsi:type="dcterms:W3CDTF">2023-10-03T11:23:44Z</dcterms:modified>
</cp:coreProperties>
</file>