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25"/>
  </p:notesMasterIdLst>
  <p:sldIdLst>
    <p:sldId id="775" r:id="rId2"/>
    <p:sldId id="257" r:id="rId3"/>
    <p:sldId id="258" r:id="rId4"/>
    <p:sldId id="279" r:id="rId5"/>
    <p:sldId id="259" r:id="rId6"/>
    <p:sldId id="260" r:id="rId7"/>
    <p:sldId id="261" r:id="rId8"/>
    <p:sldId id="262" r:id="rId9"/>
    <p:sldId id="263" r:id="rId10"/>
    <p:sldId id="264" r:id="rId11"/>
    <p:sldId id="277" r:id="rId12"/>
    <p:sldId id="265" r:id="rId13"/>
    <p:sldId id="266" r:id="rId14"/>
    <p:sldId id="267" r:id="rId15"/>
    <p:sldId id="268" r:id="rId16"/>
    <p:sldId id="269" r:id="rId17"/>
    <p:sldId id="278" r:id="rId18"/>
    <p:sldId id="270" r:id="rId19"/>
    <p:sldId id="271" r:id="rId20"/>
    <p:sldId id="272" r:id="rId21"/>
    <p:sldId id="274" r:id="rId22"/>
    <p:sldId id="275" r:id="rId23"/>
    <p:sldId id="276"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5pPr>
    <a:lvl6pPr marL="22860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6pPr>
    <a:lvl7pPr marL="27432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7pPr>
    <a:lvl8pPr marL="32004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8pPr>
    <a:lvl9pPr marL="36576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3"/>
    <p:restoredTop sz="94565"/>
  </p:normalViewPr>
  <p:slideViewPr>
    <p:cSldViewPr>
      <p:cViewPr varScale="1">
        <p:scale>
          <a:sx n="104" d="100"/>
          <a:sy n="104" d="100"/>
        </p:scale>
        <p:origin x="153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hape 109">
            <a:extLst>
              <a:ext uri="{FF2B5EF4-FFF2-40B4-BE49-F238E27FC236}">
                <a16:creationId xmlns:a16="http://schemas.microsoft.com/office/drawing/2014/main" id="{CF9C2F6C-A174-9595-A0FA-800ED49ADF7C}"/>
              </a:ext>
            </a:extLst>
          </p:cNvPr>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6147" name="Shape 110">
            <a:extLst>
              <a:ext uri="{FF2B5EF4-FFF2-40B4-BE49-F238E27FC236}">
                <a16:creationId xmlns:a16="http://schemas.microsoft.com/office/drawing/2014/main" id="{B6480B6A-AB54-37D7-6B5E-AEE3A7FD41B0}"/>
              </a:ext>
            </a:extLst>
          </p:cNvPr>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FCB6803-BC52-5C54-395F-48D10470463B}"/>
              </a:ext>
            </a:extLst>
          </p:cNvPr>
          <p:cNvSpPr>
            <a:spLocks noGrp="1" noRot="1" noChangeAspect="1" noTextEdit="1"/>
          </p:cNvSpPr>
          <p:nvPr>
            <p:ph type="sldImg"/>
          </p:nvPr>
        </p:nvSpPr>
        <p:spPr/>
      </p:sp>
      <p:sp>
        <p:nvSpPr>
          <p:cNvPr id="8195" name="Notes Placeholder 2">
            <a:extLst>
              <a:ext uri="{FF2B5EF4-FFF2-40B4-BE49-F238E27FC236}">
                <a16:creationId xmlns:a16="http://schemas.microsoft.com/office/drawing/2014/main" id="{A4ECE295-2A1E-13E1-DECA-BF54F2439199}"/>
              </a:ext>
            </a:extLst>
          </p:cNvPr>
          <p:cNvSpPr>
            <a:spLocks noGrp="1"/>
          </p:cNvSpPr>
          <p:nvPr>
            <p:ph type="body" idx="1"/>
          </p:nvPr>
        </p:nvSpPr>
        <p:spPr/>
        <p:txBody>
          <a:bodyPr lIns="86530" tIns="43265" rIns="86530" bIns="43265"/>
          <a:lstStyle/>
          <a:p>
            <a:endParaRPr lang="en-GB" altLang="en-US"/>
          </a:p>
        </p:txBody>
      </p:sp>
      <p:sp>
        <p:nvSpPr>
          <p:cNvPr id="8196" name="Slide Number Placeholder 3">
            <a:extLst>
              <a:ext uri="{FF2B5EF4-FFF2-40B4-BE49-F238E27FC236}">
                <a16:creationId xmlns:a16="http://schemas.microsoft.com/office/drawing/2014/main" id="{9C485BCA-E4BD-435E-2251-95BA604659A0}"/>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66FFEB3E-DEF9-9E47-86DC-7C25B673422B}" type="slidenum">
              <a:rPr lang="en-GB" altLang="en-US" sz="1800">
                <a:solidFill>
                  <a:srgbClr val="000000"/>
                </a:solidFill>
                <a:latin typeface="Arial" panose="020B0604020202020204" pitchFamily="34" charset="0"/>
              </a:rPr>
              <a:pPr eaLnBrk="1" hangingPunct="1">
                <a:spcBef>
                  <a:spcPct val="0"/>
                </a:spcBef>
              </a:pPr>
              <a:t>1</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1917141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pic>
        <p:nvPicPr>
          <p:cNvPr id="2" name="Picture 4" descr="C:\Users\Heather\Documents\My Dropbox\Chambers\Website and Marketing Review\Logo\PumpCourt_logo_HR.jpg">
            <a:extLst>
              <a:ext uri="{FF2B5EF4-FFF2-40B4-BE49-F238E27FC236}">
                <a16:creationId xmlns:a16="http://schemas.microsoft.com/office/drawing/2014/main" id="{DBFA4EC4-E058-15DD-2BB4-70CE35D629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Shape 20"/>
          <p:cNvSpPr>
            <a:spLocks noGrp="1"/>
          </p:cNvSpPr>
          <p:nvPr>
            <p:ph type="title"/>
          </p:nvPr>
        </p:nvSpPr>
        <p:spPr>
          <a:prstGeom prst="rect">
            <a:avLst/>
          </a:prstGeom>
        </p:spPr>
        <p:txBody>
          <a:bodyPr/>
          <a:lstStyle>
            <a:lvl1pPr algn="r">
              <a:defRPr>
                <a:solidFill>
                  <a:srgbClr val="425968"/>
                </a:solidFill>
              </a:defRPr>
            </a:lvl1pPr>
          </a:lstStyle>
          <a:p>
            <a:r>
              <a:rPr dirty="0"/>
              <a:t>Title Text</a:t>
            </a:r>
          </a:p>
        </p:txBody>
      </p:sp>
      <p:sp>
        <p:nvSpPr>
          <p:cNvPr id="21" name="Shape 21"/>
          <p:cNvSpPr>
            <a:spLocks noGrp="1"/>
          </p:cNvSpPr>
          <p:nvPr>
            <p:ph type="body" idx="1"/>
          </p:nvPr>
        </p:nvSpPr>
        <p:spPr>
          <a:prstGeom prst="rect">
            <a:avLst/>
          </a:prstGeom>
        </p:spPr>
        <p:txBody>
          <a:bodyPr/>
          <a:lstStyle>
            <a:lvl1pPr>
              <a:buClr>
                <a:srgbClr val="AB0634"/>
              </a:buClr>
              <a:defRPr>
                <a:solidFill>
                  <a:srgbClr val="425968"/>
                </a:solidFill>
              </a:defRPr>
            </a:lvl1pPr>
            <a:lvl2pPr>
              <a:buClr>
                <a:srgbClr val="AB0634"/>
              </a:buClr>
              <a:defRPr>
                <a:solidFill>
                  <a:srgbClr val="425968"/>
                </a:solidFill>
              </a:defRPr>
            </a:lvl2pPr>
            <a:lvl3pPr>
              <a:buClr>
                <a:srgbClr val="AB0634"/>
              </a:buClr>
              <a:defRPr>
                <a:solidFill>
                  <a:srgbClr val="425968"/>
                </a:solidFill>
              </a:defRPr>
            </a:lvl3pPr>
            <a:lvl4pPr>
              <a:buClr>
                <a:srgbClr val="AB0634"/>
              </a:buClr>
              <a:defRPr>
                <a:solidFill>
                  <a:srgbClr val="425968"/>
                </a:solidFill>
              </a:defRPr>
            </a:lvl4pPr>
            <a:lvl5pPr>
              <a:buClr>
                <a:srgbClr val="AB0634"/>
              </a:buClr>
              <a:defRPr>
                <a:solidFill>
                  <a:srgbClr val="425968"/>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 name="Shape 22">
            <a:extLst>
              <a:ext uri="{FF2B5EF4-FFF2-40B4-BE49-F238E27FC236}">
                <a16:creationId xmlns:a16="http://schemas.microsoft.com/office/drawing/2014/main" id="{4EAC38C9-A11E-46A3-15A1-72D233E3FD70}"/>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01DE2D0E-E190-0049-8348-B5E78282ABA7}" type="slidenum">
              <a:rPr lang="en-US" altLang="en-US"/>
              <a:pPr>
                <a:defRPr/>
              </a:pPr>
              <a:t>‹#›</a:t>
            </a:fld>
            <a:endParaRPr lang="en-US" altLang="en-US"/>
          </a:p>
        </p:txBody>
      </p:sp>
    </p:spTree>
    <p:extLst>
      <p:ext uri="{BB962C8B-B14F-4D97-AF65-F5344CB8AC3E}">
        <p14:creationId xmlns:p14="http://schemas.microsoft.com/office/powerpoint/2010/main" val="328322924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98" name="Shape 98"/>
          <p:cNvSpPr>
            <a:spLocks noGrp="1"/>
          </p:cNvSpPr>
          <p:nvPr>
            <p:ph type="title"/>
          </p:nvPr>
        </p:nvSpPr>
        <p:spPr>
          <a:xfrm>
            <a:off x="6629400" y="0"/>
            <a:ext cx="2057400" cy="6400802"/>
          </a:xfrm>
          <a:prstGeom prst="rect">
            <a:avLst/>
          </a:prstGeom>
        </p:spPr>
        <p:txBody>
          <a:bodyPr/>
          <a:lstStyle/>
          <a:p>
            <a:r>
              <a:t>Title Text</a:t>
            </a:r>
          </a:p>
        </p:txBody>
      </p:sp>
      <p:sp>
        <p:nvSpPr>
          <p:cNvPr id="99" name="Shape 99"/>
          <p:cNvSpPr>
            <a:spLocks noGrp="1"/>
          </p:cNvSpPr>
          <p:nvPr>
            <p:ph type="body" idx="1"/>
          </p:nvPr>
        </p:nvSpPr>
        <p:spPr>
          <a:xfrm>
            <a:off x="457200" y="274641"/>
            <a:ext cx="6019800" cy="65833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 name="Shape 100">
            <a:extLst>
              <a:ext uri="{FF2B5EF4-FFF2-40B4-BE49-F238E27FC236}">
                <a16:creationId xmlns:a16="http://schemas.microsoft.com/office/drawing/2014/main" id="{3DDEE66A-F928-6D37-2BA8-B6AFD78CE2FF}"/>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5556474E-9C8E-E04A-8A21-46E44D000C17}" type="slidenum">
              <a:rPr lang="en-US" altLang="en-US"/>
              <a:pPr>
                <a:defRPr/>
              </a:pPr>
              <a:t>‹#›</a:t>
            </a:fld>
            <a:endParaRPr lang="en-US" altLang="en-US"/>
          </a:p>
        </p:txBody>
      </p:sp>
    </p:spTree>
    <p:extLst>
      <p:ext uri="{BB962C8B-B14F-4D97-AF65-F5344CB8AC3E}">
        <p14:creationId xmlns:p14="http://schemas.microsoft.com/office/powerpoint/2010/main" val="129167607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F4972E-63CD-D2ED-E9E4-4A61C1A936F9}"/>
              </a:ext>
            </a:extLst>
          </p:cNvPr>
          <p:cNvSpPr>
            <a:spLocks noGrp="1"/>
          </p:cNvSpPr>
          <p:nvPr>
            <p:ph type="dt" sz="half" idx="10"/>
          </p:nvPr>
        </p:nvSpPr>
        <p:spPr>
          <a:xfrm>
            <a:off x="457200" y="6356350"/>
            <a:ext cx="2133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fld id="{A54544CC-FF00-BB47-99FC-08202E2E700C}" type="datetimeFigureOut">
              <a:rPr lang="en-GB"/>
              <a:pPr>
                <a:defRPr/>
              </a:pPr>
              <a:t>03/10/2023</a:t>
            </a:fld>
            <a:endParaRPr lang="en-GB" dirty="0"/>
          </a:p>
        </p:txBody>
      </p:sp>
      <p:sp>
        <p:nvSpPr>
          <p:cNvPr id="5" name="Footer Placeholder 4">
            <a:extLst>
              <a:ext uri="{FF2B5EF4-FFF2-40B4-BE49-F238E27FC236}">
                <a16:creationId xmlns:a16="http://schemas.microsoft.com/office/drawing/2014/main" id="{EB20572D-ED15-57F4-6AC6-1052EEBF72E1}"/>
              </a:ext>
            </a:extLst>
          </p:cNvPr>
          <p:cNvSpPr>
            <a:spLocks noGrp="1"/>
          </p:cNvSpPr>
          <p:nvPr>
            <p:ph type="ftr" sz="quarter" idx="11"/>
          </p:nvPr>
        </p:nvSpPr>
        <p:spPr>
          <a:xfrm>
            <a:off x="3124200" y="6356350"/>
            <a:ext cx="2895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endParaRPr lang="en-GB"/>
          </a:p>
        </p:txBody>
      </p:sp>
      <p:sp>
        <p:nvSpPr>
          <p:cNvPr id="6" name="Slide Number Placeholder 5">
            <a:extLst>
              <a:ext uri="{FF2B5EF4-FFF2-40B4-BE49-F238E27FC236}">
                <a16:creationId xmlns:a16="http://schemas.microsoft.com/office/drawing/2014/main" id="{308357B6-B1E2-17D9-4A5C-B72BFDB66E46}"/>
              </a:ext>
            </a:extLst>
          </p:cNvPr>
          <p:cNvSpPr>
            <a:spLocks noGrp="1"/>
          </p:cNvSpPr>
          <p:nvPr>
            <p:ph type="sldNum" sz="quarter" idx="12"/>
          </p:nvPr>
        </p:nvSpPr>
        <p:spPr/>
        <p:txBody>
          <a:bodyPr/>
          <a:lstStyle>
            <a:lvl1pPr>
              <a:defRPr smtClean="0">
                <a:latin typeface="Arial" panose="020B0604020202020204" pitchFamily="34" charset="0"/>
              </a:defRPr>
            </a:lvl1pPr>
          </a:lstStyle>
          <a:p>
            <a:pPr>
              <a:defRPr/>
            </a:pPr>
            <a:fld id="{A4D91A89-4C69-C54E-9EBD-E93C2DFE821C}" type="slidenum">
              <a:rPr lang="en-GB" altLang="en-US"/>
              <a:pPr>
                <a:defRPr/>
              </a:pPr>
              <a:t>‹#›</a:t>
            </a:fld>
            <a:endParaRPr lang="en-GB" altLang="en-US"/>
          </a:p>
        </p:txBody>
      </p:sp>
    </p:spTree>
    <p:extLst>
      <p:ext uri="{BB962C8B-B14F-4D97-AF65-F5344CB8AC3E}">
        <p14:creationId xmlns:p14="http://schemas.microsoft.com/office/powerpoint/2010/main" val="35019348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a:extLst>
              <a:ext uri="{FF2B5EF4-FFF2-40B4-BE49-F238E27FC236}">
                <a16:creationId xmlns:a16="http://schemas.microsoft.com/office/drawing/2014/main" id="{E7969053-332D-87AB-FAC8-81FF3207CC75}"/>
              </a:ext>
            </a:extLst>
          </p:cNvPr>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a:sym typeface="Calibri" panose="020F0502020204030204" pitchFamily="34" charset="0"/>
              </a:rPr>
              <a:t>Title Text</a:t>
            </a:r>
          </a:p>
        </p:txBody>
      </p:sp>
      <p:sp>
        <p:nvSpPr>
          <p:cNvPr id="1027" name="Shape 3">
            <a:extLst>
              <a:ext uri="{FF2B5EF4-FFF2-40B4-BE49-F238E27FC236}">
                <a16:creationId xmlns:a16="http://schemas.microsoft.com/office/drawing/2014/main" id="{85C4FA06-BD8C-0AE7-9506-A76FE9879E92}"/>
              </a:ext>
            </a:extLst>
          </p:cNvPr>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Calibri" panose="020F0502020204030204" pitchFamily="34" charset="0"/>
              </a:rPr>
              <a:t>Body Level One</a:t>
            </a:r>
          </a:p>
          <a:p>
            <a:pPr lvl="1"/>
            <a:r>
              <a:rPr lang="en-US" altLang="en-US">
                <a:sym typeface="Calibri" panose="020F0502020204030204" pitchFamily="34" charset="0"/>
              </a:rPr>
              <a:t>Body Level Two</a:t>
            </a:r>
          </a:p>
          <a:p>
            <a:pPr lvl="2"/>
            <a:r>
              <a:rPr lang="en-US" altLang="en-US">
                <a:sym typeface="Calibri" panose="020F0502020204030204" pitchFamily="34" charset="0"/>
              </a:rPr>
              <a:t>Body Level Three</a:t>
            </a:r>
          </a:p>
          <a:p>
            <a:pPr lvl="3"/>
            <a:r>
              <a:rPr lang="en-US" altLang="en-US">
                <a:sym typeface="Calibri" panose="020F0502020204030204" pitchFamily="34" charset="0"/>
              </a:rPr>
              <a:t>Body Level Four</a:t>
            </a:r>
          </a:p>
          <a:p>
            <a:pPr lvl="4"/>
            <a:r>
              <a:rPr lang="en-US" altLang="en-US">
                <a:sym typeface="Calibri" panose="020F0502020204030204" pitchFamily="34" charset="0"/>
              </a:rPr>
              <a:t>Body Level Five</a:t>
            </a:r>
          </a:p>
        </p:txBody>
      </p:sp>
      <p:sp>
        <p:nvSpPr>
          <p:cNvPr id="5124" name="Shape 4">
            <a:extLst>
              <a:ext uri="{FF2B5EF4-FFF2-40B4-BE49-F238E27FC236}">
                <a16:creationId xmlns:a16="http://schemas.microsoft.com/office/drawing/2014/main" id="{78453FE9-1DA3-ED0A-FC32-7FB37F6F3F4A}"/>
              </a:ext>
            </a:extLst>
          </p:cNvPr>
          <p:cNvSpPr>
            <a:spLocks noGrp="1"/>
          </p:cNvSpPr>
          <p:nvPr>
            <p:ph type="sldNum" sz="quarter" idx="2"/>
          </p:nvPr>
        </p:nvSpPr>
        <p:spPr bwMode="auto">
          <a:xfrm>
            <a:off x="6553200" y="6400800"/>
            <a:ext cx="2133600" cy="276225"/>
          </a:xfrm>
          <a:prstGeom prst="rect">
            <a:avLst/>
          </a:prstGeom>
          <a:noFill/>
          <a:ln>
            <a:noFill/>
          </a:ln>
        </p:spPr>
        <p:txBody>
          <a:bodyPr vert="horz" wrap="square" lIns="45719" tIns="45720" rIns="45719" bIns="45720" numCol="1" anchor="ctr" anchorCtr="0" compatLnSpc="1">
            <a:prstTxWarp prst="textNoShape">
              <a:avLst/>
            </a:prstTxWarp>
            <a:spAutoFit/>
          </a:bodyPr>
          <a:lstStyle>
            <a:lvl1pPr algn="r" defTabSz="457200" eaLnBrk="1">
              <a:defRPr sz="1200" smtClean="0">
                <a:solidFill>
                  <a:srgbClr val="888888"/>
                </a:solidFill>
                <a:latin typeface="Calibri" panose="020F0502020204030204" pitchFamily="34" charset="0"/>
                <a:ea typeface="+mn-ea"/>
                <a:cs typeface="Calibri" panose="020F0502020204030204" pitchFamily="34" charset="0"/>
              </a:defRPr>
            </a:lvl1pPr>
          </a:lstStyle>
          <a:p>
            <a:pPr>
              <a:defRPr/>
            </a:pPr>
            <a:fld id="{673D3219-D4B4-A240-82D8-0BDF861F115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40" r:id="rId1"/>
    <p:sldLayoutId id="2147484342" r:id="rId2"/>
    <p:sldLayoutId id="2147484343" r:id="rId3"/>
  </p:sldLayoutIdLst>
  <p:transition spd="med"/>
  <p:txStyles>
    <p:titleStyle>
      <a:lvl1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1pPr>
      <a:lvl2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2pPr>
      <a:lvl3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3pPr>
      <a:lvl4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4pPr>
      <a:lvl5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p:titleStyle>
    <p:bodyStyle>
      <a:lvl1pPr marL="342900" indent="-3429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1pPr>
      <a:lvl2pPr marL="782638" indent="-325438"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2pPr>
      <a:lvl3pPr marL="1219200" indent="-3048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3pPr>
      <a:lvl4pPr marL="17367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4pPr>
      <a:lvl5pPr marL="21939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familyarbitrator.com/" TargetMode="External"/><Relationship Id="rId2" Type="http://schemas.openxmlformats.org/officeDocument/2006/relationships/hyperlink" Target="http://www.ifla.org.uk/" TargetMode="External"/><Relationship Id="rId1" Type="http://schemas.openxmlformats.org/officeDocument/2006/relationships/slideLayout" Target="../slideLayouts/slideLayout1.xml"/><Relationship Id="rId5" Type="http://schemas.openxmlformats.org/officeDocument/2006/relationships/hyperlink" Target="http://www.ciarb.org/" TargetMode="External"/><Relationship Id="rId4" Type="http://schemas.openxmlformats.org/officeDocument/2006/relationships/hyperlink" Target="http://www.resolution.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F93AA10-52CB-5C1F-D520-A9293D3D904D}"/>
              </a:ext>
            </a:extLst>
          </p:cNvPr>
          <p:cNvSpPr>
            <a:spLocks noGrp="1"/>
          </p:cNvSpPr>
          <p:nvPr>
            <p:ph type="ctrTitle"/>
          </p:nvPr>
        </p:nvSpPr>
        <p:spPr>
          <a:xfrm>
            <a:off x="706438" y="1744663"/>
            <a:ext cx="7772400" cy="1524000"/>
          </a:xfrm>
        </p:spPr>
        <p:txBody>
          <a:bodyPr/>
          <a:lstStyle/>
          <a:p>
            <a:pPr algn="ctr" eaLnBrk="1" hangingPunct="1"/>
            <a:r>
              <a:rPr lang="en-GB" altLang="en-US" sz="3600" b="1" dirty="0">
                <a:latin typeface="Calibri" panose="020F0502020204030204" pitchFamily="34" charset="0"/>
                <a:cs typeface="Calibri" panose="020F0502020204030204" pitchFamily="34" charset="0"/>
              </a:rPr>
              <a:t>Arbitration</a:t>
            </a:r>
            <a:br>
              <a:rPr lang="en-GB" altLang="en-US" sz="3600" b="1" dirty="0">
                <a:latin typeface="Calibri" panose="020F0502020204030204" pitchFamily="34" charset="0"/>
                <a:cs typeface="Calibri" panose="020F0502020204030204" pitchFamily="34" charset="0"/>
              </a:rPr>
            </a:br>
            <a:r>
              <a:rPr lang="en-GB" altLang="en-US" sz="2800" b="1" dirty="0">
                <a:solidFill>
                  <a:srgbClr val="7E919F"/>
                </a:solidFill>
                <a:latin typeface="Calibri" panose="020F0502020204030204" pitchFamily="34" charset="0"/>
                <a:cs typeface="Calibri" panose="020F0502020204030204" pitchFamily="34" charset="0"/>
              </a:rPr>
              <a:t>Annie Ward</a:t>
            </a:r>
            <a:endParaRPr lang="en-GB" altLang="en-US" b="1" dirty="0">
              <a:solidFill>
                <a:srgbClr val="7E919F"/>
              </a:solidFill>
              <a:latin typeface="Calibri" panose="020F0502020204030204" pitchFamily="34" charset="0"/>
              <a:cs typeface="Calibri" panose="020F0502020204030204" pitchFamily="34" charset="0"/>
            </a:endParaRPr>
          </a:p>
        </p:txBody>
      </p:sp>
      <p:pic>
        <p:nvPicPr>
          <p:cNvPr id="7171" name="Picture 2" descr="C:\Users\Heather\Documents\My Dropbox\Chambers\Website and Marketing Review\Logo\PumpCourt_logo_HR.jpg">
            <a:extLst>
              <a:ext uri="{FF2B5EF4-FFF2-40B4-BE49-F238E27FC236}">
                <a16:creationId xmlns:a16="http://schemas.microsoft.com/office/drawing/2014/main" id="{2DBD1A3B-AC4A-AFFA-0DAF-5A0755DC19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333375"/>
            <a:ext cx="3352800"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10">
            <a:extLst>
              <a:ext uri="{FF2B5EF4-FFF2-40B4-BE49-F238E27FC236}">
                <a16:creationId xmlns:a16="http://schemas.microsoft.com/office/drawing/2014/main" id="{BBF4D9DD-2EC3-6CB4-CF4D-E57602340868}"/>
              </a:ext>
            </a:extLst>
          </p:cNvPr>
          <p:cNvSpPr/>
          <p:nvPr/>
        </p:nvSpPr>
        <p:spPr>
          <a:xfrm>
            <a:off x="706438" y="6488113"/>
            <a:ext cx="7920037" cy="369887"/>
          </a:xfrm>
          <a:prstGeom prst="rect">
            <a:avLst/>
          </a:prstGeom>
          <a:ln w="12700">
            <a:miter lim="400000"/>
          </a:ln>
        </p:spPr>
        <p:txBody>
          <a:bodyPr lIns="45719" rIns="45719">
            <a:spAutoFit/>
          </a:bodyPr>
          <a:lstStyle>
            <a:lvl1pPr algn="ctr">
              <a:defRPr>
                <a:solidFill>
                  <a:srgbClr val="808080"/>
                </a:solidFill>
              </a:defRPr>
            </a:lvl1pPr>
          </a:lstStyle>
          <a:p>
            <a:pPr defTabSz="457200" eaLnBrk="1" fontAlgn="auto">
              <a:spcBef>
                <a:spcPts val="0"/>
              </a:spcBef>
              <a:spcAft>
                <a:spcPts val="0"/>
              </a:spcAft>
              <a:defRPr>
                <a:solidFill>
                  <a:srgbClr val="000000"/>
                </a:solidFill>
              </a:defRPr>
            </a:pPr>
            <a:r>
              <a:rPr lang="en-GB" kern="0" dirty="0">
                <a:solidFill>
                  <a:srgbClr val="7E919F"/>
                </a:solidFill>
                <a:latin typeface="Calibri"/>
                <a:ea typeface="+mn-ea"/>
                <a:cs typeface="Calibri"/>
                <a:sym typeface="Calibri"/>
              </a:rPr>
              <a:t>www.</a:t>
            </a:r>
            <a:r>
              <a:rPr kern="0" dirty="0">
                <a:solidFill>
                  <a:srgbClr val="7E919F"/>
                </a:solidFill>
                <a:latin typeface="Calibri"/>
                <a:ea typeface="+mn-ea"/>
                <a:cs typeface="Calibri"/>
                <a:sym typeface="Calibri"/>
              </a:rPr>
              <a:t>pumpcourtchambers.com</a:t>
            </a:r>
          </a:p>
        </p:txBody>
      </p:sp>
      <p:pic>
        <p:nvPicPr>
          <p:cNvPr id="7173" name="Picture 6">
            <a:extLst>
              <a:ext uri="{FF2B5EF4-FFF2-40B4-BE49-F238E27FC236}">
                <a16:creationId xmlns:a16="http://schemas.microsoft.com/office/drawing/2014/main" id="{E29EEDB2-0665-09D6-A6CD-1F82C466257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216275"/>
            <a:ext cx="82296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9805827"/>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Appeals</a:t>
            </a:r>
          </a:p>
        </p:txBody>
      </p:sp>
      <p:sp>
        <p:nvSpPr>
          <p:cNvPr id="3" name="Content Placeholder 2"/>
          <p:cNvSpPr>
            <a:spLocks noGrp="1"/>
          </p:cNvSpPr>
          <p:nvPr>
            <p:ph idx="1"/>
          </p:nvPr>
        </p:nvSpPr>
        <p:spPr/>
        <p:txBody>
          <a:bodyPr>
            <a:normAutofit/>
          </a:bodyPr>
          <a:lstStyle/>
          <a:p>
            <a:pPr marL="0" indent="0">
              <a:buNone/>
            </a:pPr>
            <a:r>
              <a:rPr lang="en-GB" sz="2400" dirty="0"/>
              <a:t>If these grounds can be made out then an application for permission is made to the court. If permission is granted, the court can:</a:t>
            </a:r>
          </a:p>
          <a:p>
            <a:pPr marL="457200" indent="-457200">
              <a:buFont typeface="+mj-lt"/>
              <a:buAutoNum type="arabicPeriod"/>
            </a:pPr>
            <a:r>
              <a:rPr lang="en-GB" sz="2400" dirty="0"/>
              <a:t>Remit the case to the arbitrator for reconsideration</a:t>
            </a:r>
          </a:p>
          <a:p>
            <a:pPr marL="457200" indent="-457200">
              <a:buFont typeface="+mj-lt"/>
              <a:buAutoNum type="arabicPeriod"/>
            </a:pPr>
            <a:r>
              <a:rPr lang="en-GB" sz="2400" dirty="0"/>
              <a:t>Set the award aside in whole or in part</a:t>
            </a:r>
          </a:p>
          <a:p>
            <a:pPr marL="457200" indent="-457200">
              <a:buFont typeface="+mj-lt"/>
              <a:buAutoNum type="arabicPeriod"/>
            </a:pPr>
            <a:r>
              <a:rPr lang="en-GB" sz="2400" dirty="0"/>
              <a:t>Declare the award to be of no effect</a:t>
            </a:r>
          </a:p>
          <a:p>
            <a:pPr marL="0" indent="0">
              <a:buNone/>
            </a:pPr>
            <a:endParaRPr lang="en-GB" sz="2400" dirty="0"/>
          </a:p>
          <a:p>
            <a:pPr marL="0" indent="0">
              <a:buNone/>
            </a:pPr>
            <a:r>
              <a:rPr lang="en-GB" sz="2400" dirty="0"/>
              <a:t>No application may be made until the party has exhausted the routes of seeking to go back to the arbitrator seeking the correction of the award, or an additional award. </a:t>
            </a:r>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234745440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2C37C-B8DE-B3B6-7FD6-A03CFCB9F7C4}"/>
              </a:ext>
            </a:extLst>
          </p:cNvPr>
          <p:cNvSpPr>
            <a:spLocks noGrp="1"/>
          </p:cNvSpPr>
          <p:nvPr>
            <p:ph type="title"/>
          </p:nvPr>
        </p:nvSpPr>
        <p:spPr/>
        <p:txBody>
          <a:bodyPr/>
          <a:lstStyle/>
          <a:p>
            <a:r>
              <a:rPr lang="en-US" dirty="0"/>
              <a:t>Appeals - Haley</a:t>
            </a:r>
          </a:p>
        </p:txBody>
      </p:sp>
      <p:sp>
        <p:nvSpPr>
          <p:cNvPr id="3" name="Content Placeholder 2">
            <a:extLst>
              <a:ext uri="{FF2B5EF4-FFF2-40B4-BE49-F238E27FC236}">
                <a16:creationId xmlns:a16="http://schemas.microsoft.com/office/drawing/2014/main" id="{CF52D3AA-FF8A-FD6E-1DD1-1595CEEADA85}"/>
              </a:ext>
            </a:extLst>
          </p:cNvPr>
          <p:cNvSpPr>
            <a:spLocks noGrp="1"/>
          </p:cNvSpPr>
          <p:nvPr>
            <p:ph idx="1"/>
          </p:nvPr>
        </p:nvSpPr>
        <p:spPr/>
        <p:txBody>
          <a:bodyPr>
            <a:normAutofit fontScale="85000" lnSpcReduction="10000"/>
          </a:bodyPr>
          <a:lstStyle/>
          <a:p>
            <a:r>
              <a:rPr lang="en-GB" sz="3200" dirty="0"/>
              <a:t>In </a:t>
            </a:r>
            <a:r>
              <a:rPr lang="en-GB" sz="3200" i="1" dirty="0"/>
              <a:t>Haley v Haley</a:t>
            </a:r>
            <a:r>
              <a:rPr lang="en-GB" sz="3200" dirty="0"/>
              <a:t> [2020] EWCA </a:t>
            </a:r>
            <a:r>
              <a:rPr lang="en-GB" sz="3200" dirty="0" err="1"/>
              <a:t>Civ</a:t>
            </a:r>
            <a:r>
              <a:rPr lang="en-GB" sz="3200" dirty="0"/>
              <a:t> 1369 the Court of Appeal confirmed that appeals from arbitration awards in </a:t>
            </a:r>
            <a:r>
              <a:rPr lang="en-GB" sz="3200" i="1" dirty="0"/>
              <a:t>family</a:t>
            </a:r>
            <a:r>
              <a:rPr lang="en-GB" sz="3200" dirty="0"/>
              <a:t> cases should be treated in exactly the same way as appeals from judicial decisions.</a:t>
            </a:r>
          </a:p>
          <a:p>
            <a:r>
              <a:rPr lang="en-GB" dirty="0"/>
              <a:t>It remains to be seen what would happen to a similar case within the CPR (i.e. the TLATA and 1975 Act cases), but the authority would be persuasive</a:t>
            </a:r>
            <a:r>
              <a:rPr lang="en-GB" sz="3200" dirty="0"/>
              <a:t>.</a:t>
            </a:r>
          </a:p>
          <a:p>
            <a:r>
              <a:rPr lang="en-GB" dirty="0"/>
              <a:t>In general the court system really wants to encourage and support the arbitration process and this decision was designed to neutralise the concern that many litigants had about not being able to appeal.</a:t>
            </a:r>
            <a:endParaRPr lang="en-US" dirty="0"/>
          </a:p>
        </p:txBody>
      </p:sp>
    </p:spTree>
    <p:extLst>
      <p:ext uri="{BB962C8B-B14F-4D97-AF65-F5344CB8AC3E}">
        <p14:creationId xmlns:p14="http://schemas.microsoft.com/office/powerpoint/2010/main" val="165678626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Costs</a:t>
            </a:r>
          </a:p>
        </p:txBody>
      </p:sp>
      <p:sp>
        <p:nvSpPr>
          <p:cNvPr id="3" name="Content Placeholder 2"/>
          <p:cNvSpPr>
            <a:spLocks noGrp="1"/>
          </p:cNvSpPr>
          <p:nvPr>
            <p:ph idx="1"/>
          </p:nvPr>
        </p:nvSpPr>
        <p:spPr/>
        <p:txBody>
          <a:bodyPr>
            <a:normAutofit fontScale="92500" lnSpcReduction="10000"/>
          </a:bodyPr>
          <a:lstStyle/>
          <a:p>
            <a:pPr marL="0" indent="0">
              <a:buNone/>
            </a:pPr>
            <a:r>
              <a:rPr lang="en-GB" sz="2400" dirty="0"/>
              <a:t>The ARB1FS in its standard form provides that the parties agree to be bound by the IFLA rules. </a:t>
            </a:r>
          </a:p>
          <a:p>
            <a:pPr marL="0" indent="0">
              <a:buNone/>
            </a:pPr>
            <a:endParaRPr lang="en-GB" sz="2400" dirty="0"/>
          </a:p>
          <a:p>
            <a:pPr marL="0" indent="0">
              <a:buNone/>
            </a:pPr>
            <a:r>
              <a:rPr lang="en-GB" sz="2400" dirty="0"/>
              <a:t>Art 14 of the IFLA rules provides that “unless otherwise agreed” the general rule is that the parties shall bear the costs of the arbitrator equally, and that there will no order requiring one party to pay the costs of the other party. </a:t>
            </a:r>
          </a:p>
          <a:p>
            <a:pPr marL="0" indent="0">
              <a:buNone/>
            </a:pPr>
            <a:endParaRPr lang="en-GB" sz="2400" dirty="0"/>
          </a:p>
          <a:p>
            <a:pPr marL="0" indent="0">
              <a:buNone/>
            </a:pPr>
            <a:r>
              <a:rPr lang="en-GB" sz="2400" dirty="0"/>
              <a:t>For costs to come out of the estate, the arbitrator will only be able make an order if any non-party residuary beneficiaries and executors have agreed to abide by whatever award the arbitrator makes.</a:t>
            </a:r>
          </a:p>
          <a:p>
            <a:pPr marL="0" indent="0">
              <a:buNone/>
            </a:pPr>
            <a:endParaRPr lang="en-GB" sz="2400" dirty="0"/>
          </a:p>
          <a:p>
            <a:pPr marL="0" indent="0">
              <a:buNone/>
            </a:pPr>
            <a:r>
              <a:rPr lang="en-GB" sz="2400" dirty="0"/>
              <a:t>The arbitrator has a discretion to make a different award in accordance with the criteria (which are identical to the Part 28 criteria).</a:t>
            </a:r>
          </a:p>
          <a:p>
            <a:pPr marL="0" indent="0">
              <a:buNone/>
            </a:pPr>
            <a:endParaRPr lang="en-GB" sz="2400" dirty="0"/>
          </a:p>
        </p:txBody>
      </p:sp>
    </p:spTree>
    <p:extLst>
      <p:ext uri="{BB962C8B-B14F-4D97-AF65-F5344CB8AC3E}">
        <p14:creationId xmlns:p14="http://schemas.microsoft.com/office/powerpoint/2010/main" val="134055679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a:t>Why arbitrate?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7711769"/>
              </p:ext>
            </p:extLst>
          </p:nvPr>
        </p:nvGraphicFramePr>
        <p:xfrm>
          <a:off x="457200" y="1600200"/>
          <a:ext cx="8229600" cy="42113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GB" sz="1800" dirty="0"/>
                        <a:t>Arbitration</a:t>
                      </a:r>
                    </a:p>
                  </a:txBody>
                  <a:tcPr/>
                </a:tc>
                <a:tc>
                  <a:txBody>
                    <a:bodyPr/>
                    <a:lstStyle/>
                    <a:p>
                      <a:r>
                        <a:rPr lang="en-GB" sz="1800" dirty="0"/>
                        <a:t>Litigation</a:t>
                      </a:r>
                    </a:p>
                  </a:txBody>
                  <a:tcPr/>
                </a:tc>
                <a:extLst>
                  <a:ext uri="{0D108BD9-81ED-4DB2-BD59-A6C34878D82A}">
                    <a16:rowId xmlns:a16="http://schemas.microsoft.com/office/drawing/2014/main" val="10000"/>
                  </a:ext>
                </a:extLst>
              </a:tr>
              <a:tr h="370840">
                <a:tc>
                  <a:txBody>
                    <a:bodyPr/>
                    <a:lstStyle/>
                    <a:p>
                      <a:r>
                        <a:rPr lang="en-GB" sz="1800" dirty="0"/>
                        <a:t>Duration: you could go from ARB1FS</a:t>
                      </a:r>
                      <a:r>
                        <a:rPr lang="en-GB" sz="1800" baseline="0" dirty="0"/>
                        <a:t> to a consent order in a matter of week</a:t>
                      </a:r>
                      <a:endParaRPr lang="en-GB" sz="1800" dirty="0"/>
                    </a:p>
                  </a:txBody>
                  <a:tcPr/>
                </a:tc>
                <a:tc>
                  <a:txBody>
                    <a:bodyPr/>
                    <a:lstStyle/>
                    <a:p>
                      <a:r>
                        <a:rPr lang="en-GB" sz="1800" dirty="0"/>
                        <a:t>Duration: Claim form to final order at a final hearing – about a year, could be more in some courts.</a:t>
                      </a:r>
                    </a:p>
                  </a:txBody>
                  <a:tcPr/>
                </a:tc>
                <a:extLst>
                  <a:ext uri="{0D108BD9-81ED-4DB2-BD59-A6C34878D82A}">
                    <a16:rowId xmlns:a16="http://schemas.microsoft.com/office/drawing/2014/main" val="10001"/>
                  </a:ext>
                </a:extLst>
              </a:tr>
              <a:tr h="370840">
                <a:tc>
                  <a:txBody>
                    <a:bodyPr/>
                    <a:lstStyle/>
                    <a:p>
                      <a:r>
                        <a:rPr lang="en-GB" sz="1800" dirty="0"/>
                        <a:t>Costs: Shorter duration means less correspondence, fewer court appearances, fewer brief fees. Bespoke procedure means the evidence can be tailored to that which is relevant</a:t>
                      </a:r>
                    </a:p>
                  </a:txBody>
                  <a:tcPr/>
                </a:tc>
                <a:tc>
                  <a:txBody>
                    <a:bodyPr/>
                    <a:lstStyle/>
                    <a:p>
                      <a:r>
                        <a:rPr lang="en-GB" sz="1800" dirty="0"/>
                        <a:t>Costs: One year of litigation in a “normal” medium money case can easily see costs of £50,000. Three court hearings, no control over disclosure, no control over the timetable</a:t>
                      </a:r>
                    </a:p>
                  </a:txBody>
                  <a:tcPr/>
                </a:tc>
                <a:extLst>
                  <a:ext uri="{0D108BD9-81ED-4DB2-BD59-A6C34878D82A}">
                    <a16:rowId xmlns:a16="http://schemas.microsoft.com/office/drawing/2014/main" val="10002"/>
                  </a:ext>
                </a:extLst>
              </a:tr>
              <a:tr h="370840">
                <a:tc>
                  <a:txBody>
                    <a:bodyPr/>
                    <a:lstStyle/>
                    <a:p>
                      <a:r>
                        <a:rPr lang="en-GB" sz="1800" dirty="0"/>
                        <a:t>Tribunal:</a:t>
                      </a:r>
                      <a:r>
                        <a:rPr lang="en-GB" sz="1800" baseline="0" dirty="0"/>
                        <a:t> you choose someone you know to be competent and specialist</a:t>
                      </a:r>
                      <a:endParaRPr lang="en-GB" sz="1800" dirty="0"/>
                    </a:p>
                  </a:txBody>
                  <a:tcPr/>
                </a:tc>
                <a:tc>
                  <a:txBody>
                    <a:bodyPr/>
                    <a:lstStyle/>
                    <a:p>
                      <a:r>
                        <a:rPr lang="en-GB" sz="1800" dirty="0"/>
                        <a:t>Tribunal: you may get</a:t>
                      </a:r>
                      <a:r>
                        <a:rPr lang="en-GB" sz="1800" baseline="0" dirty="0"/>
                        <a:t> an excellent specialist practitioner with nothing else in their list. Or you may get a PI specialist with another 20 cases to do. </a:t>
                      </a:r>
                      <a:endParaRPr lang="en-GB" sz="1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9704316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a:t>Why arbitrate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698344"/>
              </p:ext>
            </p:extLst>
          </p:nvPr>
        </p:nvGraphicFramePr>
        <p:xfrm>
          <a:off x="457200" y="1124744"/>
          <a:ext cx="8229600" cy="5042457"/>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32048">
                <a:tc>
                  <a:txBody>
                    <a:bodyPr/>
                    <a:lstStyle/>
                    <a:p>
                      <a:r>
                        <a:rPr lang="en-GB" sz="1600" dirty="0"/>
                        <a:t>Arbitration</a:t>
                      </a:r>
                    </a:p>
                  </a:txBody>
                  <a:tcPr/>
                </a:tc>
                <a:tc>
                  <a:txBody>
                    <a:bodyPr/>
                    <a:lstStyle/>
                    <a:p>
                      <a:r>
                        <a:rPr lang="en-GB" sz="1600" dirty="0"/>
                        <a:t>Litigation</a:t>
                      </a:r>
                    </a:p>
                  </a:txBody>
                  <a:tcPr/>
                </a:tc>
                <a:extLst>
                  <a:ext uri="{0D108BD9-81ED-4DB2-BD59-A6C34878D82A}">
                    <a16:rowId xmlns:a16="http://schemas.microsoft.com/office/drawing/2014/main" val="10000"/>
                  </a:ext>
                </a:extLst>
              </a:tr>
              <a:tr h="13660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Process: you choose your judge, your venue, your procedure. You are not competing with other cases. </a:t>
                      </a:r>
                    </a:p>
                  </a:txBody>
                  <a:tcPr/>
                </a:tc>
                <a:tc>
                  <a:txBody>
                    <a:bodyPr/>
                    <a:lstStyle/>
                    <a:p>
                      <a:r>
                        <a:rPr lang="en-GB" sz="1600" dirty="0"/>
                        <a:t>Process: unsatisfactory court buildings, disorganised lists,</a:t>
                      </a:r>
                      <a:r>
                        <a:rPr lang="en-GB" sz="1600" baseline="0" dirty="0"/>
                        <a:t> unpredictable judges, chaotic court offices, lost documents.</a:t>
                      </a:r>
                      <a:endParaRPr lang="en-GB" sz="1600" dirty="0"/>
                    </a:p>
                  </a:txBody>
                  <a:tcPr/>
                </a:tc>
                <a:extLst>
                  <a:ext uri="{0D108BD9-81ED-4DB2-BD59-A6C34878D82A}">
                    <a16:rowId xmlns:a16="http://schemas.microsoft.com/office/drawing/2014/main" val="10001"/>
                  </a:ext>
                </a:extLst>
              </a:tr>
              <a:tr h="1109913">
                <a:tc>
                  <a:txBody>
                    <a:bodyPr/>
                    <a:lstStyle/>
                    <a:p>
                      <a:r>
                        <a:rPr lang="en-GB" sz="1600" dirty="0"/>
                        <a:t>Result: no extempore judgments. The arbitrator will take time to write a careful award with no “gaps”. Ideally they will set a date when the award will be sent out</a:t>
                      </a:r>
                    </a:p>
                  </a:txBody>
                  <a:tcPr/>
                </a:tc>
                <a:tc>
                  <a:txBody>
                    <a:bodyPr/>
                    <a:lstStyle/>
                    <a:p>
                      <a:r>
                        <a:rPr lang="en-GB" sz="1600" dirty="0"/>
                        <a:t>Result:  grumpy tired judges who know they have a full list the next day will give an extempore judgment and can make mistakes.</a:t>
                      </a:r>
                    </a:p>
                  </a:txBody>
                  <a:tcPr/>
                </a:tc>
                <a:extLst>
                  <a:ext uri="{0D108BD9-81ED-4DB2-BD59-A6C34878D82A}">
                    <a16:rowId xmlns:a16="http://schemas.microsoft.com/office/drawing/2014/main" val="10002"/>
                  </a:ext>
                </a:extLst>
              </a:tr>
              <a:tr h="2134449">
                <a:tc>
                  <a:txBody>
                    <a:bodyPr/>
                    <a:lstStyle/>
                    <a:p>
                      <a:r>
                        <a:rPr lang="en-GB" sz="1600" dirty="0"/>
                        <a:t>Post result complications: email the arbitrator. They will email you back and do their best to sort the problem within the shortest possible time frame. If there are issues on the drafting of the order, the court seems to give a quick listing (quicker than if you were in “normal” court proceedings)</a:t>
                      </a:r>
                    </a:p>
                  </a:txBody>
                  <a:tcPr/>
                </a:tc>
                <a:tc>
                  <a:txBody>
                    <a:bodyPr/>
                    <a:lstStyle/>
                    <a:p>
                      <a:r>
                        <a:rPr lang="en-GB" sz="1600" dirty="0"/>
                        <a:t>Post result complication: write to the court. About three weeks later they will tell you to make an application. Pay your issue fee. About 2 months later you might get a 15</a:t>
                      </a:r>
                      <a:r>
                        <a:rPr lang="en-GB" sz="1600" baseline="0" dirty="0"/>
                        <a:t> minute hearing. The judge says he does not have the time to deal with a complicated application. It is set down for a hearing in 3 months. </a:t>
                      </a:r>
                      <a:endParaRPr lang="en-GB"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2494927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a:t>Case Law</a:t>
            </a:r>
          </a:p>
        </p:txBody>
      </p:sp>
      <p:sp>
        <p:nvSpPr>
          <p:cNvPr id="3" name="Content Placeholder 2"/>
          <p:cNvSpPr>
            <a:spLocks noGrp="1"/>
          </p:cNvSpPr>
          <p:nvPr>
            <p:ph idx="1"/>
          </p:nvPr>
        </p:nvSpPr>
        <p:spPr/>
        <p:txBody>
          <a:bodyPr>
            <a:normAutofit/>
          </a:bodyPr>
          <a:lstStyle/>
          <a:p>
            <a:pPr marL="0" indent="0">
              <a:buNone/>
            </a:pPr>
            <a:r>
              <a:rPr lang="en-GB" sz="2400" i="1" dirty="0"/>
              <a:t>S v S </a:t>
            </a:r>
            <a:r>
              <a:rPr lang="en-GB" sz="2400" dirty="0"/>
              <a:t>[2014] EWHC 7 (</a:t>
            </a:r>
            <a:r>
              <a:rPr lang="en-GB" sz="2400" dirty="0" err="1"/>
              <a:t>Fam</a:t>
            </a:r>
            <a:r>
              <a:rPr lang="en-GB" sz="2400" dirty="0"/>
              <a:t>) </a:t>
            </a:r>
            <a:r>
              <a:rPr lang="en-GB" sz="2400" dirty="0" err="1"/>
              <a:t>Munby</a:t>
            </a:r>
            <a:r>
              <a:rPr lang="en-GB" sz="2400" dirty="0"/>
              <a:t> P:</a:t>
            </a:r>
          </a:p>
          <a:p>
            <a:pPr marL="457200" indent="-457200">
              <a:buFont typeface="+mj-lt"/>
              <a:buAutoNum type="arabicPeriod"/>
            </a:pPr>
            <a:r>
              <a:rPr lang="en-GB" sz="2400" dirty="0"/>
              <a:t>Applications for the approval of consent order which enshrine arbitral awards are made in the urgent without notice applications list before a High Court Judge. As long as the documentation had been lodged with the judge the day before, the hearing should not take more than 10 minutes.</a:t>
            </a:r>
          </a:p>
          <a:p>
            <a:pPr marL="457200" indent="-457200">
              <a:buFont typeface="+mj-lt"/>
              <a:buAutoNum type="arabicPeriod"/>
            </a:pPr>
            <a:r>
              <a:rPr lang="en-GB" sz="2400" dirty="0"/>
              <a:t>If one party is seeking to </a:t>
            </a:r>
            <a:r>
              <a:rPr lang="en-GB" sz="2400" dirty="0" err="1"/>
              <a:t>resile</a:t>
            </a:r>
            <a:r>
              <a:rPr lang="en-GB" sz="2400" dirty="0"/>
              <a:t> from the award, the other party should adopt the “Notice to Show Cause” procedure. “The court will no doubt adopt an appropriately robust approach…the parties will forfeit the right to anything other than the most abbreviated hearing”</a:t>
            </a:r>
          </a:p>
        </p:txBody>
      </p:sp>
    </p:spTree>
    <p:extLst>
      <p:ext uri="{BB962C8B-B14F-4D97-AF65-F5344CB8AC3E}">
        <p14:creationId xmlns:p14="http://schemas.microsoft.com/office/powerpoint/2010/main" val="185234327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Law</a:t>
            </a:r>
          </a:p>
        </p:txBody>
      </p:sp>
      <p:sp>
        <p:nvSpPr>
          <p:cNvPr id="3" name="Content Placeholder 2"/>
          <p:cNvSpPr>
            <a:spLocks noGrp="1"/>
          </p:cNvSpPr>
          <p:nvPr>
            <p:ph idx="1"/>
          </p:nvPr>
        </p:nvSpPr>
        <p:spPr/>
        <p:txBody>
          <a:bodyPr>
            <a:normAutofit/>
          </a:bodyPr>
          <a:lstStyle/>
          <a:p>
            <a:pPr marL="0" indent="0">
              <a:buNone/>
            </a:pPr>
            <a:r>
              <a:rPr lang="en-GB" sz="2400" dirty="0"/>
              <a:t>DB v DLJ [2016] EWHC 324 (</a:t>
            </a:r>
            <a:r>
              <a:rPr lang="en-GB" sz="2400" dirty="0" err="1"/>
              <a:t>Mostyn</a:t>
            </a:r>
            <a:r>
              <a:rPr lang="en-GB" sz="2400" dirty="0"/>
              <a:t> J)</a:t>
            </a:r>
          </a:p>
          <a:p>
            <a:r>
              <a:rPr lang="en-GB" sz="2400" dirty="0"/>
              <a:t>This is the first authority dealing with an application to </a:t>
            </a:r>
            <a:r>
              <a:rPr lang="en-GB" sz="2400" dirty="0" err="1"/>
              <a:t>resile</a:t>
            </a:r>
            <a:r>
              <a:rPr lang="en-GB" sz="2400" dirty="0"/>
              <a:t> from an arbitration award on the basis that a property retained by the Wife fell in value after the award was made because of a planning issue.</a:t>
            </a:r>
          </a:p>
          <a:p>
            <a:r>
              <a:rPr lang="en-GB" sz="2400" dirty="0"/>
              <a:t>The authority helpfully identifies that although the grounds for challenging an award by way of appeal are very limited (now </a:t>
            </a:r>
            <a:r>
              <a:rPr lang="en-GB" sz="2400" dirty="0" err="1"/>
              <a:t>superceded</a:t>
            </a:r>
            <a:r>
              <a:rPr lang="en-GB" sz="2400" dirty="0"/>
              <a:t> by </a:t>
            </a:r>
            <a:r>
              <a:rPr lang="en-GB" sz="2400" i="1" dirty="0"/>
              <a:t>Haley</a:t>
            </a:r>
            <a:r>
              <a:rPr lang="en-GB" sz="2400" dirty="0"/>
              <a:t>), the routes of applying to set aside/appeal an award on the basis of a </a:t>
            </a:r>
            <a:r>
              <a:rPr lang="en-GB" sz="2400" dirty="0" err="1"/>
              <a:t>Barder</a:t>
            </a:r>
            <a:r>
              <a:rPr lang="en-GB" sz="2400" dirty="0"/>
              <a:t> event/mistake remain open to the parties in addition to the Arbitration Act 1996 grounds (but would this apply to a 1975 Act case?).</a:t>
            </a:r>
          </a:p>
          <a:p>
            <a:pPr marL="0" indent="0">
              <a:buNone/>
            </a:pPr>
            <a:endParaRPr lang="en-GB" sz="2400" dirty="0"/>
          </a:p>
        </p:txBody>
      </p:sp>
    </p:spTree>
    <p:extLst>
      <p:ext uri="{BB962C8B-B14F-4D97-AF65-F5344CB8AC3E}">
        <p14:creationId xmlns:p14="http://schemas.microsoft.com/office/powerpoint/2010/main" val="116226585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0222B-EA05-17C4-08C4-CA18942AF7F0}"/>
              </a:ext>
            </a:extLst>
          </p:cNvPr>
          <p:cNvSpPr>
            <a:spLocks noGrp="1"/>
          </p:cNvSpPr>
          <p:nvPr>
            <p:ph type="title"/>
          </p:nvPr>
        </p:nvSpPr>
        <p:spPr/>
        <p:txBody>
          <a:bodyPr/>
          <a:lstStyle/>
          <a:p>
            <a:r>
              <a:rPr lang="en-US" dirty="0"/>
              <a:t>CM v CM [2019] EWFC 16</a:t>
            </a:r>
          </a:p>
        </p:txBody>
      </p:sp>
      <p:sp>
        <p:nvSpPr>
          <p:cNvPr id="3" name="Content Placeholder 2">
            <a:extLst>
              <a:ext uri="{FF2B5EF4-FFF2-40B4-BE49-F238E27FC236}">
                <a16:creationId xmlns:a16="http://schemas.microsoft.com/office/drawing/2014/main" id="{092B9108-06B8-71BE-4D48-697C0C24EAA7}"/>
              </a:ext>
            </a:extLst>
          </p:cNvPr>
          <p:cNvSpPr>
            <a:spLocks noGrp="1"/>
          </p:cNvSpPr>
          <p:nvPr>
            <p:ph idx="1"/>
          </p:nvPr>
        </p:nvSpPr>
        <p:spPr/>
        <p:txBody>
          <a:bodyPr/>
          <a:lstStyle/>
          <a:p>
            <a:r>
              <a:rPr lang="en-US" dirty="0"/>
              <a:t>Decision of Moor J in which he encouraged the use of arbitration to resolve single issue disputes within proceedings. The parties could not agree on the wording of a letter of instruction to an expert. Waiting for a court hearing would derail the final hearing date and lead to significant delay. The parties should have given that single dispute to an arbitrator in order to keep the trial date</a:t>
            </a:r>
          </a:p>
        </p:txBody>
      </p:sp>
    </p:spTree>
    <p:extLst>
      <p:ext uri="{BB962C8B-B14F-4D97-AF65-F5344CB8AC3E}">
        <p14:creationId xmlns:p14="http://schemas.microsoft.com/office/powerpoint/2010/main" val="314042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Practice Guidance </a:t>
            </a:r>
          </a:p>
        </p:txBody>
      </p:sp>
      <p:sp>
        <p:nvSpPr>
          <p:cNvPr id="3" name="Content Placeholder 2"/>
          <p:cNvSpPr>
            <a:spLocks noGrp="1"/>
          </p:cNvSpPr>
          <p:nvPr>
            <p:ph idx="1"/>
          </p:nvPr>
        </p:nvSpPr>
        <p:spPr/>
        <p:txBody>
          <a:bodyPr>
            <a:normAutofit fontScale="92500" lnSpcReduction="10000"/>
          </a:bodyPr>
          <a:lstStyle/>
          <a:p>
            <a:pPr marL="0" indent="0">
              <a:buNone/>
            </a:pPr>
            <a:r>
              <a:rPr lang="en-GB" sz="2400" dirty="0"/>
              <a:t>Munby P issued practice guidance dated 23</a:t>
            </a:r>
            <a:r>
              <a:rPr lang="en-GB" sz="2400" baseline="30000" dirty="0"/>
              <a:t>rd</a:t>
            </a:r>
            <a:r>
              <a:rPr lang="en-GB" sz="2400" dirty="0"/>
              <a:t> November 2015 which sets out:</a:t>
            </a:r>
          </a:p>
          <a:p>
            <a:pPr marL="457200" indent="-457200">
              <a:buFont typeface="+mj-lt"/>
              <a:buAutoNum type="arabicPeriod"/>
            </a:pPr>
            <a:endParaRPr lang="en-GB" sz="2400" dirty="0"/>
          </a:p>
          <a:p>
            <a:pPr marL="457200" indent="-457200">
              <a:buFont typeface="+mj-lt"/>
              <a:buAutoNum type="arabicPeriod"/>
            </a:pPr>
            <a:r>
              <a:rPr lang="en-GB" sz="2400" dirty="0"/>
              <a:t>How to stay existing court proceedings once the Form ARB1FS has been signed</a:t>
            </a:r>
          </a:p>
          <a:p>
            <a:pPr marL="457200" indent="-457200">
              <a:buFont typeface="+mj-lt"/>
              <a:buAutoNum type="arabicPeriod"/>
            </a:pPr>
            <a:r>
              <a:rPr lang="en-GB" sz="2400" dirty="0"/>
              <a:t>How to apply for an order to be approved, whether such an application is by consent or opposed (new standard orders were produced in 2018, and the current compendium of standard financial remedy orders contains an arbitration recital which could be cut and pasted onto a 1975 Act order)</a:t>
            </a:r>
          </a:p>
          <a:p>
            <a:pPr marL="457200" indent="-457200">
              <a:buFont typeface="+mj-lt"/>
              <a:buAutoNum type="arabicPeriod"/>
            </a:pPr>
            <a:r>
              <a:rPr lang="en-GB" sz="2400" dirty="0"/>
              <a:t>How to apply to challenge an award (but now see A v A [2021] EWHC 1889 which gives detailed guidance on which forms to use)</a:t>
            </a:r>
          </a:p>
          <a:p>
            <a:pPr marL="457200" indent="-457200">
              <a:buFont typeface="+mj-lt"/>
              <a:buAutoNum type="arabicPeriod"/>
            </a:pPr>
            <a:r>
              <a:rPr lang="en-GB" sz="2400" dirty="0"/>
              <a:t>How to enforce an award</a:t>
            </a:r>
          </a:p>
          <a:p>
            <a:pPr marL="457200" indent="-457200">
              <a:buFont typeface="+mj-lt"/>
              <a:buAutoNum type="arabicPeriod"/>
            </a:pPr>
            <a:r>
              <a:rPr lang="en-GB" sz="2400" dirty="0"/>
              <a:t>How orders should be drafted </a:t>
            </a:r>
          </a:p>
        </p:txBody>
      </p:sp>
    </p:spTree>
    <p:extLst>
      <p:ext uri="{BB962C8B-B14F-4D97-AF65-F5344CB8AC3E}">
        <p14:creationId xmlns:p14="http://schemas.microsoft.com/office/powerpoint/2010/main" val="30678932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We help?</a:t>
            </a:r>
          </a:p>
        </p:txBody>
      </p:sp>
      <p:sp>
        <p:nvSpPr>
          <p:cNvPr id="3" name="Content Placeholder 2"/>
          <p:cNvSpPr>
            <a:spLocks noGrp="1"/>
          </p:cNvSpPr>
          <p:nvPr>
            <p:ph idx="1"/>
          </p:nvPr>
        </p:nvSpPr>
        <p:spPr/>
        <p:txBody>
          <a:bodyPr>
            <a:normAutofit/>
          </a:bodyPr>
          <a:lstStyle/>
          <a:p>
            <a:r>
              <a:rPr lang="en-GB" sz="2400" dirty="0"/>
              <a:t>We provide the arbitrator (Leslie Samuels K.C. and myself are currently both arbitrators and 1975 Act </a:t>
            </a:r>
            <a:r>
              <a:rPr lang="en-GB" sz="2400"/>
              <a:t>specialists)</a:t>
            </a:r>
            <a:endParaRPr lang="en-GB" sz="2400" dirty="0"/>
          </a:p>
          <a:p>
            <a:r>
              <a:rPr lang="en-GB" sz="2400" dirty="0"/>
              <a:t>We can arrange the venue: we can accommodate arbitrations in both London and Winchester chambers (the main room and break out rooms for each party), or you can use a neutral location such as the IFLA offices in Bloomsbury </a:t>
            </a:r>
            <a:r>
              <a:rPr lang="en-GB" sz="2400" dirty="0" err="1"/>
              <a:t>Sq</a:t>
            </a:r>
            <a:r>
              <a:rPr lang="en-GB" sz="2400" dirty="0"/>
              <a:t> or hired conference facilities, a swanky hotel, your own offices.</a:t>
            </a:r>
          </a:p>
          <a:p>
            <a:r>
              <a:rPr lang="en-GB" sz="2400" dirty="0"/>
              <a:t>We can negotiate a flat fee to include a directions hearing, the hearing itself and the writing of the award.</a:t>
            </a:r>
          </a:p>
          <a:p>
            <a:r>
              <a:rPr lang="en-GB" sz="2400" dirty="0"/>
              <a:t>We can liaise with all parties to agree the dates</a:t>
            </a:r>
          </a:p>
          <a:p>
            <a:r>
              <a:rPr lang="en-GB" sz="2400" dirty="0"/>
              <a:t>This is a bespoke process, whatever the clients think is appropriate can be arranged. No reason why it couldn’t be at the weekend (except my fee will be at least double)</a:t>
            </a:r>
          </a:p>
        </p:txBody>
      </p:sp>
    </p:spTree>
    <p:extLst>
      <p:ext uri="{BB962C8B-B14F-4D97-AF65-F5344CB8AC3E}">
        <p14:creationId xmlns:p14="http://schemas.microsoft.com/office/powerpoint/2010/main" val="20493501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Arbitration Act 1996</a:t>
            </a:r>
          </a:p>
        </p:txBody>
      </p:sp>
      <p:sp>
        <p:nvSpPr>
          <p:cNvPr id="3" name="Content Placeholder 2"/>
          <p:cNvSpPr>
            <a:spLocks noGrp="1"/>
          </p:cNvSpPr>
          <p:nvPr>
            <p:ph idx="1"/>
          </p:nvPr>
        </p:nvSpPr>
        <p:spPr/>
        <p:txBody>
          <a:bodyPr>
            <a:normAutofit/>
          </a:bodyPr>
          <a:lstStyle/>
          <a:p>
            <a:pPr marL="0" indent="0">
              <a:buNone/>
            </a:pPr>
            <a:r>
              <a:rPr lang="en-GB" sz="2400" dirty="0"/>
              <a:t>S.1 provides:</a:t>
            </a:r>
          </a:p>
          <a:p>
            <a:pPr marL="0" indent="0">
              <a:buNone/>
            </a:pPr>
            <a:endParaRPr lang="en-GB" sz="2400" dirty="0"/>
          </a:p>
          <a:p>
            <a:pPr marL="457200" indent="-457200">
              <a:buAutoNum type="alphaLcParenBoth"/>
            </a:pPr>
            <a:r>
              <a:rPr lang="en-GB" sz="2400" dirty="0"/>
              <a:t>The object of arbitration is to obtain the fair resolution of disputes by an impartial tribunal without unnecessary delay or expense</a:t>
            </a:r>
          </a:p>
          <a:p>
            <a:pPr marL="457200" indent="-457200">
              <a:buAutoNum type="alphaLcParenBoth"/>
            </a:pPr>
            <a:r>
              <a:rPr lang="en-GB" sz="2400" dirty="0"/>
              <a:t>The parties should be free to agree how their disputes are resolved, subject only to such safeguards as are necessary in the public interest</a:t>
            </a:r>
          </a:p>
          <a:p>
            <a:pPr marL="457200" indent="-457200">
              <a:buAutoNum type="alphaLcParenBoth"/>
            </a:pPr>
            <a:r>
              <a:rPr lang="en-GB" sz="2400" dirty="0"/>
              <a:t>The court should not intervene except as provided for in this part</a:t>
            </a:r>
          </a:p>
        </p:txBody>
      </p:sp>
    </p:spTree>
    <p:extLst>
      <p:ext uri="{BB962C8B-B14F-4D97-AF65-F5344CB8AC3E}">
        <p14:creationId xmlns:p14="http://schemas.microsoft.com/office/powerpoint/2010/main" val="866031932"/>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 information</a:t>
            </a:r>
          </a:p>
        </p:txBody>
      </p:sp>
      <p:sp>
        <p:nvSpPr>
          <p:cNvPr id="3" name="Content Placeholder 2"/>
          <p:cNvSpPr>
            <a:spLocks noGrp="1"/>
          </p:cNvSpPr>
          <p:nvPr>
            <p:ph idx="1"/>
          </p:nvPr>
        </p:nvSpPr>
        <p:spPr/>
        <p:txBody>
          <a:bodyPr>
            <a:normAutofit/>
          </a:bodyPr>
          <a:lstStyle/>
          <a:p>
            <a:r>
              <a:rPr lang="en-GB" sz="2400" dirty="0">
                <a:hlinkClick r:id="rId2"/>
              </a:rPr>
              <a:t>www.ifla.org.uk</a:t>
            </a:r>
            <a:endParaRPr lang="en-GB" sz="2400" dirty="0"/>
          </a:p>
          <a:p>
            <a:r>
              <a:rPr lang="en-GB" sz="2400" dirty="0">
                <a:hlinkClick r:id="rId3"/>
              </a:rPr>
              <a:t>www.familyarbitrator.com</a:t>
            </a:r>
            <a:endParaRPr lang="en-GB" sz="2400" dirty="0"/>
          </a:p>
          <a:p>
            <a:r>
              <a:rPr lang="en-GB" sz="2400" dirty="0">
                <a:hlinkClick r:id="rId4"/>
              </a:rPr>
              <a:t>www.resolution.com</a:t>
            </a:r>
            <a:endParaRPr lang="en-GB" sz="2400" dirty="0"/>
          </a:p>
          <a:p>
            <a:r>
              <a:rPr lang="en-GB" sz="2400" dirty="0">
                <a:hlinkClick r:id="rId5"/>
              </a:rPr>
              <a:t>www.ciarb.org</a:t>
            </a:r>
            <a:endParaRPr lang="en-GB" sz="2400" dirty="0"/>
          </a:p>
          <a:p>
            <a:pPr marL="0" indent="0">
              <a:buNone/>
            </a:pPr>
            <a:endParaRPr lang="en-GB" sz="2400" dirty="0"/>
          </a:p>
          <a:p>
            <a:endParaRPr lang="en-GB" sz="2400" dirty="0"/>
          </a:p>
        </p:txBody>
      </p:sp>
    </p:spTree>
    <p:extLst>
      <p:ext uri="{BB962C8B-B14F-4D97-AF65-F5344CB8AC3E}">
        <p14:creationId xmlns:p14="http://schemas.microsoft.com/office/powerpoint/2010/main" val="38340684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Private FDR/ENEs</a:t>
            </a:r>
          </a:p>
        </p:txBody>
      </p:sp>
      <p:sp>
        <p:nvSpPr>
          <p:cNvPr id="3" name="Content Placeholder 2"/>
          <p:cNvSpPr>
            <a:spLocks noGrp="1"/>
          </p:cNvSpPr>
          <p:nvPr>
            <p:ph idx="1"/>
          </p:nvPr>
        </p:nvSpPr>
        <p:spPr/>
        <p:txBody>
          <a:bodyPr>
            <a:normAutofit/>
          </a:bodyPr>
          <a:lstStyle/>
          <a:p>
            <a:r>
              <a:rPr lang="en-GB" sz="2400" dirty="0"/>
              <a:t>The parties can agree that the process can be a hybrid FDR/mediation, for example:</a:t>
            </a:r>
          </a:p>
          <a:p>
            <a:r>
              <a:rPr lang="en-GB" sz="2400" dirty="0"/>
              <a:t>Parties attend at 10 am, both sides make submissions</a:t>
            </a:r>
          </a:p>
          <a:p>
            <a:r>
              <a:rPr lang="en-GB" sz="2400" dirty="0"/>
              <a:t>12 noon the indication is given</a:t>
            </a:r>
          </a:p>
          <a:p>
            <a:r>
              <a:rPr lang="en-GB" sz="2400" dirty="0"/>
              <a:t>The parties attempt to settle in the usual way, if there are outstanding issues then at 2pm the ENE judge can act as a mediator to try and narrow those issues and bring the parties to an overall settlement by the end of the day</a:t>
            </a:r>
          </a:p>
          <a:p>
            <a:r>
              <a:rPr lang="en-GB" sz="2400" dirty="0"/>
              <a:t>The settlement is drawn up and signed in the usual way and the parties submit the order for the court’s approval. </a:t>
            </a:r>
          </a:p>
        </p:txBody>
      </p:sp>
    </p:spTree>
    <p:extLst>
      <p:ext uri="{BB962C8B-B14F-4D97-AF65-F5344CB8AC3E}">
        <p14:creationId xmlns:p14="http://schemas.microsoft.com/office/powerpoint/2010/main" val="384643569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Benefits of private ENE/FDRs</a:t>
            </a:r>
          </a:p>
        </p:txBody>
      </p:sp>
      <p:sp>
        <p:nvSpPr>
          <p:cNvPr id="3" name="Content Placeholder 2"/>
          <p:cNvSpPr>
            <a:spLocks noGrp="1"/>
          </p:cNvSpPr>
          <p:nvPr>
            <p:ph idx="1"/>
          </p:nvPr>
        </p:nvSpPr>
        <p:spPr/>
        <p:txBody>
          <a:bodyPr>
            <a:normAutofit/>
          </a:bodyPr>
          <a:lstStyle/>
          <a:p>
            <a:r>
              <a:rPr lang="en-GB" sz="2400" dirty="0"/>
              <a:t>You choose your judge</a:t>
            </a:r>
          </a:p>
          <a:p>
            <a:r>
              <a:rPr lang="en-GB" sz="2400" dirty="0"/>
              <a:t>You choose your date and venue</a:t>
            </a:r>
          </a:p>
          <a:p>
            <a:r>
              <a:rPr lang="en-GB" sz="2400" dirty="0"/>
              <a:t>You choose at what stage in the disclosure process it should happen. This helps to control costs. You can do more than one </a:t>
            </a:r>
          </a:p>
          <a:p>
            <a:r>
              <a:rPr lang="en-GB" sz="2400" dirty="0"/>
              <a:t>They are lower risk than arbitrations as the judge has no power to impose anything upon the parties. </a:t>
            </a:r>
          </a:p>
          <a:p>
            <a:r>
              <a:rPr lang="en-GB" sz="2400" dirty="0"/>
              <a:t>They do not involve staying other proceedings so they do not cause delay</a:t>
            </a:r>
          </a:p>
          <a:p>
            <a:r>
              <a:rPr lang="en-GB" sz="2400" dirty="0"/>
              <a:t>They are private and confidential</a:t>
            </a:r>
          </a:p>
          <a:p>
            <a:r>
              <a:rPr lang="en-GB" sz="2400" dirty="0"/>
              <a:t>You could choose to conduct a documents only ENE/FDR in order to reduce costs</a:t>
            </a:r>
          </a:p>
        </p:txBody>
      </p:sp>
    </p:spTree>
    <p:extLst>
      <p:ext uri="{BB962C8B-B14F-4D97-AF65-F5344CB8AC3E}">
        <p14:creationId xmlns:p14="http://schemas.microsoft.com/office/powerpoint/2010/main" val="215738589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Why are these developments happening?</a:t>
            </a:r>
          </a:p>
        </p:txBody>
      </p:sp>
      <p:sp>
        <p:nvSpPr>
          <p:cNvPr id="3" name="Content Placeholder 2"/>
          <p:cNvSpPr>
            <a:spLocks noGrp="1"/>
          </p:cNvSpPr>
          <p:nvPr>
            <p:ph idx="1"/>
          </p:nvPr>
        </p:nvSpPr>
        <p:spPr/>
        <p:txBody>
          <a:bodyPr>
            <a:normAutofit lnSpcReduction="10000"/>
          </a:bodyPr>
          <a:lstStyle/>
          <a:p>
            <a:r>
              <a:rPr lang="en-GB" sz="2400" dirty="0"/>
              <a:t>Because the government is committed to the reduction of expenditure on the courts service</a:t>
            </a:r>
          </a:p>
          <a:p>
            <a:r>
              <a:rPr lang="en-GB" sz="2400" dirty="0"/>
              <a:t>Because the increasing costs and delay of litigating do not provide a system which is fair or civilised or sustainable</a:t>
            </a:r>
          </a:p>
          <a:p>
            <a:r>
              <a:rPr lang="en-GB" sz="2400" dirty="0"/>
              <a:t>Because clients should be able to opt out of litigation and choose a better process</a:t>
            </a:r>
          </a:p>
          <a:p>
            <a:r>
              <a:rPr lang="en-GB" sz="2400" dirty="0"/>
              <a:t>Because the challenge to the confidentiality of family proceedings is a real issue for some clients</a:t>
            </a:r>
          </a:p>
          <a:p>
            <a:r>
              <a:rPr lang="en-GB" sz="2400" dirty="0"/>
              <a:t>Because lawyers are realising they can provide a much better service by using these bespoke methods of dispute resolution</a:t>
            </a:r>
          </a:p>
          <a:p>
            <a:r>
              <a:rPr lang="en-GB" sz="2400" dirty="0"/>
              <a:t>Because if the professions work together to provide a better private system then we protect our incomes and our market for </a:t>
            </a:r>
            <a:r>
              <a:rPr lang="en-GB" sz="2400"/>
              <a:t>the future</a:t>
            </a:r>
            <a:endParaRPr lang="en-GB" sz="2400" dirty="0"/>
          </a:p>
        </p:txBody>
      </p:sp>
    </p:spTree>
    <p:extLst>
      <p:ext uri="{BB962C8B-B14F-4D97-AF65-F5344CB8AC3E}">
        <p14:creationId xmlns:p14="http://schemas.microsoft.com/office/powerpoint/2010/main" val="34721924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Arbitration Act 1996</a:t>
            </a:r>
          </a:p>
        </p:txBody>
      </p:sp>
      <p:sp>
        <p:nvSpPr>
          <p:cNvPr id="3" name="Content Placeholder 2"/>
          <p:cNvSpPr>
            <a:spLocks noGrp="1"/>
          </p:cNvSpPr>
          <p:nvPr>
            <p:ph idx="1"/>
          </p:nvPr>
        </p:nvSpPr>
        <p:spPr/>
        <p:txBody>
          <a:bodyPr>
            <a:normAutofit/>
          </a:bodyPr>
          <a:lstStyle/>
          <a:p>
            <a:pPr marL="0" indent="0">
              <a:buNone/>
            </a:pPr>
            <a:r>
              <a:rPr lang="en-GB" sz="2400" dirty="0"/>
              <a:t>Therefore the aim of arbitration compared to litigation is that is it is:</a:t>
            </a:r>
          </a:p>
          <a:p>
            <a:pPr marL="0" indent="0">
              <a:buNone/>
            </a:pPr>
            <a:endParaRPr lang="en-GB" sz="2400" dirty="0"/>
          </a:p>
          <a:p>
            <a:pPr marL="457200" indent="-457200">
              <a:buAutoNum type="alphaLcParenR"/>
            </a:pPr>
            <a:r>
              <a:rPr lang="en-GB" sz="2400" dirty="0"/>
              <a:t>Quicker and (hopefully) cheaper, and</a:t>
            </a:r>
          </a:p>
          <a:p>
            <a:pPr marL="457200" indent="-457200">
              <a:buAutoNum type="alphaLcParenR"/>
            </a:pPr>
            <a:endParaRPr lang="en-GB" sz="2400" dirty="0"/>
          </a:p>
          <a:p>
            <a:pPr marL="457200" indent="-457200">
              <a:buAutoNum type="alphaLcParenR"/>
            </a:pPr>
            <a:r>
              <a:rPr lang="en-GB" sz="2400" dirty="0"/>
              <a:t>a process over which the parties have control. They “own” the process and can choose what procedure is adopted, and</a:t>
            </a:r>
          </a:p>
          <a:p>
            <a:pPr marL="457200" indent="-457200">
              <a:buAutoNum type="alphaLcParenR"/>
            </a:pPr>
            <a:endParaRPr lang="en-GB" sz="2400" dirty="0"/>
          </a:p>
          <a:p>
            <a:pPr marL="457200" indent="-457200">
              <a:buAutoNum type="alphaLcParenR"/>
            </a:pPr>
            <a:r>
              <a:rPr lang="en-GB" sz="2400" dirty="0"/>
              <a:t>Confidential (which is different from civil proceedings in court)</a:t>
            </a:r>
          </a:p>
          <a:p>
            <a:pPr marL="0" indent="0">
              <a:buNone/>
            </a:pPr>
            <a:endParaRPr lang="en-GB" sz="2400" dirty="0"/>
          </a:p>
        </p:txBody>
      </p:sp>
    </p:spTree>
    <p:extLst>
      <p:ext uri="{BB962C8B-B14F-4D97-AF65-F5344CB8AC3E}">
        <p14:creationId xmlns:p14="http://schemas.microsoft.com/office/powerpoint/2010/main" val="87031123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5AF82-D2AD-A023-ED55-3CD52F3EBC4A}"/>
              </a:ext>
            </a:extLst>
          </p:cNvPr>
          <p:cNvSpPr>
            <a:spLocks noGrp="1"/>
          </p:cNvSpPr>
          <p:nvPr>
            <p:ph type="title"/>
          </p:nvPr>
        </p:nvSpPr>
        <p:spPr/>
        <p:txBody>
          <a:bodyPr/>
          <a:lstStyle/>
          <a:p>
            <a:r>
              <a:rPr lang="en-US" dirty="0"/>
              <a:t>A way to avoid mediation!</a:t>
            </a:r>
          </a:p>
        </p:txBody>
      </p:sp>
      <p:sp>
        <p:nvSpPr>
          <p:cNvPr id="3" name="Content Placeholder 2">
            <a:extLst>
              <a:ext uri="{FF2B5EF4-FFF2-40B4-BE49-F238E27FC236}">
                <a16:creationId xmlns:a16="http://schemas.microsoft.com/office/drawing/2014/main" id="{D1495971-C938-B21B-9682-F9919A638278}"/>
              </a:ext>
            </a:extLst>
          </p:cNvPr>
          <p:cNvSpPr>
            <a:spLocks noGrp="1"/>
          </p:cNvSpPr>
          <p:nvPr>
            <p:ph idx="1"/>
          </p:nvPr>
        </p:nvSpPr>
        <p:spPr/>
        <p:txBody>
          <a:bodyPr>
            <a:normAutofit lnSpcReduction="10000"/>
          </a:bodyPr>
          <a:lstStyle/>
          <a:p>
            <a:r>
              <a:rPr lang="en-US" dirty="0"/>
              <a:t>By now mediations are the almost universally accepted way of jumping through the ADR hoop.</a:t>
            </a:r>
          </a:p>
          <a:p>
            <a:r>
              <a:rPr lang="en-US" dirty="0"/>
              <a:t>However, not all cases are suitable for mediation. Sometimes an agreement is never going to be reached. A decision has to be imposed.</a:t>
            </a:r>
          </a:p>
          <a:p>
            <a:r>
              <a:rPr lang="en-US" dirty="0"/>
              <a:t>In those cases, suggest arbitration. It is a </a:t>
            </a:r>
            <a:r>
              <a:rPr lang="en-US" dirty="0" err="1"/>
              <a:t>recognised</a:t>
            </a:r>
            <a:r>
              <a:rPr lang="en-US" dirty="0"/>
              <a:t> form of ADR and so complies with your obligation to try and avoid litigation, but it has the same degree of finality as litigation.  </a:t>
            </a:r>
          </a:p>
        </p:txBody>
      </p:sp>
    </p:spTree>
    <p:extLst>
      <p:ext uri="{BB962C8B-B14F-4D97-AF65-F5344CB8AC3E}">
        <p14:creationId xmlns:p14="http://schemas.microsoft.com/office/powerpoint/2010/main" val="175584442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Family Arbitration (Financial)</a:t>
            </a:r>
          </a:p>
        </p:txBody>
      </p:sp>
      <p:sp>
        <p:nvSpPr>
          <p:cNvPr id="3" name="Content Placeholder 2"/>
          <p:cNvSpPr>
            <a:spLocks noGrp="1"/>
          </p:cNvSpPr>
          <p:nvPr>
            <p:ph idx="1"/>
          </p:nvPr>
        </p:nvSpPr>
        <p:spPr/>
        <p:txBody>
          <a:bodyPr>
            <a:normAutofit/>
          </a:bodyPr>
          <a:lstStyle/>
          <a:p>
            <a:pPr marL="0" indent="0">
              <a:buNone/>
            </a:pPr>
            <a:r>
              <a:rPr lang="en-GB" sz="2400" dirty="0"/>
              <a:t>Arbitration has long been a feature of dispute resolution in the commercial world. The IFLA rules (Institute of Family Law Arbitrators) were devised to provide a specific framework for the conduct of family law arbitrations. The rules cover these types of disputes:</a:t>
            </a:r>
          </a:p>
          <a:p>
            <a:pPr marL="457200" indent="-457200">
              <a:buFont typeface="+mj-lt"/>
              <a:buAutoNum type="arabicPeriod"/>
            </a:pPr>
            <a:r>
              <a:rPr lang="en-GB" sz="2400" dirty="0"/>
              <a:t>Matrimonial finance/civil partnership</a:t>
            </a:r>
          </a:p>
          <a:p>
            <a:pPr marL="457200" indent="-457200">
              <a:buFont typeface="+mj-lt"/>
              <a:buAutoNum type="arabicPeriod"/>
            </a:pPr>
            <a:r>
              <a:rPr lang="en-GB" sz="2400" dirty="0"/>
              <a:t>Children Act 1989 Schedule 1</a:t>
            </a:r>
          </a:p>
          <a:p>
            <a:pPr marL="457200" indent="-457200">
              <a:buFont typeface="+mj-lt"/>
              <a:buAutoNum type="arabicPeriod"/>
            </a:pPr>
            <a:r>
              <a:rPr lang="en-GB" sz="2400" dirty="0"/>
              <a:t>Trusts of Land and Appointment of Trustees Act 1996</a:t>
            </a:r>
          </a:p>
          <a:p>
            <a:pPr marL="457200" indent="-457200">
              <a:buFont typeface="+mj-lt"/>
              <a:buAutoNum type="arabicPeriod"/>
            </a:pPr>
            <a:r>
              <a:rPr lang="en-GB" sz="2400" dirty="0"/>
              <a:t>Inheritance (Provision for Family and Dependants) Act 1975</a:t>
            </a:r>
          </a:p>
          <a:p>
            <a:pPr marL="457200" indent="-457200">
              <a:buFont typeface="+mj-lt"/>
              <a:buAutoNum type="arabicPeriod"/>
            </a:pPr>
            <a:r>
              <a:rPr lang="en-GB" sz="2400" dirty="0"/>
              <a:t>Matrimonial and Family Proceedings Act 1984 Part III</a:t>
            </a:r>
          </a:p>
        </p:txBody>
      </p:sp>
    </p:spTree>
    <p:extLst>
      <p:ext uri="{BB962C8B-B14F-4D97-AF65-F5344CB8AC3E}">
        <p14:creationId xmlns:p14="http://schemas.microsoft.com/office/powerpoint/2010/main" val="261361264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Form ARB1FS</a:t>
            </a:r>
          </a:p>
        </p:txBody>
      </p:sp>
      <p:sp>
        <p:nvSpPr>
          <p:cNvPr id="3" name="Content Placeholder 2"/>
          <p:cNvSpPr>
            <a:spLocks noGrp="1"/>
          </p:cNvSpPr>
          <p:nvPr>
            <p:ph idx="1"/>
          </p:nvPr>
        </p:nvSpPr>
        <p:spPr/>
        <p:txBody>
          <a:bodyPr>
            <a:normAutofit/>
          </a:bodyPr>
          <a:lstStyle/>
          <a:p>
            <a:pPr marL="0" indent="0">
              <a:buNone/>
            </a:pPr>
            <a:r>
              <a:rPr lang="en-GB" sz="2400" dirty="0"/>
              <a:t>Arbitration can only happen with the consent of the parties. That consent, and the basic procedural framework which is to be adopted, is contained in Form ARB1FS. By signing this form the parties:</a:t>
            </a:r>
          </a:p>
          <a:p>
            <a:pPr marL="457200" indent="-457200">
              <a:buAutoNum type="alphaLcParenR"/>
            </a:pPr>
            <a:r>
              <a:rPr lang="en-GB" sz="2400" dirty="0"/>
              <a:t>bind themselves to the process</a:t>
            </a:r>
          </a:p>
          <a:p>
            <a:pPr marL="457200" indent="-457200">
              <a:buAutoNum type="alphaLcParenR"/>
            </a:pPr>
            <a:r>
              <a:rPr lang="en-GB" sz="2400" dirty="0"/>
              <a:t>Choose the Arbitrator (or the mechanism for choosing them)</a:t>
            </a:r>
          </a:p>
          <a:p>
            <a:pPr marL="457200" indent="-457200">
              <a:buAutoNum type="alphaLcParenR"/>
            </a:pPr>
            <a:r>
              <a:rPr lang="en-GB" sz="2400" dirty="0"/>
              <a:t>Outline the scope of the dispute - IMPORTANT</a:t>
            </a:r>
          </a:p>
          <a:p>
            <a:pPr marL="457200" indent="-457200">
              <a:buAutoNum type="alphaLcParenR"/>
            </a:pPr>
            <a:r>
              <a:rPr lang="en-GB" sz="2400" dirty="0"/>
              <a:t>Agree to conduct the arbitration in accordance with the IFLA rules</a:t>
            </a:r>
          </a:p>
          <a:p>
            <a:pPr marL="457200" indent="-457200">
              <a:buAutoNum type="alphaLcParenR"/>
            </a:pPr>
            <a:r>
              <a:rPr lang="en-GB" sz="2400" dirty="0"/>
              <a:t>Agree not to start, or to stay, any court proceedings</a:t>
            </a:r>
          </a:p>
          <a:p>
            <a:pPr marL="457200" indent="-457200">
              <a:buAutoNum type="alphaLcParenR"/>
            </a:pPr>
            <a:r>
              <a:rPr lang="en-GB" sz="2400" dirty="0"/>
              <a:t>Agree to convert the arbitral award into a court order</a:t>
            </a:r>
          </a:p>
          <a:p>
            <a:pPr marL="457200" indent="-457200">
              <a:buAutoNum type="alphaLcParenR"/>
            </a:pPr>
            <a:r>
              <a:rPr lang="en-GB" sz="2400" dirty="0"/>
              <a:t>Choose which costs principles will apply</a:t>
            </a:r>
          </a:p>
        </p:txBody>
      </p:sp>
    </p:spTree>
    <p:extLst>
      <p:ext uri="{BB962C8B-B14F-4D97-AF65-F5344CB8AC3E}">
        <p14:creationId xmlns:p14="http://schemas.microsoft.com/office/powerpoint/2010/main" val="74419097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IFLA Rules (7</a:t>
            </a:r>
            <a:r>
              <a:rPr lang="en-GB" baseline="30000" dirty="0"/>
              <a:t>th</a:t>
            </a:r>
            <a:r>
              <a:rPr lang="en-GB" dirty="0"/>
              <a:t> ed, 2021)</a:t>
            </a:r>
          </a:p>
        </p:txBody>
      </p:sp>
      <p:sp>
        <p:nvSpPr>
          <p:cNvPr id="3" name="Content Placeholder 2"/>
          <p:cNvSpPr>
            <a:spLocks noGrp="1"/>
          </p:cNvSpPr>
          <p:nvPr>
            <p:ph idx="1"/>
          </p:nvPr>
        </p:nvSpPr>
        <p:spPr/>
        <p:txBody>
          <a:bodyPr>
            <a:normAutofit fontScale="85000" lnSpcReduction="20000"/>
          </a:bodyPr>
          <a:lstStyle/>
          <a:p>
            <a:pPr marL="0" indent="0">
              <a:buNone/>
            </a:pPr>
            <a:r>
              <a:rPr lang="en-GB" sz="2400" dirty="0"/>
              <a:t>17 Articles. Of note are:</a:t>
            </a:r>
          </a:p>
          <a:p>
            <a:r>
              <a:rPr lang="en-GB" sz="2400" dirty="0"/>
              <a:t>Art 4.6 a party may be represented by a lawyer or “other person chosen by him”. However by Art 4.7 the Arbitrator can exclude any such person who “unreasonably impedes or is likely to impede the conduct of the arbitral proceedings”</a:t>
            </a:r>
          </a:p>
          <a:p>
            <a:r>
              <a:rPr lang="en-GB" sz="2400" dirty="0"/>
              <a:t>Art 7.2 the arbitrator can make all the orders a High Court judge can, except committal orders, interim injunctions and orders over third parties (unless they consent)</a:t>
            </a:r>
          </a:p>
          <a:p>
            <a:r>
              <a:rPr lang="en-GB" sz="2400" dirty="0"/>
              <a:t>Art 8.1 “the arbitrator will decide all procedural and evidential matters…subject to the right of the parties to agree any matter”, but Art 8.3 does give the arbitrator the power to limit expert evidence</a:t>
            </a:r>
          </a:p>
          <a:p>
            <a:r>
              <a:rPr lang="en-GB" sz="2400" dirty="0"/>
              <a:t>Art 9 “the parties are free to agree as to the form of procedure…and in particular to adopt a documents only procedure…if there is no such agreement, the arbitrator will have the widest possible discretion”</a:t>
            </a:r>
          </a:p>
          <a:p>
            <a:r>
              <a:rPr lang="en-GB" sz="2400" dirty="0"/>
              <a:t>Art 12 provides a version of “normal” process of disclosure i.e. exchange of Forms E (a financial disclosure form from matrimonial proceedings) and questionnaires, requests for valuations etc. The parties can request a directions hearing with the arbitrator by telephone or in person in order to finalise the scope of the evidence</a:t>
            </a:r>
          </a:p>
          <a:p>
            <a:endParaRPr lang="en-GB" sz="2400" dirty="0"/>
          </a:p>
          <a:p>
            <a:endParaRPr lang="en-GB" sz="2400" dirty="0"/>
          </a:p>
        </p:txBody>
      </p:sp>
    </p:spTree>
    <p:extLst>
      <p:ext uri="{BB962C8B-B14F-4D97-AF65-F5344CB8AC3E}">
        <p14:creationId xmlns:p14="http://schemas.microsoft.com/office/powerpoint/2010/main" val="299643961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Hearings</a:t>
            </a:r>
          </a:p>
        </p:txBody>
      </p:sp>
      <p:sp>
        <p:nvSpPr>
          <p:cNvPr id="3" name="Content Placeholder 2"/>
          <p:cNvSpPr>
            <a:spLocks noGrp="1"/>
          </p:cNvSpPr>
          <p:nvPr>
            <p:ph idx="1"/>
          </p:nvPr>
        </p:nvSpPr>
        <p:spPr/>
        <p:txBody>
          <a:bodyPr>
            <a:normAutofit fontScale="92500" lnSpcReduction="10000"/>
          </a:bodyPr>
          <a:lstStyle/>
          <a:p>
            <a:pPr marL="0" indent="0">
              <a:buNone/>
            </a:pPr>
            <a:r>
              <a:rPr lang="en-GB" sz="2400" dirty="0"/>
              <a:t>The “standard” procedure is as follows:</a:t>
            </a:r>
          </a:p>
          <a:p>
            <a:pPr marL="457200" indent="-457200">
              <a:buFont typeface="+mj-lt"/>
              <a:buAutoNum type="arabicPeriod"/>
            </a:pPr>
            <a:r>
              <a:rPr lang="en-GB" sz="2400" dirty="0"/>
              <a:t>Parties sign the ARB1FS and appoint the Arbitrator</a:t>
            </a:r>
          </a:p>
          <a:p>
            <a:pPr marL="457200" indent="-457200">
              <a:buFont typeface="+mj-lt"/>
              <a:buAutoNum type="arabicPeriod"/>
            </a:pPr>
            <a:r>
              <a:rPr lang="en-GB" sz="2400" dirty="0"/>
              <a:t>The Arbitrator writes to the parties and canvasses views as to procedure</a:t>
            </a:r>
          </a:p>
          <a:p>
            <a:pPr marL="457200" indent="-457200">
              <a:buFont typeface="+mj-lt"/>
              <a:buAutoNum type="arabicPeriod"/>
            </a:pPr>
            <a:r>
              <a:rPr lang="en-GB" sz="2400" dirty="0"/>
              <a:t>A directions hearing is arranged, at the end of which the arbitrator makes an order setting out how the rest of the arbitration is to be conducted</a:t>
            </a:r>
          </a:p>
          <a:p>
            <a:pPr marL="457200" indent="-457200">
              <a:buFont typeface="+mj-lt"/>
              <a:buAutoNum type="arabicPeriod"/>
            </a:pPr>
            <a:r>
              <a:rPr lang="en-GB" sz="2400" dirty="0"/>
              <a:t>The parties follow the directions and produce their evidence and proposals</a:t>
            </a:r>
          </a:p>
          <a:p>
            <a:pPr marL="457200" indent="-457200">
              <a:buFont typeface="+mj-lt"/>
              <a:buAutoNum type="arabicPeriod"/>
            </a:pPr>
            <a:r>
              <a:rPr lang="en-GB" sz="2400" dirty="0"/>
              <a:t>The dispute is resolved either by attendance at an arbitration to give oral evidence, or by the arbitrator conducting a documents only arbitration. They write up an “award” (a judgment) which contains the form of an order</a:t>
            </a:r>
          </a:p>
          <a:p>
            <a:pPr marL="457200" indent="-457200">
              <a:buFont typeface="+mj-lt"/>
              <a:buAutoNum type="arabicPeriod"/>
            </a:pPr>
            <a:r>
              <a:rPr lang="en-GB" sz="2400" dirty="0"/>
              <a:t>The parties convert the decision into a court order and submit it for the court’s approval.</a:t>
            </a:r>
          </a:p>
        </p:txBody>
      </p:sp>
    </p:spTree>
    <p:extLst>
      <p:ext uri="{BB962C8B-B14F-4D97-AF65-F5344CB8AC3E}">
        <p14:creationId xmlns:p14="http://schemas.microsoft.com/office/powerpoint/2010/main" val="304392976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Appeals</a:t>
            </a:r>
          </a:p>
        </p:txBody>
      </p:sp>
      <p:sp>
        <p:nvSpPr>
          <p:cNvPr id="3" name="Content Placeholder 2"/>
          <p:cNvSpPr>
            <a:spLocks noGrp="1"/>
          </p:cNvSpPr>
          <p:nvPr>
            <p:ph idx="1"/>
          </p:nvPr>
        </p:nvSpPr>
        <p:spPr/>
        <p:txBody>
          <a:bodyPr>
            <a:normAutofit/>
          </a:bodyPr>
          <a:lstStyle/>
          <a:p>
            <a:pPr marL="0" indent="0">
              <a:buNone/>
            </a:pPr>
            <a:r>
              <a:rPr lang="en-GB" sz="2400" dirty="0"/>
              <a:t>One of the issues that creates most concern about arbitrations is the belief that you cannot appeal the outcome. In fact the ability to challenge an arbitral award is contained not within the IFLA rules but with the Arbitration Act itself. The grounds are:</a:t>
            </a:r>
          </a:p>
          <a:p>
            <a:pPr marL="457200" indent="-457200">
              <a:buFont typeface="+mj-lt"/>
              <a:buAutoNum type="arabicPeriod"/>
            </a:pPr>
            <a:r>
              <a:rPr lang="en-GB" sz="2400" dirty="0"/>
              <a:t>That the arbitral tribunal did not have substantive jurisdiction to make the award (S.67)</a:t>
            </a:r>
          </a:p>
          <a:p>
            <a:pPr marL="457200" indent="-457200">
              <a:buFont typeface="+mj-lt"/>
              <a:buAutoNum type="arabicPeriod"/>
            </a:pPr>
            <a:r>
              <a:rPr lang="en-GB" sz="2400" dirty="0"/>
              <a:t>That there was a serious irregularity affecting the proceedings, the tribunal or the award (S.68). Examples of serious irregularity are: failure to deal with all the issues, failure to adopt the procedure which had been agreed, uncertainty or ambiguity of the award.</a:t>
            </a:r>
          </a:p>
          <a:p>
            <a:pPr marL="457200" indent="-457200">
              <a:buFont typeface="+mj-lt"/>
              <a:buAutoNum type="arabicPeriod"/>
            </a:pPr>
            <a:r>
              <a:rPr lang="en-GB" sz="2400" dirty="0"/>
              <a:t>On a point of law (S.69)</a:t>
            </a:r>
          </a:p>
          <a:p>
            <a:pPr marL="457200" indent="-457200">
              <a:buFont typeface="+mj-lt"/>
              <a:buAutoNum type="arabicPeriod"/>
            </a:pPr>
            <a:endParaRPr lang="en-GB" sz="2400" dirty="0"/>
          </a:p>
        </p:txBody>
      </p:sp>
    </p:spTree>
    <p:extLst>
      <p:ext uri="{BB962C8B-B14F-4D97-AF65-F5344CB8AC3E}">
        <p14:creationId xmlns:p14="http://schemas.microsoft.com/office/powerpoint/2010/main" val="1532274867"/>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bevel/>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1339</TotalTime>
  <Words>2532</Words>
  <Application>Microsoft Office PowerPoint</Application>
  <PresentationFormat>On-screen Show (4:3)</PresentationFormat>
  <Paragraphs>144</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Default</vt:lpstr>
      <vt:lpstr>Arbitration Annie Ward</vt:lpstr>
      <vt:lpstr>The Arbitration Act 1996</vt:lpstr>
      <vt:lpstr>Arbitration Act 1996</vt:lpstr>
      <vt:lpstr>A way to avoid mediation!</vt:lpstr>
      <vt:lpstr>Family Arbitration (Financial)</vt:lpstr>
      <vt:lpstr>Form ARB1FS</vt:lpstr>
      <vt:lpstr>IFLA Rules (7th ed, 2021)</vt:lpstr>
      <vt:lpstr>Hearings</vt:lpstr>
      <vt:lpstr>Appeals</vt:lpstr>
      <vt:lpstr>Appeals</vt:lpstr>
      <vt:lpstr>Appeals - Haley</vt:lpstr>
      <vt:lpstr>Costs</vt:lpstr>
      <vt:lpstr>Why arbitrate?</vt:lpstr>
      <vt:lpstr>Why arbitrate</vt:lpstr>
      <vt:lpstr>Case Law</vt:lpstr>
      <vt:lpstr>Case Law</vt:lpstr>
      <vt:lpstr>CM v CM [2019] EWFC 16</vt:lpstr>
      <vt:lpstr>Practice Guidance </vt:lpstr>
      <vt:lpstr>How Can We help?</vt:lpstr>
      <vt:lpstr>More information</vt:lpstr>
      <vt:lpstr>Private FDR/ENEs</vt:lpstr>
      <vt:lpstr>Benefits of private ENE/FDRs</vt:lpstr>
      <vt:lpstr>Why are these developments happening?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Speaker</dc:title>
  <dc:creator>Grosvenor, Andrew</dc:creator>
  <cp:lastModifiedBy>Grosvenor, Andrew</cp:lastModifiedBy>
  <cp:revision>58</cp:revision>
  <dcterms:modified xsi:type="dcterms:W3CDTF">2023-10-03T11:14:26Z</dcterms:modified>
</cp:coreProperties>
</file>