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0"/>
  </p:notesMasterIdLst>
  <p:sldIdLst>
    <p:sldId id="735" r:id="rId2"/>
    <p:sldId id="569" r:id="rId3"/>
    <p:sldId id="737" r:id="rId4"/>
    <p:sldId id="741" r:id="rId5"/>
    <p:sldId id="728" r:id="rId6"/>
    <p:sldId id="752" r:id="rId7"/>
    <p:sldId id="739" r:id="rId8"/>
    <p:sldId id="740" r:id="rId9"/>
    <p:sldId id="742" r:id="rId10"/>
    <p:sldId id="743" r:id="rId11"/>
    <p:sldId id="744" r:id="rId12"/>
    <p:sldId id="745" r:id="rId13"/>
    <p:sldId id="746" r:id="rId14"/>
    <p:sldId id="747" r:id="rId15"/>
    <p:sldId id="748" r:id="rId16"/>
    <p:sldId id="749" r:id="rId17"/>
    <p:sldId id="750" r:id="rId18"/>
    <p:sldId id="751"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5pPr>
    <a:lvl6pPr marL="2286000" algn="l" defTabSz="914400" rtl="0" eaLnBrk="1" latinLnBrk="0" hangingPunct="1">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6pPr>
    <a:lvl7pPr marL="2743200" algn="l" defTabSz="914400" rtl="0" eaLnBrk="1" latinLnBrk="0" hangingPunct="1">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7pPr>
    <a:lvl8pPr marL="3200400" algn="l" defTabSz="914400" rtl="0" eaLnBrk="1" latinLnBrk="0" hangingPunct="1">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8pPr>
    <a:lvl9pPr marL="3657600" algn="l" defTabSz="914400" rtl="0" eaLnBrk="1" latinLnBrk="0" hangingPunct="1">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121" d="100"/>
          <a:sy n="121" d="100"/>
        </p:scale>
        <p:origin x="6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hape 109">
            <a:extLst>
              <a:ext uri="{FF2B5EF4-FFF2-40B4-BE49-F238E27FC236}">
                <a16:creationId xmlns:a16="http://schemas.microsoft.com/office/drawing/2014/main" id="{1F32B80D-D8CE-0036-19FD-7913E3069286}"/>
              </a:ext>
            </a:extLst>
          </p:cNvPr>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147" name="Shape 110">
            <a:extLst>
              <a:ext uri="{FF2B5EF4-FFF2-40B4-BE49-F238E27FC236}">
                <a16:creationId xmlns:a16="http://schemas.microsoft.com/office/drawing/2014/main" id="{BE7DF601-1A30-17F0-D94F-36D149070A22}"/>
              </a:ext>
            </a:extLst>
          </p:cNvPr>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sym typeface="Calibri" panose="020F050202020403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5DEDC2EC-BFFD-27A8-2C2A-F8123D274FA5}"/>
              </a:ext>
            </a:extLst>
          </p:cNvPr>
          <p:cNvSpPr>
            <a:spLocks noGrp="1" noRot="1" noChangeAspect="1" noTextEdit="1"/>
          </p:cNvSpPr>
          <p:nvPr>
            <p:ph type="sldImg"/>
          </p:nvPr>
        </p:nvSpPr>
        <p:spPr/>
      </p:sp>
      <p:sp>
        <p:nvSpPr>
          <p:cNvPr id="8195" name="Notes Placeholder 2">
            <a:extLst>
              <a:ext uri="{FF2B5EF4-FFF2-40B4-BE49-F238E27FC236}">
                <a16:creationId xmlns:a16="http://schemas.microsoft.com/office/drawing/2014/main" id="{0CED953E-1896-0986-C0F0-8EA236808895}"/>
              </a:ext>
            </a:extLst>
          </p:cNvPr>
          <p:cNvSpPr>
            <a:spLocks noGrp="1"/>
          </p:cNvSpPr>
          <p:nvPr>
            <p:ph type="body" idx="1"/>
          </p:nvPr>
        </p:nvSpPr>
        <p:spPr/>
        <p:txBody>
          <a:bodyPr lIns="86530" tIns="43265" rIns="86530" bIns="43265"/>
          <a:lstStyle/>
          <a:p>
            <a:endParaRPr lang="en-GB" altLang="en-US"/>
          </a:p>
        </p:txBody>
      </p:sp>
      <p:sp>
        <p:nvSpPr>
          <p:cNvPr id="8196" name="Slide Number Placeholder 3">
            <a:extLst>
              <a:ext uri="{FF2B5EF4-FFF2-40B4-BE49-F238E27FC236}">
                <a16:creationId xmlns:a16="http://schemas.microsoft.com/office/drawing/2014/main" id="{6352C797-6550-C08F-4BF3-31FE2D002A90}"/>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30" tIns="43265" rIns="86530" bIns="43265"/>
          <a:lstStyle>
            <a:lvl1pPr>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10D3A177-3D1F-764C-8C3A-78222565FDAF}" type="slidenum">
              <a:rPr lang="en-GB" altLang="en-US" sz="1800">
                <a:solidFill>
                  <a:srgbClr val="000000"/>
                </a:solidFill>
                <a:latin typeface="Arial" panose="020B0604020202020204" pitchFamily="34" charset="0"/>
              </a:rPr>
              <a:pPr eaLnBrk="1" hangingPunct="1">
                <a:spcBef>
                  <a:spcPct val="0"/>
                </a:spcBef>
              </a:pPr>
              <a:t>1</a:t>
            </a:fld>
            <a:endParaRPr lang="en-GB" altLang="en-US" sz="180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96424A0-FB4A-702C-E60E-C60D41049D46}"/>
              </a:ext>
            </a:extLst>
          </p:cNvPr>
          <p:cNvSpPr>
            <a:spLocks noGrp="1" noRot="1" noChangeAspect="1" noTextEdit="1"/>
          </p:cNvSpPr>
          <p:nvPr>
            <p:ph type="sldImg"/>
          </p:nvPr>
        </p:nvSpPr>
        <p:spPr/>
      </p:sp>
      <p:sp>
        <p:nvSpPr>
          <p:cNvPr id="10243" name="Notes Placeholder 2">
            <a:extLst>
              <a:ext uri="{FF2B5EF4-FFF2-40B4-BE49-F238E27FC236}">
                <a16:creationId xmlns:a16="http://schemas.microsoft.com/office/drawing/2014/main" id="{CF392BFA-9334-5F0E-C7BB-333F120FAD17}"/>
              </a:ext>
            </a:extLst>
          </p:cNvPr>
          <p:cNvSpPr>
            <a:spLocks noGrp="1"/>
          </p:cNvSpPr>
          <p:nvPr>
            <p:ph type="body" idx="1"/>
          </p:nvPr>
        </p:nvSpPr>
        <p:spPr/>
        <p:txBody>
          <a:bodyPr lIns="86530" tIns="43265" rIns="86530" bIns="43265"/>
          <a:lstStyle/>
          <a:p>
            <a:endParaRPr lang="en-GB" altLang="en-US"/>
          </a:p>
        </p:txBody>
      </p:sp>
      <p:sp>
        <p:nvSpPr>
          <p:cNvPr id="10244" name="Slide Number Placeholder 3">
            <a:extLst>
              <a:ext uri="{FF2B5EF4-FFF2-40B4-BE49-F238E27FC236}">
                <a16:creationId xmlns:a16="http://schemas.microsoft.com/office/drawing/2014/main" id="{8881064D-CBEB-4AA7-DF67-5FF7B5C67D25}"/>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30" tIns="43265" rIns="86530" bIns="43265"/>
          <a:lstStyle>
            <a:lvl1pPr>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CA76C4FC-068B-5B44-8A5B-F938EBE77CBA}" type="slidenum">
              <a:rPr lang="en-GB" altLang="en-US" sz="1800">
                <a:solidFill>
                  <a:srgbClr val="000000"/>
                </a:solidFill>
                <a:latin typeface="Arial" panose="020B0604020202020204" pitchFamily="34" charset="0"/>
              </a:rPr>
              <a:pPr eaLnBrk="1" hangingPunct="1">
                <a:spcBef>
                  <a:spcPct val="0"/>
                </a:spcBef>
              </a:pPr>
              <a:t>2</a:t>
            </a:fld>
            <a:endParaRPr lang="en-GB" altLang="en-US" sz="1800">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B9DD251-11C1-D167-CB9C-F1BDE1B0F75C}"/>
              </a:ext>
            </a:extLst>
          </p:cNvPr>
          <p:cNvSpPr>
            <a:spLocks noGrp="1" noRot="1" noChangeAspect="1" noTextEdit="1"/>
          </p:cNvSpPr>
          <p:nvPr>
            <p:ph type="sldImg"/>
          </p:nvPr>
        </p:nvSpPr>
        <p:spPr/>
      </p:sp>
      <p:sp>
        <p:nvSpPr>
          <p:cNvPr id="14339" name="Notes Placeholder 2">
            <a:extLst>
              <a:ext uri="{FF2B5EF4-FFF2-40B4-BE49-F238E27FC236}">
                <a16:creationId xmlns:a16="http://schemas.microsoft.com/office/drawing/2014/main" id="{92A1C94A-9AE2-6123-A758-D9079BB0812E}"/>
              </a:ext>
            </a:extLst>
          </p:cNvPr>
          <p:cNvSpPr>
            <a:spLocks noGrp="1"/>
          </p:cNvSpPr>
          <p:nvPr>
            <p:ph type="body" idx="1"/>
          </p:nvPr>
        </p:nvSpPr>
        <p:spPr/>
        <p:txBody>
          <a:bodyPr lIns="86530" tIns="43265" rIns="86530" bIns="43265"/>
          <a:lstStyle/>
          <a:p>
            <a:endParaRPr lang="en-GB" altLang="en-US"/>
          </a:p>
        </p:txBody>
      </p:sp>
      <p:sp>
        <p:nvSpPr>
          <p:cNvPr id="14340" name="Slide Number Placeholder 3">
            <a:extLst>
              <a:ext uri="{FF2B5EF4-FFF2-40B4-BE49-F238E27FC236}">
                <a16:creationId xmlns:a16="http://schemas.microsoft.com/office/drawing/2014/main" id="{A7E9B944-2637-C22C-53D6-7BA0262D7DAE}"/>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30" tIns="43265" rIns="86530" bIns="43265"/>
          <a:lstStyle>
            <a:lvl1pPr>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1820412C-5D48-DB40-8B9F-BF1D1FC98A04}" type="slidenum">
              <a:rPr lang="en-GB" altLang="en-US" sz="1800">
                <a:solidFill>
                  <a:srgbClr val="000000"/>
                </a:solidFill>
                <a:latin typeface="Arial" panose="020B0604020202020204" pitchFamily="34" charset="0"/>
              </a:rPr>
              <a:pPr eaLnBrk="1" hangingPunct="1">
                <a:spcBef>
                  <a:spcPct val="0"/>
                </a:spcBef>
              </a:pPr>
              <a:t>5</a:t>
            </a:fld>
            <a:endParaRPr lang="en-GB" altLang="en-US" sz="1800">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2" name="Picture 4" descr="C:\Users\Heather\Documents\My Dropbox\Chambers\Website and Marketing Review\Logo\PumpCourt_logo_HR.jpg">
            <a:extLst>
              <a:ext uri="{FF2B5EF4-FFF2-40B4-BE49-F238E27FC236}">
                <a16:creationId xmlns:a16="http://schemas.microsoft.com/office/drawing/2014/main" id="{1A35876B-49A2-E86E-9F0B-30ECC562E4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333375"/>
            <a:ext cx="17287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hape 20"/>
          <p:cNvSpPr>
            <a:spLocks noGrp="1"/>
          </p:cNvSpPr>
          <p:nvPr>
            <p:ph type="title"/>
          </p:nvPr>
        </p:nvSpPr>
        <p:spPr>
          <a:prstGeom prst="rect">
            <a:avLst/>
          </a:prstGeom>
        </p:spPr>
        <p:txBody>
          <a:bodyPr/>
          <a:lstStyle>
            <a:lvl1pPr algn="r">
              <a:defRPr>
                <a:solidFill>
                  <a:srgbClr val="425968"/>
                </a:solidFill>
              </a:defRPr>
            </a:lvl1pPr>
          </a:lstStyle>
          <a:p>
            <a:r>
              <a:rPr dirty="0"/>
              <a:t>Title Text</a:t>
            </a:r>
          </a:p>
        </p:txBody>
      </p:sp>
      <p:sp>
        <p:nvSpPr>
          <p:cNvPr id="21" name="Shape 21"/>
          <p:cNvSpPr>
            <a:spLocks noGrp="1"/>
          </p:cNvSpPr>
          <p:nvPr>
            <p:ph type="body" idx="1"/>
          </p:nvPr>
        </p:nvSpPr>
        <p:spPr>
          <a:prstGeom prst="rect">
            <a:avLst/>
          </a:prstGeom>
        </p:spPr>
        <p:txBody>
          <a:bodyPr/>
          <a:lstStyle>
            <a:lvl1pPr>
              <a:buClr>
                <a:srgbClr val="AB0634"/>
              </a:buClr>
              <a:defRPr>
                <a:solidFill>
                  <a:srgbClr val="425968"/>
                </a:solidFill>
              </a:defRPr>
            </a:lvl1pPr>
            <a:lvl2pPr>
              <a:buClr>
                <a:srgbClr val="AB0634"/>
              </a:buClr>
              <a:defRPr>
                <a:solidFill>
                  <a:srgbClr val="425968"/>
                </a:solidFill>
              </a:defRPr>
            </a:lvl2pPr>
            <a:lvl3pPr>
              <a:buClr>
                <a:srgbClr val="AB0634"/>
              </a:buClr>
              <a:defRPr>
                <a:solidFill>
                  <a:srgbClr val="425968"/>
                </a:solidFill>
              </a:defRPr>
            </a:lvl3pPr>
            <a:lvl4pPr>
              <a:buClr>
                <a:srgbClr val="AB0634"/>
              </a:buClr>
              <a:defRPr>
                <a:solidFill>
                  <a:srgbClr val="425968"/>
                </a:solidFill>
              </a:defRPr>
            </a:lvl4pPr>
            <a:lvl5pPr>
              <a:buClr>
                <a:srgbClr val="AB0634"/>
              </a:buClr>
              <a:defRPr>
                <a:solidFill>
                  <a:srgbClr val="425968"/>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 name="Shape 22">
            <a:extLst>
              <a:ext uri="{FF2B5EF4-FFF2-40B4-BE49-F238E27FC236}">
                <a16:creationId xmlns:a16="http://schemas.microsoft.com/office/drawing/2014/main" id="{011D8B29-9223-7AD6-65D1-1527AFA7672E}"/>
              </a:ext>
            </a:extLst>
          </p:cNvPr>
          <p:cNvSpPr>
            <a:spLocks noGrp="1"/>
          </p:cNvSpPr>
          <p:nvPr>
            <p:ph type="sldNum" sz="quarter" idx="10"/>
          </p:nvPr>
        </p:nvSpPr>
        <p:spPr>
          <a:ln w="12700">
            <a:miter lim="400000"/>
          </a:ln>
        </p:spPr>
        <p:txBody>
          <a:bodyPr/>
          <a:lstStyle>
            <a:lvl1pPr defTabSz="914400" hangingPunct="1">
              <a:defRPr smtClean="0">
                <a:latin typeface="Arial" panose="020B0604020202020204" pitchFamily="34" charset="0"/>
                <a:cs typeface="Helvetica" panose="020B0604020202020204" pitchFamily="34" charset="0"/>
              </a:defRPr>
            </a:lvl1pPr>
          </a:lstStyle>
          <a:p>
            <a:pPr>
              <a:defRPr/>
            </a:pPr>
            <a:fld id="{3E922CDA-EF98-B64A-92CB-318F7A0308D4}" type="slidenum">
              <a:rPr lang="en-US" altLang="en-US"/>
              <a:pPr>
                <a:defRPr/>
              </a:pPr>
              <a:t>‹#›</a:t>
            </a:fld>
            <a:endParaRPr lang="en-US" altLang="en-US"/>
          </a:p>
        </p:txBody>
      </p:sp>
    </p:spTree>
    <p:extLst>
      <p:ext uri="{BB962C8B-B14F-4D97-AF65-F5344CB8AC3E}">
        <p14:creationId xmlns:p14="http://schemas.microsoft.com/office/powerpoint/2010/main" val="22486442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pic>
        <p:nvPicPr>
          <p:cNvPr id="2" name="Picture 2" descr="C:\Users\Heather\Documents\My Dropbox\Chambers\Website and Marketing Review\Logo\PumpCourt_logo_HR.jpg">
            <a:extLst>
              <a:ext uri="{FF2B5EF4-FFF2-40B4-BE49-F238E27FC236}">
                <a16:creationId xmlns:a16="http://schemas.microsoft.com/office/drawing/2014/main" id="{E04643EE-953D-A7F8-FBF7-29625F5606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333375"/>
            <a:ext cx="17287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Shape 89"/>
          <p:cNvSpPr>
            <a:spLocks noGrp="1"/>
          </p:cNvSpPr>
          <p:nvPr>
            <p:ph type="title"/>
          </p:nvPr>
        </p:nvSpPr>
        <p:spPr>
          <a:prstGeom prst="rect">
            <a:avLst/>
          </a:prstGeom>
        </p:spPr>
        <p:txBody>
          <a:bodyPr/>
          <a:lstStyle/>
          <a:p>
            <a:r>
              <a:t>Title Text</a:t>
            </a:r>
          </a:p>
        </p:txBody>
      </p:sp>
      <p:sp>
        <p:nvSpPr>
          <p:cNvPr id="90" name="Shape 9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hape 91">
            <a:extLst>
              <a:ext uri="{FF2B5EF4-FFF2-40B4-BE49-F238E27FC236}">
                <a16:creationId xmlns:a16="http://schemas.microsoft.com/office/drawing/2014/main" id="{FC6859FA-03F0-6585-3DFD-9D259D653DDB}"/>
              </a:ext>
            </a:extLst>
          </p:cNvPr>
          <p:cNvSpPr>
            <a:spLocks noGrp="1"/>
          </p:cNvSpPr>
          <p:nvPr>
            <p:ph type="sldNum" sz="quarter" idx="10"/>
          </p:nvPr>
        </p:nvSpPr>
        <p:spPr>
          <a:ln w="12700">
            <a:miter lim="400000"/>
          </a:ln>
        </p:spPr>
        <p:txBody>
          <a:bodyPr/>
          <a:lstStyle>
            <a:lvl1pPr defTabSz="914400" hangingPunct="1">
              <a:defRPr smtClean="0">
                <a:latin typeface="Arial" panose="020B0604020202020204" pitchFamily="34" charset="0"/>
                <a:cs typeface="Helvetica" panose="020B0604020202020204" pitchFamily="34" charset="0"/>
              </a:defRPr>
            </a:lvl1pPr>
          </a:lstStyle>
          <a:p>
            <a:pPr>
              <a:defRPr/>
            </a:pPr>
            <a:fld id="{36F5C3EC-F761-C44B-A7C8-BF1D615F8282}" type="slidenum">
              <a:rPr lang="en-US" altLang="en-US"/>
              <a:pPr>
                <a:defRPr/>
              </a:pPr>
              <a:t>‹#›</a:t>
            </a:fld>
            <a:endParaRPr lang="en-US" altLang="en-US"/>
          </a:p>
        </p:txBody>
      </p:sp>
    </p:spTree>
    <p:extLst>
      <p:ext uri="{BB962C8B-B14F-4D97-AF65-F5344CB8AC3E}">
        <p14:creationId xmlns:p14="http://schemas.microsoft.com/office/powerpoint/2010/main" val="25126124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8" name="Shape 98"/>
          <p:cNvSpPr>
            <a:spLocks noGrp="1"/>
          </p:cNvSpPr>
          <p:nvPr>
            <p:ph type="title"/>
          </p:nvPr>
        </p:nvSpPr>
        <p:spPr>
          <a:xfrm>
            <a:off x="6629400" y="0"/>
            <a:ext cx="2057400" cy="6400802"/>
          </a:xfrm>
          <a:prstGeom prst="rect">
            <a:avLst/>
          </a:prstGeom>
        </p:spPr>
        <p:txBody>
          <a:bodyPr/>
          <a:lstStyle/>
          <a:p>
            <a:r>
              <a:t>Title Text</a:t>
            </a:r>
          </a:p>
        </p:txBody>
      </p:sp>
      <p:sp>
        <p:nvSpPr>
          <p:cNvPr id="99" name="Shape 99"/>
          <p:cNvSpPr>
            <a:spLocks noGrp="1"/>
          </p:cNvSpPr>
          <p:nvPr>
            <p:ph type="body" idx="1"/>
          </p:nvPr>
        </p:nvSpPr>
        <p:spPr>
          <a:xfrm>
            <a:off x="457200" y="274641"/>
            <a:ext cx="6019800" cy="65833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hape 100">
            <a:extLst>
              <a:ext uri="{FF2B5EF4-FFF2-40B4-BE49-F238E27FC236}">
                <a16:creationId xmlns:a16="http://schemas.microsoft.com/office/drawing/2014/main" id="{BC3426AB-A392-50DF-8322-D2700E8F37C6}"/>
              </a:ext>
            </a:extLst>
          </p:cNvPr>
          <p:cNvSpPr>
            <a:spLocks noGrp="1"/>
          </p:cNvSpPr>
          <p:nvPr>
            <p:ph type="sldNum" sz="quarter" idx="10"/>
          </p:nvPr>
        </p:nvSpPr>
        <p:spPr>
          <a:ln w="12700">
            <a:miter lim="400000"/>
          </a:ln>
        </p:spPr>
        <p:txBody>
          <a:bodyPr/>
          <a:lstStyle>
            <a:lvl1pPr defTabSz="914400" hangingPunct="1">
              <a:defRPr smtClean="0">
                <a:latin typeface="Arial" panose="020B0604020202020204" pitchFamily="34" charset="0"/>
                <a:cs typeface="Helvetica" panose="020B0604020202020204" pitchFamily="34" charset="0"/>
              </a:defRPr>
            </a:lvl1pPr>
          </a:lstStyle>
          <a:p>
            <a:pPr>
              <a:defRPr/>
            </a:pPr>
            <a:fld id="{E90C67FF-399B-2840-92F4-6F685D4CFF40}" type="slidenum">
              <a:rPr lang="en-US" altLang="en-US"/>
              <a:pPr>
                <a:defRPr/>
              </a:pPr>
              <a:t>‹#›</a:t>
            </a:fld>
            <a:endParaRPr lang="en-US" altLang="en-US"/>
          </a:p>
        </p:txBody>
      </p:sp>
    </p:spTree>
    <p:extLst>
      <p:ext uri="{BB962C8B-B14F-4D97-AF65-F5344CB8AC3E}">
        <p14:creationId xmlns:p14="http://schemas.microsoft.com/office/powerpoint/2010/main" val="309375505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4ADB50-43B8-02A2-790E-6D70E7F124D9}"/>
              </a:ext>
            </a:extLst>
          </p:cNvPr>
          <p:cNvSpPr>
            <a:spLocks noGrp="1"/>
          </p:cNvSpPr>
          <p:nvPr>
            <p:ph type="dt" sz="half" idx="10"/>
          </p:nvPr>
        </p:nvSpPr>
        <p:spPr>
          <a:xfrm>
            <a:off x="457200" y="6356350"/>
            <a:ext cx="2133600" cy="365125"/>
          </a:xfrm>
          <a:prstGeom prst="rect">
            <a:avLst/>
          </a:prstGeom>
        </p:spPr>
        <p:txBody>
          <a:bodyPr/>
          <a:lstStyle>
            <a:lvl1pPr eaLnBrk="1" fontAlgn="base" hangingPunct="1">
              <a:spcBef>
                <a:spcPct val="0"/>
              </a:spcBef>
              <a:spcAft>
                <a:spcPct val="0"/>
              </a:spcAft>
              <a:defRPr>
                <a:latin typeface="Arial" charset="0"/>
                <a:ea typeface="+mn-ea"/>
                <a:cs typeface="Arial" pitchFamily="34" charset="0"/>
              </a:defRPr>
            </a:lvl1pPr>
          </a:lstStyle>
          <a:p>
            <a:pPr>
              <a:defRPr/>
            </a:pPr>
            <a:fld id="{4CB835DA-02EF-E543-A3FA-C8B8F121C6A6}" type="datetimeFigureOut">
              <a:rPr lang="en-GB"/>
              <a:pPr>
                <a:defRPr/>
              </a:pPr>
              <a:t>26/06/2023</a:t>
            </a:fld>
            <a:endParaRPr lang="en-GB" dirty="0"/>
          </a:p>
        </p:txBody>
      </p:sp>
      <p:sp>
        <p:nvSpPr>
          <p:cNvPr id="5" name="Footer Placeholder 4">
            <a:extLst>
              <a:ext uri="{FF2B5EF4-FFF2-40B4-BE49-F238E27FC236}">
                <a16:creationId xmlns:a16="http://schemas.microsoft.com/office/drawing/2014/main" id="{9A9C5411-FF26-CEA9-B882-33A581778846}"/>
              </a:ext>
            </a:extLst>
          </p:cNvPr>
          <p:cNvSpPr>
            <a:spLocks noGrp="1"/>
          </p:cNvSpPr>
          <p:nvPr>
            <p:ph type="ftr" sz="quarter" idx="11"/>
          </p:nvPr>
        </p:nvSpPr>
        <p:spPr>
          <a:xfrm>
            <a:off x="3124200" y="6356350"/>
            <a:ext cx="2895600" cy="365125"/>
          </a:xfrm>
          <a:prstGeom prst="rect">
            <a:avLst/>
          </a:prstGeom>
        </p:spPr>
        <p:txBody>
          <a:bodyPr/>
          <a:lstStyle>
            <a:lvl1pPr eaLnBrk="1" fontAlgn="base" hangingPunct="1">
              <a:spcBef>
                <a:spcPct val="0"/>
              </a:spcBef>
              <a:spcAft>
                <a:spcPct val="0"/>
              </a:spcAft>
              <a:defRPr>
                <a:latin typeface="Arial" charset="0"/>
                <a:ea typeface="+mn-ea"/>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5A56584F-E2EC-3A33-BC12-059C0895E933}"/>
              </a:ext>
            </a:extLst>
          </p:cNvPr>
          <p:cNvSpPr>
            <a:spLocks noGrp="1"/>
          </p:cNvSpPr>
          <p:nvPr>
            <p:ph type="sldNum" sz="quarter" idx="12"/>
          </p:nvPr>
        </p:nvSpPr>
        <p:spPr/>
        <p:txBody>
          <a:bodyPr/>
          <a:lstStyle>
            <a:lvl1pPr>
              <a:defRPr smtClean="0">
                <a:latin typeface="Arial" panose="020B0604020202020204" pitchFamily="34" charset="0"/>
              </a:defRPr>
            </a:lvl1pPr>
          </a:lstStyle>
          <a:p>
            <a:pPr>
              <a:defRPr/>
            </a:pPr>
            <a:fld id="{F7B91742-69D5-E842-8B47-AC51D63512BE}" type="slidenum">
              <a:rPr lang="en-GB" altLang="en-US"/>
              <a:pPr>
                <a:defRPr/>
              </a:pPr>
              <a:t>‹#›</a:t>
            </a:fld>
            <a:endParaRPr lang="en-GB" altLang="en-US"/>
          </a:p>
        </p:txBody>
      </p:sp>
    </p:spTree>
    <p:extLst>
      <p:ext uri="{BB962C8B-B14F-4D97-AF65-F5344CB8AC3E}">
        <p14:creationId xmlns:p14="http://schemas.microsoft.com/office/powerpoint/2010/main" val="365182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hape 2">
            <a:extLst>
              <a:ext uri="{FF2B5EF4-FFF2-40B4-BE49-F238E27FC236}">
                <a16:creationId xmlns:a16="http://schemas.microsoft.com/office/drawing/2014/main" id="{3E891840-3971-9D85-DA39-41C07E5F70FD}"/>
              </a:ext>
            </a:extLst>
          </p:cNvPr>
          <p:cNvSpPr>
            <a:spLocks noGrp="1"/>
          </p:cNvSpPr>
          <p:nvPr>
            <p:ph type="title"/>
          </p:nvPr>
        </p:nvSpPr>
        <p:spPr bwMode="auto">
          <a:xfrm>
            <a:off x="457200" y="92075"/>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a:sym typeface="Calibri" panose="020F0502020204030204" pitchFamily="34" charset="0"/>
              </a:rPr>
              <a:t>Title Text</a:t>
            </a:r>
          </a:p>
        </p:txBody>
      </p:sp>
      <p:sp>
        <p:nvSpPr>
          <p:cNvPr id="1027" name="Shape 3">
            <a:extLst>
              <a:ext uri="{FF2B5EF4-FFF2-40B4-BE49-F238E27FC236}">
                <a16:creationId xmlns:a16="http://schemas.microsoft.com/office/drawing/2014/main" id="{7C3BA626-47E3-943E-3472-0BD97CFCAC10}"/>
              </a:ext>
            </a:extLst>
          </p:cNvPr>
          <p:cNvSpPr>
            <a:spLocks noGrp="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a:sym typeface="Calibri" panose="020F0502020204030204" pitchFamily="34" charset="0"/>
              </a:rPr>
              <a:t>Body Level One</a:t>
            </a:r>
          </a:p>
          <a:p>
            <a:pPr lvl="1"/>
            <a:r>
              <a:rPr lang="en-US" altLang="en-US">
                <a:sym typeface="Calibri" panose="020F0502020204030204" pitchFamily="34" charset="0"/>
              </a:rPr>
              <a:t>Body Level Two</a:t>
            </a:r>
          </a:p>
          <a:p>
            <a:pPr lvl="2"/>
            <a:r>
              <a:rPr lang="en-US" altLang="en-US">
                <a:sym typeface="Calibri" panose="020F0502020204030204" pitchFamily="34" charset="0"/>
              </a:rPr>
              <a:t>Body Level Three</a:t>
            </a:r>
          </a:p>
          <a:p>
            <a:pPr lvl="3"/>
            <a:r>
              <a:rPr lang="en-US" altLang="en-US">
                <a:sym typeface="Calibri" panose="020F0502020204030204" pitchFamily="34" charset="0"/>
              </a:rPr>
              <a:t>Body Level Four</a:t>
            </a:r>
          </a:p>
          <a:p>
            <a:pPr lvl="4"/>
            <a:r>
              <a:rPr lang="en-US" altLang="en-US">
                <a:sym typeface="Calibri" panose="020F0502020204030204" pitchFamily="34" charset="0"/>
              </a:rPr>
              <a:t>Body Level Five</a:t>
            </a:r>
          </a:p>
        </p:txBody>
      </p:sp>
      <p:sp>
        <p:nvSpPr>
          <p:cNvPr id="5124" name="Shape 4">
            <a:extLst>
              <a:ext uri="{FF2B5EF4-FFF2-40B4-BE49-F238E27FC236}">
                <a16:creationId xmlns:a16="http://schemas.microsoft.com/office/drawing/2014/main" id="{801374F7-B523-21E7-4785-157535A77505}"/>
              </a:ext>
            </a:extLst>
          </p:cNvPr>
          <p:cNvSpPr>
            <a:spLocks noGrp="1"/>
          </p:cNvSpPr>
          <p:nvPr>
            <p:ph type="sldNum" sz="quarter" idx="2"/>
          </p:nvPr>
        </p:nvSpPr>
        <p:spPr bwMode="auto">
          <a:xfrm>
            <a:off x="6553200" y="6400800"/>
            <a:ext cx="2133600" cy="276225"/>
          </a:xfrm>
          <a:prstGeom prst="rect">
            <a:avLst/>
          </a:prstGeom>
          <a:noFill/>
          <a:ln>
            <a:noFill/>
          </a:ln>
        </p:spPr>
        <p:txBody>
          <a:bodyPr vert="horz" wrap="square" lIns="45719" tIns="45720" rIns="45719" bIns="45720" numCol="1" anchor="ctr" anchorCtr="0" compatLnSpc="1">
            <a:prstTxWarp prst="textNoShape">
              <a:avLst/>
            </a:prstTxWarp>
            <a:spAutoFit/>
          </a:bodyPr>
          <a:lstStyle>
            <a:lvl1pPr algn="r" defTabSz="457200" eaLnBrk="1">
              <a:defRPr sz="1200" smtClean="0">
                <a:solidFill>
                  <a:srgbClr val="888888"/>
                </a:solidFill>
                <a:latin typeface="Calibri" panose="020F0502020204030204" pitchFamily="34" charset="0"/>
                <a:ea typeface="+mn-ea"/>
                <a:cs typeface="Calibri" panose="020F0502020204030204" pitchFamily="34" charset="0"/>
              </a:defRPr>
            </a:lvl1pPr>
          </a:lstStyle>
          <a:p>
            <a:pPr>
              <a:defRPr/>
            </a:pPr>
            <a:fld id="{6B6C83E7-248A-1244-830A-728773B31E6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Lst>
  <p:transition spd="med"/>
  <p:txStyles>
    <p:titleStyle>
      <a:lvl1pPr algn="r" defTabSz="457200" rtl="0" eaLnBrk="0" fontAlgn="base" hangingPunct="0">
        <a:spcBef>
          <a:spcPct val="0"/>
        </a:spcBef>
        <a:spcAft>
          <a:spcPct val="0"/>
        </a:spcAft>
        <a:defRPr sz="4400">
          <a:solidFill>
            <a:srgbClr val="425968"/>
          </a:solidFill>
          <a:latin typeface="Calibri"/>
          <a:ea typeface="Calibri"/>
          <a:cs typeface="Calibri"/>
          <a:sym typeface="Calibri" panose="020F0502020204030204" pitchFamily="34" charset="0"/>
        </a:defRPr>
      </a:lvl1pPr>
      <a:lvl2pPr algn="r" defTabSz="457200" rtl="0" eaLnBrk="0" fontAlgn="base" hangingPunct="0">
        <a:spcBef>
          <a:spcPct val="0"/>
        </a:spcBef>
        <a:spcAft>
          <a:spcPct val="0"/>
        </a:spcAft>
        <a:defRPr sz="4400">
          <a:solidFill>
            <a:srgbClr val="425968"/>
          </a:solidFill>
          <a:latin typeface="Calibri"/>
          <a:ea typeface="Calibri"/>
          <a:cs typeface="Calibri"/>
          <a:sym typeface="Calibri" panose="020F0502020204030204" pitchFamily="34" charset="0"/>
        </a:defRPr>
      </a:lvl2pPr>
      <a:lvl3pPr algn="r" defTabSz="457200" rtl="0" eaLnBrk="0" fontAlgn="base" hangingPunct="0">
        <a:spcBef>
          <a:spcPct val="0"/>
        </a:spcBef>
        <a:spcAft>
          <a:spcPct val="0"/>
        </a:spcAft>
        <a:defRPr sz="4400">
          <a:solidFill>
            <a:srgbClr val="425968"/>
          </a:solidFill>
          <a:latin typeface="Calibri"/>
          <a:ea typeface="Calibri"/>
          <a:cs typeface="Calibri"/>
          <a:sym typeface="Calibri" panose="020F0502020204030204" pitchFamily="34" charset="0"/>
        </a:defRPr>
      </a:lvl3pPr>
      <a:lvl4pPr algn="r" defTabSz="457200" rtl="0" eaLnBrk="0" fontAlgn="base" hangingPunct="0">
        <a:spcBef>
          <a:spcPct val="0"/>
        </a:spcBef>
        <a:spcAft>
          <a:spcPct val="0"/>
        </a:spcAft>
        <a:defRPr sz="4400">
          <a:solidFill>
            <a:srgbClr val="425968"/>
          </a:solidFill>
          <a:latin typeface="Calibri"/>
          <a:ea typeface="Calibri"/>
          <a:cs typeface="Calibri"/>
          <a:sym typeface="Calibri" panose="020F0502020204030204" pitchFamily="34" charset="0"/>
        </a:defRPr>
      </a:lvl4pPr>
      <a:lvl5pPr algn="r" defTabSz="457200" rtl="0" eaLnBrk="0" fontAlgn="base" hangingPunct="0">
        <a:spcBef>
          <a:spcPct val="0"/>
        </a:spcBef>
        <a:spcAft>
          <a:spcPct val="0"/>
        </a:spcAft>
        <a:defRPr sz="4400">
          <a:solidFill>
            <a:srgbClr val="425968"/>
          </a:solidFill>
          <a:latin typeface="Calibri"/>
          <a:ea typeface="Calibri"/>
          <a:cs typeface="Calibri"/>
          <a:sym typeface="Calibri" panose="020F0502020204030204" pitchFamily="34" charset="0"/>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indent="-342900" algn="l" defTabSz="457200" rtl="0" eaLnBrk="0" fontAlgn="base" hangingPunct="0">
        <a:spcBef>
          <a:spcPts val="700"/>
        </a:spcBef>
        <a:spcAft>
          <a:spcPct val="0"/>
        </a:spcAft>
        <a:buClr>
          <a:srgbClr val="AB0634"/>
        </a:buClr>
        <a:buSzPct val="100000"/>
        <a:buFont typeface="Arial" panose="020B0604020202020204" pitchFamily="34" charset="0"/>
        <a:buChar char="•"/>
        <a:defRPr sz="3200">
          <a:solidFill>
            <a:srgbClr val="425968"/>
          </a:solidFill>
          <a:latin typeface="Calibri"/>
          <a:ea typeface="Calibri"/>
          <a:cs typeface="Calibri"/>
          <a:sym typeface="Calibri" panose="020F0502020204030204" pitchFamily="34" charset="0"/>
        </a:defRPr>
      </a:lvl1pPr>
      <a:lvl2pPr marL="782638" indent="-325438" algn="l" defTabSz="457200" rtl="0" eaLnBrk="0" fontAlgn="base" hangingPunct="0">
        <a:spcBef>
          <a:spcPts val="700"/>
        </a:spcBef>
        <a:spcAft>
          <a:spcPct val="0"/>
        </a:spcAft>
        <a:buClr>
          <a:srgbClr val="AB0634"/>
        </a:buClr>
        <a:buSzPct val="100000"/>
        <a:buFont typeface="Arial" panose="020B0604020202020204" pitchFamily="34" charset="0"/>
        <a:buChar char="–"/>
        <a:defRPr sz="3200">
          <a:solidFill>
            <a:srgbClr val="425968"/>
          </a:solidFill>
          <a:latin typeface="Calibri"/>
          <a:ea typeface="Calibri"/>
          <a:cs typeface="Calibri"/>
          <a:sym typeface="Calibri" panose="020F0502020204030204" pitchFamily="34" charset="0"/>
        </a:defRPr>
      </a:lvl2pPr>
      <a:lvl3pPr marL="1219200" indent="-304800" algn="l" defTabSz="457200" rtl="0" eaLnBrk="0" fontAlgn="base" hangingPunct="0">
        <a:spcBef>
          <a:spcPts val="700"/>
        </a:spcBef>
        <a:spcAft>
          <a:spcPct val="0"/>
        </a:spcAft>
        <a:buClr>
          <a:srgbClr val="AB0634"/>
        </a:buClr>
        <a:buSzPct val="100000"/>
        <a:buFont typeface="Arial" panose="020B0604020202020204" pitchFamily="34" charset="0"/>
        <a:buChar char="•"/>
        <a:defRPr sz="3200">
          <a:solidFill>
            <a:srgbClr val="425968"/>
          </a:solidFill>
          <a:latin typeface="Calibri"/>
          <a:ea typeface="Calibri"/>
          <a:cs typeface="Calibri"/>
          <a:sym typeface="Calibri" panose="020F0502020204030204" pitchFamily="34" charset="0"/>
        </a:defRPr>
      </a:lvl3pPr>
      <a:lvl4pPr marL="1736725" indent="-365125" algn="l" defTabSz="457200" rtl="0" eaLnBrk="0" fontAlgn="base" hangingPunct="0">
        <a:spcBef>
          <a:spcPts val="700"/>
        </a:spcBef>
        <a:spcAft>
          <a:spcPct val="0"/>
        </a:spcAft>
        <a:buClr>
          <a:srgbClr val="AB0634"/>
        </a:buClr>
        <a:buSzPct val="100000"/>
        <a:buFont typeface="Arial" panose="020B0604020202020204" pitchFamily="34" charset="0"/>
        <a:buChar char="–"/>
        <a:defRPr sz="3200">
          <a:solidFill>
            <a:srgbClr val="425968"/>
          </a:solidFill>
          <a:latin typeface="Calibri"/>
          <a:ea typeface="Calibri"/>
          <a:cs typeface="Calibri"/>
          <a:sym typeface="Calibri" panose="020F0502020204030204" pitchFamily="34" charset="0"/>
        </a:defRPr>
      </a:lvl4pPr>
      <a:lvl5pPr marL="2193925" indent="-365125" algn="l" defTabSz="457200" rtl="0" eaLnBrk="0" fontAlgn="base" hangingPunct="0">
        <a:spcBef>
          <a:spcPts val="700"/>
        </a:spcBef>
        <a:spcAft>
          <a:spcPct val="0"/>
        </a:spcAft>
        <a:buClr>
          <a:srgbClr val="AB0634"/>
        </a:buClr>
        <a:buSzPct val="100000"/>
        <a:buFont typeface="Arial" panose="020B0604020202020204" pitchFamily="34" charset="0"/>
        <a:buChar char="»"/>
        <a:defRPr sz="3200">
          <a:solidFill>
            <a:srgbClr val="425968"/>
          </a:solidFill>
          <a:latin typeface="Calibri"/>
          <a:ea typeface="Calibri"/>
          <a:cs typeface="Calibri"/>
          <a:sym typeface="Calibri" panose="020F0502020204030204" pitchFamily="34" charset="0"/>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E7E467D-DEED-7F15-0C65-DC5857219259}"/>
              </a:ext>
            </a:extLst>
          </p:cNvPr>
          <p:cNvSpPr>
            <a:spLocks noGrp="1"/>
          </p:cNvSpPr>
          <p:nvPr>
            <p:ph type="ctrTitle"/>
          </p:nvPr>
        </p:nvSpPr>
        <p:spPr>
          <a:xfrm>
            <a:off x="706438" y="1744663"/>
            <a:ext cx="7772400" cy="1470025"/>
          </a:xfrm>
        </p:spPr>
        <p:txBody>
          <a:bodyPr/>
          <a:lstStyle/>
          <a:p>
            <a:pPr algn="ctr" eaLnBrk="1" hangingPunct="1"/>
            <a:r>
              <a:rPr lang="en-GB" altLang="en-US" b="1" dirty="0">
                <a:latin typeface="Calibri" panose="020F0502020204030204" pitchFamily="34" charset="0"/>
                <a:cs typeface="Calibri" panose="020F0502020204030204" pitchFamily="34" charset="0"/>
              </a:rPr>
              <a:t>Industrial Action in 2023</a:t>
            </a:r>
            <a:br>
              <a:rPr lang="en-GB" altLang="en-US" b="1" dirty="0">
                <a:latin typeface="Calibri" panose="020F0502020204030204" pitchFamily="34" charset="0"/>
                <a:cs typeface="Calibri" panose="020F0502020204030204" pitchFamily="34" charset="0"/>
              </a:rPr>
            </a:br>
            <a:r>
              <a:rPr lang="en-GB" altLang="en-US" sz="2800" b="1" dirty="0">
                <a:solidFill>
                  <a:srgbClr val="7E919F"/>
                </a:solidFill>
                <a:latin typeface="Calibri" panose="020F0502020204030204" pitchFamily="34" charset="0"/>
                <a:cs typeface="Calibri" panose="020F0502020204030204" pitchFamily="34" charset="0"/>
              </a:rPr>
              <a:t>Heather Platt</a:t>
            </a:r>
            <a:endParaRPr lang="en-GB" altLang="en-US" b="1" dirty="0">
              <a:solidFill>
                <a:srgbClr val="7E919F"/>
              </a:solidFill>
              <a:latin typeface="Calibri" panose="020F0502020204030204" pitchFamily="34" charset="0"/>
              <a:cs typeface="Calibri" panose="020F0502020204030204" pitchFamily="34" charset="0"/>
            </a:endParaRPr>
          </a:p>
        </p:txBody>
      </p:sp>
      <p:pic>
        <p:nvPicPr>
          <p:cNvPr id="7171" name="Picture 2" descr="C:\Users\Heather\Documents\My Dropbox\Chambers\Website and Marketing Review\Logo\PumpCourt_logo_HR.jpg">
            <a:extLst>
              <a:ext uri="{FF2B5EF4-FFF2-40B4-BE49-F238E27FC236}">
                <a16:creationId xmlns:a16="http://schemas.microsoft.com/office/drawing/2014/main" id="{931831C3-D70E-60EE-81B5-5FB6D2E2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33375"/>
            <a:ext cx="335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110">
            <a:extLst>
              <a:ext uri="{FF2B5EF4-FFF2-40B4-BE49-F238E27FC236}">
                <a16:creationId xmlns:a16="http://schemas.microsoft.com/office/drawing/2014/main" id="{5687DACD-3C9B-5035-4DEA-D9BD80AB4D58}"/>
              </a:ext>
            </a:extLst>
          </p:cNvPr>
          <p:cNvSpPr/>
          <p:nvPr/>
        </p:nvSpPr>
        <p:spPr>
          <a:xfrm>
            <a:off x="706438" y="6488113"/>
            <a:ext cx="7920037" cy="369887"/>
          </a:xfrm>
          <a:prstGeom prst="rect">
            <a:avLst/>
          </a:prstGeom>
          <a:ln w="12700">
            <a:miter lim="400000"/>
          </a:ln>
        </p:spPr>
        <p:txBody>
          <a:bodyPr lIns="45719" rIns="45719">
            <a:spAutoFit/>
          </a:bodyPr>
          <a:lstStyle>
            <a:lvl1pPr algn="ctr">
              <a:defRPr>
                <a:solidFill>
                  <a:srgbClr val="808080"/>
                </a:solidFill>
              </a:defRPr>
            </a:lvl1pPr>
          </a:lstStyle>
          <a:p>
            <a:pPr defTabSz="457200" eaLnBrk="1" fontAlgn="auto">
              <a:spcBef>
                <a:spcPts val="0"/>
              </a:spcBef>
              <a:spcAft>
                <a:spcPts val="0"/>
              </a:spcAft>
              <a:defRPr>
                <a:solidFill>
                  <a:srgbClr val="000000"/>
                </a:solidFill>
              </a:defRPr>
            </a:pPr>
            <a:r>
              <a:rPr lang="en-GB" kern="0" dirty="0">
                <a:solidFill>
                  <a:srgbClr val="7E919F"/>
                </a:solidFill>
                <a:latin typeface="Calibri"/>
                <a:ea typeface="+mn-ea"/>
                <a:cs typeface="Calibri"/>
                <a:sym typeface="Calibri"/>
              </a:rPr>
              <a:t>www.</a:t>
            </a:r>
            <a:r>
              <a:rPr kern="0" dirty="0">
                <a:solidFill>
                  <a:srgbClr val="7E919F"/>
                </a:solidFill>
                <a:latin typeface="Calibri"/>
                <a:ea typeface="+mn-ea"/>
                <a:cs typeface="Calibri"/>
                <a:sym typeface="Calibri"/>
              </a:rPr>
              <a:t>pumpcourtchambers.com</a:t>
            </a:r>
          </a:p>
        </p:txBody>
      </p:sp>
      <p:pic>
        <p:nvPicPr>
          <p:cNvPr id="7173" name="Picture 6">
            <a:extLst>
              <a:ext uri="{FF2B5EF4-FFF2-40B4-BE49-F238E27FC236}">
                <a16:creationId xmlns:a16="http://schemas.microsoft.com/office/drawing/2014/main" id="{E514F623-A0A3-177E-26A3-6321938E0C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16275"/>
            <a:ext cx="82296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D341-536A-E634-3789-BA323E3C89C1}"/>
              </a:ext>
            </a:extLst>
          </p:cNvPr>
          <p:cNvSpPr>
            <a:spLocks noGrp="1"/>
          </p:cNvSpPr>
          <p:nvPr>
            <p:ph type="title"/>
          </p:nvPr>
        </p:nvSpPr>
        <p:spPr/>
        <p:txBody>
          <a:bodyPr/>
          <a:lstStyle/>
          <a:p>
            <a:r>
              <a:rPr lang="en-US" dirty="0"/>
              <a:t>What evidence does an </a:t>
            </a:r>
            <a:br>
              <a:rPr lang="en-US" dirty="0"/>
            </a:br>
            <a:r>
              <a:rPr lang="en-US" dirty="0"/>
              <a:t>employer need to show?</a:t>
            </a:r>
          </a:p>
        </p:txBody>
      </p:sp>
      <p:sp>
        <p:nvSpPr>
          <p:cNvPr id="3" name="Text Placeholder 2">
            <a:extLst>
              <a:ext uri="{FF2B5EF4-FFF2-40B4-BE49-F238E27FC236}">
                <a16:creationId xmlns:a16="http://schemas.microsoft.com/office/drawing/2014/main" id="{D05FA246-963D-1A14-E689-E5FDD0977C94}"/>
              </a:ext>
            </a:extLst>
          </p:cNvPr>
          <p:cNvSpPr>
            <a:spLocks noGrp="1"/>
          </p:cNvSpPr>
          <p:nvPr>
            <p:ph type="body" idx="1"/>
          </p:nvPr>
        </p:nvSpPr>
        <p:spPr>
          <a:xfrm>
            <a:off x="457200" y="1676400"/>
            <a:ext cx="8077200" cy="4610100"/>
          </a:xfrm>
        </p:spPr>
        <p:txBody>
          <a:bodyPr/>
          <a:lstStyle/>
          <a:p>
            <a:r>
              <a:rPr lang="en-US" sz="1800" dirty="0"/>
              <a:t>a (non-accidental) breach of the pre-action notice or balloting requirements</a:t>
            </a:r>
          </a:p>
          <a:p>
            <a:r>
              <a:rPr lang="en-US" sz="1800" dirty="0"/>
              <a:t>	an error in the selection of members to ballot or in the balloting process which is on a scale that may affect the result</a:t>
            </a:r>
          </a:p>
          <a:p>
            <a:r>
              <a:rPr lang="en-US" sz="1800" dirty="0"/>
              <a:t>a breach of a contractual agreement with the employer not to engage in strike action</a:t>
            </a:r>
          </a:p>
          <a:p>
            <a:r>
              <a:rPr lang="en-US" sz="1800" dirty="0"/>
              <a:t>a failure to include the correct information in a notice to the employer</a:t>
            </a:r>
          </a:p>
          <a:p>
            <a:r>
              <a:rPr lang="en-US" sz="1800" dirty="0"/>
              <a:t>strike action being taken for the purpose of enforcing union membership, supporting employees dismissed for taking part in unofficial action, or enforcing union recognition</a:t>
            </a:r>
          </a:p>
          <a:p>
            <a:r>
              <a:rPr lang="en-US" sz="1800" dirty="0"/>
              <a:t>the commission of a tort or torts that fall outside the scope of the statutory immunity</a:t>
            </a:r>
          </a:p>
          <a:p>
            <a:r>
              <a:rPr lang="en-US" sz="1800" dirty="0"/>
              <a:t>secondary action, or</a:t>
            </a:r>
          </a:p>
          <a:p>
            <a:r>
              <a:rPr lang="en-US" sz="1800" dirty="0"/>
              <a:t>unlawful picketing.</a:t>
            </a:r>
          </a:p>
          <a:p>
            <a:endParaRPr lang="en-US" sz="1800" dirty="0"/>
          </a:p>
          <a:p>
            <a:endParaRPr lang="en-US" sz="1800" dirty="0"/>
          </a:p>
        </p:txBody>
      </p:sp>
    </p:spTree>
    <p:extLst>
      <p:ext uri="{BB962C8B-B14F-4D97-AF65-F5344CB8AC3E}">
        <p14:creationId xmlns:p14="http://schemas.microsoft.com/office/powerpoint/2010/main" val="23584947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AA35-A7D2-46A9-41DA-CF82D5852DD5}"/>
              </a:ext>
            </a:extLst>
          </p:cNvPr>
          <p:cNvSpPr>
            <a:spLocks noGrp="1"/>
          </p:cNvSpPr>
          <p:nvPr>
            <p:ph type="title"/>
          </p:nvPr>
        </p:nvSpPr>
        <p:spPr/>
        <p:txBody>
          <a:bodyPr/>
          <a:lstStyle/>
          <a:p>
            <a:r>
              <a:rPr lang="en-US" dirty="0"/>
              <a:t>Notice and balloting</a:t>
            </a:r>
          </a:p>
        </p:txBody>
      </p:sp>
      <p:sp>
        <p:nvSpPr>
          <p:cNvPr id="3" name="Text Placeholder 2">
            <a:extLst>
              <a:ext uri="{FF2B5EF4-FFF2-40B4-BE49-F238E27FC236}">
                <a16:creationId xmlns:a16="http://schemas.microsoft.com/office/drawing/2014/main" id="{C538B1E6-9C21-3A65-C51F-DB18F83D7D2B}"/>
              </a:ext>
            </a:extLst>
          </p:cNvPr>
          <p:cNvSpPr>
            <a:spLocks noGrp="1"/>
          </p:cNvSpPr>
          <p:nvPr>
            <p:ph type="body" idx="1"/>
          </p:nvPr>
        </p:nvSpPr>
        <p:spPr/>
        <p:txBody>
          <a:bodyPr/>
          <a:lstStyle/>
          <a:p>
            <a:r>
              <a:rPr lang="en-US" dirty="0"/>
              <a:t>British Airways plc v Unite the Union 2010 IRLR 423, QBD </a:t>
            </a:r>
          </a:p>
          <a:p>
            <a:endParaRPr lang="en-US" dirty="0"/>
          </a:p>
          <a:p>
            <a:r>
              <a:rPr lang="en-US" dirty="0" err="1"/>
              <a:t>Mrs</a:t>
            </a:r>
            <a:r>
              <a:rPr lang="en-US" dirty="0"/>
              <a:t> Justice Cox granted BA an injunction restraining a 12-day strike by cabin crew due to take place over the Christmas holiday period. </a:t>
            </a:r>
          </a:p>
        </p:txBody>
      </p:sp>
    </p:spTree>
    <p:extLst>
      <p:ext uri="{BB962C8B-B14F-4D97-AF65-F5344CB8AC3E}">
        <p14:creationId xmlns:p14="http://schemas.microsoft.com/office/powerpoint/2010/main" val="179032566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A5A3-E67B-793A-B0AA-F3616A3C1198}"/>
              </a:ext>
            </a:extLst>
          </p:cNvPr>
          <p:cNvSpPr>
            <a:spLocks noGrp="1"/>
          </p:cNvSpPr>
          <p:nvPr>
            <p:ph type="title"/>
          </p:nvPr>
        </p:nvSpPr>
        <p:spPr/>
        <p:txBody>
          <a:bodyPr/>
          <a:lstStyle/>
          <a:p>
            <a:r>
              <a:rPr lang="en-US" dirty="0"/>
              <a:t>Balloting</a:t>
            </a:r>
          </a:p>
        </p:txBody>
      </p:sp>
      <p:sp>
        <p:nvSpPr>
          <p:cNvPr id="3" name="Text Placeholder 2">
            <a:extLst>
              <a:ext uri="{FF2B5EF4-FFF2-40B4-BE49-F238E27FC236}">
                <a16:creationId xmlns:a16="http://schemas.microsoft.com/office/drawing/2014/main" id="{1E75D1A4-2DDC-0097-AB62-473F6F00EA82}"/>
              </a:ext>
            </a:extLst>
          </p:cNvPr>
          <p:cNvSpPr>
            <a:spLocks noGrp="1"/>
          </p:cNvSpPr>
          <p:nvPr>
            <p:ph type="body" idx="1"/>
          </p:nvPr>
        </p:nvSpPr>
        <p:spPr/>
        <p:txBody>
          <a:bodyPr/>
          <a:lstStyle/>
          <a:p>
            <a:r>
              <a:rPr lang="en-US" dirty="0"/>
              <a:t>Metrobus Ltd v Unite the Union 2010 ICR 173, CA </a:t>
            </a:r>
          </a:p>
          <a:p>
            <a:endParaRPr lang="en-US" dirty="0"/>
          </a:p>
          <a:p>
            <a:r>
              <a:rPr lang="en-US" dirty="0"/>
              <a:t>the Court of Appeal upheld the decision to grant an injunction restraining a strike by bus drivers. Unite had not supplied M Ltd with the correct information in the notice of ballot and notice of industrial action.</a:t>
            </a:r>
          </a:p>
        </p:txBody>
      </p:sp>
    </p:spTree>
    <p:extLst>
      <p:ext uri="{BB962C8B-B14F-4D97-AF65-F5344CB8AC3E}">
        <p14:creationId xmlns:p14="http://schemas.microsoft.com/office/powerpoint/2010/main" val="28090903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5520-BC14-E31E-0E1C-24268BF1F8D5}"/>
              </a:ext>
            </a:extLst>
          </p:cNvPr>
          <p:cNvSpPr>
            <a:spLocks noGrp="1"/>
          </p:cNvSpPr>
          <p:nvPr>
            <p:ph type="title"/>
          </p:nvPr>
        </p:nvSpPr>
        <p:spPr/>
        <p:txBody>
          <a:bodyPr/>
          <a:lstStyle/>
          <a:p>
            <a:r>
              <a:rPr lang="en-US" dirty="0"/>
              <a:t>Injunctions refused</a:t>
            </a:r>
          </a:p>
        </p:txBody>
      </p:sp>
      <p:sp>
        <p:nvSpPr>
          <p:cNvPr id="3" name="Text Placeholder 2">
            <a:extLst>
              <a:ext uri="{FF2B5EF4-FFF2-40B4-BE49-F238E27FC236}">
                <a16:creationId xmlns:a16="http://schemas.microsoft.com/office/drawing/2014/main" id="{B3F57AF2-AB6A-B78A-72CE-32CB2008E39F}"/>
              </a:ext>
            </a:extLst>
          </p:cNvPr>
          <p:cNvSpPr>
            <a:spLocks noGrp="1"/>
          </p:cNvSpPr>
          <p:nvPr>
            <p:ph type="body" idx="1"/>
          </p:nvPr>
        </p:nvSpPr>
        <p:spPr/>
        <p:txBody>
          <a:bodyPr/>
          <a:lstStyle/>
          <a:p>
            <a:r>
              <a:rPr lang="en-US" dirty="0"/>
              <a:t>The courts have declined to grant interim injunctions where they have been satisfied that the breach in question was accidental or trivial. </a:t>
            </a:r>
          </a:p>
          <a:p>
            <a:pPr marL="0" indent="0">
              <a:buNone/>
            </a:pPr>
            <a:endParaRPr lang="en-US" dirty="0"/>
          </a:p>
          <a:p>
            <a:r>
              <a:rPr lang="en-US" dirty="0"/>
              <a:t>S.232B, for example, provides that certain ‘small accidental failures’ to comply with the balloting provisions should be disregarded. </a:t>
            </a:r>
          </a:p>
        </p:txBody>
      </p:sp>
    </p:spTree>
    <p:extLst>
      <p:ext uri="{BB962C8B-B14F-4D97-AF65-F5344CB8AC3E}">
        <p14:creationId xmlns:p14="http://schemas.microsoft.com/office/powerpoint/2010/main" val="39120061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00B7-D47A-475C-5729-563857AC9C4A}"/>
              </a:ext>
            </a:extLst>
          </p:cNvPr>
          <p:cNvSpPr>
            <a:spLocks noGrp="1"/>
          </p:cNvSpPr>
          <p:nvPr>
            <p:ph type="title"/>
          </p:nvPr>
        </p:nvSpPr>
        <p:spPr/>
        <p:txBody>
          <a:bodyPr/>
          <a:lstStyle/>
          <a:p>
            <a:r>
              <a:rPr lang="en-US" dirty="0"/>
              <a:t>Test for injunctive relief </a:t>
            </a:r>
          </a:p>
        </p:txBody>
      </p:sp>
      <p:sp>
        <p:nvSpPr>
          <p:cNvPr id="3" name="Text Placeholder 2">
            <a:extLst>
              <a:ext uri="{FF2B5EF4-FFF2-40B4-BE49-F238E27FC236}">
                <a16:creationId xmlns:a16="http://schemas.microsoft.com/office/drawing/2014/main" id="{078EAE48-EA9A-798B-0FBB-D9C42CDB8CC1}"/>
              </a:ext>
            </a:extLst>
          </p:cNvPr>
          <p:cNvSpPr>
            <a:spLocks noGrp="1"/>
          </p:cNvSpPr>
          <p:nvPr>
            <p:ph type="body" idx="1"/>
          </p:nvPr>
        </p:nvSpPr>
        <p:spPr/>
        <p:txBody>
          <a:bodyPr/>
          <a:lstStyle/>
          <a:p>
            <a:r>
              <a:rPr lang="en-US" dirty="0"/>
              <a:t>American Cyanamid Co v Ethicon Ltd 1975 AC 396, HL.</a:t>
            </a:r>
          </a:p>
          <a:p>
            <a:pPr lvl="1"/>
            <a:r>
              <a:rPr lang="en-US" dirty="0"/>
              <a:t>is there a serious issue to be tried?</a:t>
            </a:r>
          </a:p>
          <a:p>
            <a:pPr lvl="1"/>
            <a:r>
              <a:rPr lang="en-US" dirty="0"/>
              <a:t>would damages be an adequate remedy for the wronged party? </a:t>
            </a:r>
          </a:p>
          <a:p>
            <a:pPr lvl="1"/>
            <a:r>
              <a:rPr lang="en-US" dirty="0"/>
              <a:t>where does the balance of convenience lie pending trial of the action?</a:t>
            </a:r>
          </a:p>
          <a:p>
            <a:pPr lvl="1"/>
            <a:r>
              <a:rPr lang="en-US" dirty="0"/>
              <a:t>what are the merits of the case? </a:t>
            </a:r>
          </a:p>
        </p:txBody>
      </p:sp>
    </p:spTree>
    <p:extLst>
      <p:ext uri="{BB962C8B-B14F-4D97-AF65-F5344CB8AC3E}">
        <p14:creationId xmlns:p14="http://schemas.microsoft.com/office/powerpoint/2010/main" val="28339081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9AA8-3DFB-4546-B65C-41EB3C77E1EB}"/>
              </a:ext>
            </a:extLst>
          </p:cNvPr>
          <p:cNvSpPr>
            <a:spLocks noGrp="1"/>
          </p:cNvSpPr>
          <p:nvPr>
            <p:ph type="title"/>
          </p:nvPr>
        </p:nvSpPr>
        <p:spPr/>
        <p:txBody>
          <a:bodyPr/>
          <a:lstStyle/>
          <a:p>
            <a:r>
              <a:rPr lang="en-US" dirty="0"/>
              <a:t>Modification for</a:t>
            </a:r>
            <a:br>
              <a:rPr lang="en-US" dirty="0"/>
            </a:br>
            <a:r>
              <a:rPr lang="en-US" dirty="0"/>
              <a:t> Industrial Action Disputes</a:t>
            </a:r>
          </a:p>
        </p:txBody>
      </p:sp>
      <p:sp>
        <p:nvSpPr>
          <p:cNvPr id="3" name="Text Placeholder 2">
            <a:extLst>
              <a:ext uri="{FF2B5EF4-FFF2-40B4-BE49-F238E27FC236}">
                <a16:creationId xmlns:a16="http://schemas.microsoft.com/office/drawing/2014/main" id="{71E4C6AD-4D8A-FFCF-EA53-EAB5B1685FB4}"/>
              </a:ext>
            </a:extLst>
          </p:cNvPr>
          <p:cNvSpPr>
            <a:spLocks noGrp="1"/>
          </p:cNvSpPr>
          <p:nvPr>
            <p:ph type="body" idx="1"/>
          </p:nvPr>
        </p:nvSpPr>
        <p:spPr/>
        <p:txBody>
          <a:bodyPr/>
          <a:lstStyle/>
          <a:p>
            <a:r>
              <a:rPr lang="en-US" dirty="0"/>
              <a:t>The court’s role at the preliminary hearing is simply to decide whether certain action should be restrained until the matter comes to trial, not to prejudge the substantive issues (which will be determined at the trial). </a:t>
            </a:r>
          </a:p>
          <a:p>
            <a:r>
              <a:rPr lang="en-US" dirty="0"/>
              <a:t>Exceptions to this general rule, one of the most important being where the interim proceedings would effectively decide the case</a:t>
            </a:r>
          </a:p>
          <a:p>
            <a:r>
              <a:rPr lang="en-US" dirty="0"/>
              <a:t>This position is given statutory authority by S.221(2) TULR(C)A. </a:t>
            </a:r>
          </a:p>
        </p:txBody>
      </p:sp>
    </p:spTree>
    <p:extLst>
      <p:ext uri="{BB962C8B-B14F-4D97-AF65-F5344CB8AC3E}">
        <p14:creationId xmlns:p14="http://schemas.microsoft.com/office/powerpoint/2010/main" val="32171647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E019-4BD0-6E1F-BA71-9DC5421CA586}"/>
              </a:ext>
            </a:extLst>
          </p:cNvPr>
          <p:cNvSpPr>
            <a:spLocks noGrp="1"/>
          </p:cNvSpPr>
          <p:nvPr>
            <p:ph type="title"/>
          </p:nvPr>
        </p:nvSpPr>
        <p:spPr/>
        <p:txBody>
          <a:bodyPr/>
          <a:lstStyle/>
          <a:p>
            <a:r>
              <a:rPr lang="en-US" dirty="0"/>
              <a:t>For example…</a:t>
            </a:r>
          </a:p>
        </p:txBody>
      </p:sp>
      <p:sp>
        <p:nvSpPr>
          <p:cNvPr id="3" name="Text Placeholder 2">
            <a:extLst>
              <a:ext uri="{FF2B5EF4-FFF2-40B4-BE49-F238E27FC236}">
                <a16:creationId xmlns:a16="http://schemas.microsoft.com/office/drawing/2014/main" id="{EC1C569D-0E15-6A5D-1ED4-18EF292857C3}"/>
              </a:ext>
            </a:extLst>
          </p:cNvPr>
          <p:cNvSpPr>
            <a:spLocks noGrp="1"/>
          </p:cNvSpPr>
          <p:nvPr>
            <p:ph type="body" idx="1"/>
          </p:nvPr>
        </p:nvSpPr>
        <p:spPr/>
        <p:txBody>
          <a:bodyPr/>
          <a:lstStyle/>
          <a:p>
            <a:r>
              <a:rPr lang="en-US" dirty="0"/>
              <a:t>London Underground Ltd v Associated Society of Locomotive Engineers and Firemen 2012 IRLR 196, QBD</a:t>
            </a:r>
          </a:p>
          <a:p>
            <a:pPr marL="0" indent="0">
              <a:buNone/>
            </a:pPr>
            <a:endParaRPr lang="en-US" dirty="0"/>
          </a:p>
          <a:p>
            <a:r>
              <a:rPr lang="en-US" dirty="0"/>
              <a:t>Balfour Beatty Engineering Services Ltd v Unite the Union 2012 ICR 822, QBD</a:t>
            </a:r>
          </a:p>
        </p:txBody>
      </p:sp>
    </p:spTree>
    <p:extLst>
      <p:ext uri="{BB962C8B-B14F-4D97-AF65-F5344CB8AC3E}">
        <p14:creationId xmlns:p14="http://schemas.microsoft.com/office/powerpoint/2010/main" val="313660475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9D3-4858-3033-8FD0-40E5EEE64AAE}"/>
              </a:ext>
            </a:extLst>
          </p:cNvPr>
          <p:cNvSpPr>
            <a:spLocks noGrp="1"/>
          </p:cNvSpPr>
          <p:nvPr>
            <p:ph type="title"/>
          </p:nvPr>
        </p:nvSpPr>
        <p:spPr/>
        <p:txBody>
          <a:bodyPr/>
          <a:lstStyle/>
          <a:p>
            <a:r>
              <a:rPr lang="en-US" dirty="0"/>
              <a:t>Ex </a:t>
            </a:r>
            <a:r>
              <a:rPr lang="en-US" dirty="0" err="1"/>
              <a:t>parte</a:t>
            </a:r>
            <a:endParaRPr lang="en-US" dirty="0"/>
          </a:p>
        </p:txBody>
      </p:sp>
      <p:sp>
        <p:nvSpPr>
          <p:cNvPr id="3" name="Text Placeholder 2">
            <a:extLst>
              <a:ext uri="{FF2B5EF4-FFF2-40B4-BE49-F238E27FC236}">
                <a16:creationId xmlns:a16="http://schemas.microsoft.com/office/drawing/2014/main" id="{184C2799-E850-F7BC-A6BF-F2AF39B31C86}"/>
              </a:ext>
            </a:extLst>
          </p:cNvPr>
          <p:cNvSpPr>
            <a:spLocks noGrp="1"/>
          </p:cNvSpPr>
          <p:nvPr>
            <p:ph type="body" idx="1"/>
          </p:nvPr>
        </p:nvSpPr>
        <p:spPr/>
        <p:txBody>
          <a:bodyPr/>
          <a:lstStyle/>
          <a:p>
            <a:r>
              <a:rPr lang="en-US" dirty="0"/>
              <a:t>injunction will only be granted until such time as the claimant can give the defendant proper notice of his or her application</a:t>
            </a:r>
          </a:p>
          <a:p>
            <a:r>
              <a:rPr lang="en-US" dirty="0" err="1"/>
              <a:t>labour</a:t>
            </a:r>
            <a:r>
              <a:rPr lang="en-US" dirty="0"/>
              <a:t> cases is severely limited. S.221(1) TULR(C)A </a:t>
            </a:r>
          </a:p>
          <a:p>
            <a:r>
              <a:rPr lang="en-US" dirty="0"/>
              <a:t>the court will need to be satisfied that all reasonable steps have been taken to notify the union and to ensure that it has been accorded an opportunity to be heard on the matter before an interim injunction is granted.</a:t>
            </a:r>
          </a:p>
        </p:txBody>
      </p:sp>
    </p:spTree>
    <p:extLst>
      <p:ext uri="{BB962C8B-B14F-4D97-AF65-F5344CB8AC3E}">
        <p14:creationId xmlns:p14="http://schemas.microsoft.com/office/powerpoint/2010/main" val="214322710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C466-B124-7919-B0FC-A6912B3E4B46}"/>
              </a:ext>
            </a:extLst>
          </p:cNvPr>
          <p:cNvSpPr>
            <a:spLocks noGrp="1"/>
          </p:cNvSpPr>
          <p:nvPr>
            <p:ph type="title"/>
          </p:nvPr>
        </p:nvSpPr>
        <p:spPr/>
        <p:txBody>
          <a:bodyPr/>
          <a:lstStyle/>
          <a:p>
            <a:r>
              <a:rPr lang="en-US" dirty="0"/>
              <a:t>Employee injunctions?</a:t>
            </a:r>
          </a:p>
        </p:txBody>
      </p:sp>
      <p:sp>
        <p:nvSpPr>
          <p:cNvPr id="3" name="Text Placeholder 2">
            <a:extLst>
              <a:ext uri="{FF2B5EF4-FFF2-40B4-BE49-F238E27FC236}">
                <a16:creationId xmlns:a16="http://schemas.microsoft.com/office/drawing/2014/main" id="{6F5D1944-0162-494A-B245-A4E8D4552DC5}"/>
              </a:ext>
            </a:extLst>
          </p:cNvPr>
          <p:cNvSpPr>
            <a:spLocks noGrp="1"/>
          </p:cNvSpPr>
          <p:nvPr>
            <p:ph type="body" idx="1"/>
          </p:nvPr>
        </p:nvSpPr>
        <p:spPr/>
        <p:txBody>
          <a:bodyPr/>
          <a:lstStyle/>
          <a:p>
            <a:r>
              <a:rPr lang="en-US" dirty="0"/>
              <a:t>In exceptional circumstances, employees who believe that their wages have been improperly withheld by their employer may be able to obtain a High Court injunction. </a:t>
            </a:r>
          </a:p>
          <a:p>
            <a:r>
              <a:rPr lang="en-US" dirty="0"/>
              <a:t>Injunctions are occasionally granted as an interim measure to oblige the employer to pay full wages pending the full hearing of a breach of contract claim. There are two types of injunction: mandatory and restraining. </a:t>
            </a:r>
          </a:p>
        </p:txBody>
      </p:sp>
    </p:spTree>
    <p:extLst>
      <p:ext uri="{BB962C8B-B14F-4D97-AF65-F5344CB8AC3E}">
        <p14:creationId xmlns:p14="http://schemas.microsoft.com/office/powerpoint/2010/main" val="4237526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2" descr="C:\Users\Heather\Documents\My Dropbox\Chambers\Website and Marketing Review\Logo\PumpCourt_logo_HR.jpg">
            <a:extLst>
              <a:ext uri="{FF2B5EF4-FFF2-40B4-BE49-F238E27FC236}">
                <a16:creationId xmlns:a16="http://schemas.microsoft.com/office/drawing/2014/main" id="{197D6290-61FB-126E-352B-4A6881D9A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7287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text, newspaper, news, human face&#10;&#10;Description automatically generated">
            <a:extLst>
              <a:ext uri="{FF2B5EF4-FFF2-40B4-BE49-F238E27FC236}">
                <a16:creationId xmlns:a16="http://schemas.microsoft.com/office/drawing/2014/main" id="{D89B12F0-9AF5-9555-3868-C8C7DBBDA4C2}"/>
              </a:ext>
            </a:extLst>
          </p:cNvPr>
          <p:cNvPicPr>
            <a:picLocks noChangeAspect="1"/>
          </p:cNvPicPr>
          <p:nvPr/>
        </p:nvPicPr>
        <p:blipFill>
          <a:blip r:embed="rId4"/>
          <a:stretch>
            <a:fillRect/>
          </a:stretch>
        </p:blipFill>
        <p:spPr>
          <a:xfrm>
            <a:off x="334069" y="2428766"/>
            <a:ext cx="6346809" cy="3886200"/>
          </a:xfrm>
          <a:prstGeom prst="rect">
            <a:avLst/>
          </a:prstGeom>
        </p:spPr>
      </p:pic>
      <p:pic>
        <p:nvPicPr>
          <p:cNvPr id="6" name="Picture 5" descr="A group of people holding signs&#10;&#10;Description automatically generated">
            <a:extLst>
              <a:ext uri="{FF2B5EF4-FFF2-40B4-BE49-F238E27FC236}">
                <a16:creationId xmlns:a16="http://schemas.microsoft.com/office/drawing/2014/main" id="{D3075F67-BAD8-230B-DA7B-C816DC41C8EC}"/>
              </a:ext>
            </a:extLst>
          </p:cNvPr>
          <p:cNvPicPr>
            <a:picLocks noChangeAspect="1"/>
          </p:cNvPicPr>
          <p:nvPr/>
        </p:nvPicPr>
        <p:blipFill>
          <a:blip r:embed="rId5"/>
          <a:stretch>
            <a:fillRect/>
          </a:stretch>
        </p:blipFill>
        <p:spPr>
          <a:xfrm>
            <a:off x="5159375" y="333375"/>
            <a:ext cx="3733800" cy="3162300"/>
          </a:xfrm>
          <a:prstGeom prst="rect">
            <a:avLst/>
          </a:prstGeom>
        </p:spPr>
      </p:pic>
      <p:pic>
        <p:nvPicPr>
          <p:cNvPr id="9" name="Picture 8" descr="A picture containing text, menu, screenshot, train&#10;&#10;Description automatically generated">
            <a:extLst>
              <a:ext uri="{FF2B5EF4-FFF2-40B4-BE49-F238E27FC236}">
                <a16:creationId xmlns:a16="http://schemas.microsoft.com/office/drawing/2014/main" id="{146FCF10-24B8-D719-9A9D-4E9388A7D9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4244103"/>
            <a:ext cx="4135455" cy="2371247"/>
          </a:xfrm>
          <a:prstGeom prst="rect">
            <a:avLst/>
          </a:prstGeom>
        </p:spPr>
      </p:pic>
      <p:pic>
        <p:nvPicPr>
          <p:cNvPr id="4" name="Picture 3" descr="A group of people holding signs&#10;&#10;Description automatically generated with medium confidence">
            <a:extLst>
              <a:ext uri="{FF2B5EF4-FFF2-40B4-BE49-F238E27FC236}">
                <a16:creationId xmlns:a16="http://schemas.microsoft.com/office/drawing/2014/main" id="{259997CC-23EA-221E-EB22-1FEBCD4F1F49}"/>
              </a:ext>
            </a:extLst>
          </p:cNvPr>
          <p:cNvPicPr>
            <a:picLocks noChangeAspect="1"/>
          </p:cNvPicPr>
          <p:nvPr/>
        </p:nvPicPr>
        <p:blipFill>
          <a:blip r:embed="rId7"/>
          <a:stretch>
            <a:fillRect/>
          </a:stretch>
        </p:blipFill>
        <p:spPr>
          <a:xfrm>
            <a:off x="1828800" y="543034"/>
            <a:ext cx="2895600" cy="29718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4">
            <a:extLst>
              <a:ext uri="{FF2B5EF4-FFF2-40B4-BE49-F238E27FC236}">
                <a16:creationId xmlns:a16="http://schemas.microsoft.com/office/drawing/2014/main" id="{7B78B27A-9571-EEB7-32EE-68D41AFC33DA}"/>
              </a:ext>
            </a:extLst>
          </p:cNvPr>
          <p:cNvSpPr>
            <a:spLocks noGrp="1"/>
          </p:cNvSpPr>
          <p:nvPr>
            <p:ph type="body" idx="1"/>
          </p:nvPr>
        </p:nvSpPr>
        <p:spPr/>
        <p:txBody>
          <a:bodyPr/>
          <a:lstStyle/>
          <a:p>
            <a:r>
              <a:rPr lang="en-GB" altLang="en-US" dirty="0">
                <a:latin typeface="Calibri" panose="020F0502020204030204" pitchFamily="34" charset="0"/>
                <a:cs typeface="Calibri" panose="020F0502020204030204" pitchFamily="34" charset="0"/>
              </a:rPr>
              <a:t>Since May–June 2022, a series of labour strikes and industrial disputes have occurred in various industries of the United Kingdom's economy as workers walked out over pay and conditions. </a:t>
            </a:r>
          </a:p>
          <a:p>
            <a:endParaRPr lang="en-GB" altLang="en-US" dirty="0">
              <a:latin typeface="Calibri" panose="020F0502020204030204" pitchFamily="34" charset="0"/>
              <a:cs typeface="Calibri" panose="020F0502020204030204" pitchFamily="34" charset="0"/>
            </a:endParaRPr>
          </a:p>
          <a:p>
            <a:r>
              <a:rPr lang="en-GB" altLang="en-US" dirty="0">
                <a:latin typeface="Calibri" panose="020F0502020204030204" pitchFamily="34" charset="0"/>
                <a:cs typeface="Calibri" panose="020F0502020204030204" pitchFamily="34" charset="0"/>
              </a:rPr>
              <a:t>The strikes took place with rising inflation and demands for pay increases that would keep pace with this inflation.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1AA6347-62E7-9D38-3056-602AB2FF2880}"/>
              </a:ext>
            </a:extLst>
          </p:cNvPr>
          <p:cNvSpPr>
            <a:spLocks noGrp="1"/>
          </p:cNvSpPr>
          <p:nvPr>
            <p:ph type="title"/>
          </p:nvPr>
        </p:nvSpPr>
        <p:spPr/>
        <p:txBody>
          <a:bodyPr/>
          <a:lstStyle/>
          <a:p>
            <a:r>
              <a:rPr lang="en-GB" altLang="en-US" dirty="0">
                <a:latin typeface="Calibri" panose="020F0502020204030204" pitchFamily="34" charset="0"/>
                <a:cs typeface="Calibri" panose="020F0502020204030204" pitchFamily="34" charset="0"/>
              </a:rPr>
              <a:t>Proposed Legislation</a:t>
            </a:r>
          </a:p>
        </p:txBody>
      </p:sp>
      <p:sp>
        <p:nvSpPr>
          <p:cNvPr id="12291" name="Text Placeholder 2">
            <a:extLst>
              <a:ext uri="{FF2B5EF4-FFF2-40B4-BE49-F238E27FC236}">
                <a16:creationId xmlns:a16="http://schemas.microsoft.com/office/drawing/2014/main" id="{5F0B30DD-F87F-7798-47E6-C43E3079BEDF}"/>
              </a:ext>
            </a:extLst>
          </p:cNvPr>
          <p:cNvSpPr>
            <a:spLocks noGrp="1"/>
          </p:cNvSpPr>
          <p:nvPr>
            <p:ph type="body" idx="1"/>
          </p:nvPr>
        </p:nvSpPr>
        <p:spPr/>
        <p:txBody>
          <a:bodyPr/>
          <a:lstStyle/>
          <a:p>
            <a:r>
              <a:rPr lang="en-GB" altLang="en-US" dirty="0">
                <a:latin typeface="Calibri" panose="020F0502020204030204" pitchFamily="34" charset="0"/>
                <a:cs typeface="Calibri" panose="020F0502020204030204" pitchFamily="34" charset="0"/>
              </a:rPr>
              <a:t>The Transport Strikes (Minimum Service Levels) Bill</a:t>
            </a:r>
          </a:p>
          <a:p>
            <a:endParaRPr lang="en-GB" altLang="en-US" dirty="0">
              <a:latin typeface="Calibri" panose="020F0502020204030204" pitchFamily="34" charset="0"/>
              <a:cs typeface="Calibri" panose="020F0502020204030204" pitchFamily="34" charset="0"/>
            </a:endParaRPr>
          </a:p>
          <a:p>
            <a:r>
              <a:rPr lang="en-GB" altLang="en-US" dirty="0">
                <a:latin typeface="Calibri" panose="020F0502020204030204" pitchFamily="34" charset="0"/>
                <a:cs typeface="Calibri" panose="020F0502020204030204" pitchFamily="34" charset="0"/>
              </a:rPr>
              <a:t>The Strikes (Minimum Service Levels) Bill</a:t>
            </a:r>
          </a:p>
          <a:p>
            <a:endParaRPr lang="en-GB" altLang="en-US" dirty="0">
              <a:latin typeface="Calibri" panose="020F0502020204030204" pitchFamily="34" charset="0"/>
              <a:cs typeface="Calibri" panose="020F0502020204030204" pitchFamily="34" charset="0"/>
            </a:endParaRPr>
          </a:p>
          <a:p>
            <a:r>
              <a:rPr lang="en-GB" altLang="en-US" dirty="0">
                <a:latin typeface="Calibri" panose="020F0502020204030204" pitchFamily="34" charset="0"/>
                <a:cs typeface="Calibri" panose="020F0502020204030204" pitchFamily="34" charset="0"/>
              </a:rPr>
              <a:t>The UK will have a General Election by not later than 28 January 2025, with Parliament being dissolved no later than 17 December 2024.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306A677-17AD-CD6C-DE1C-264D22A95EBA}"/>
              </a:ext>
            </a:extLst>
          </p:cNvPr>
          <p:cNvSpPr>
            <a:spLocks noGrp="1"/>
          </p:cNvSpPr>
          <p:nvPr>
            <p:ph type="title"/>
          </p:nvPr>
        </p:nvSpPr>
        <p:spPr>
          <a:xfrm>
            <a:off x="457200" y="107841"/>
            <a:ext cx="8229600" cy="1508125"/>
          </a:xfrm>
        </p:spPr>
        <p:txBody>
          <a:bodyPr/>
          <a:lstStyle/>
          <a:p>
            <a:pPr eaLnBrk="1" hangingPunct="1"/>
            <a:r>
              <a:rPr lang="en-GB" altLang="en-US" sz="3600" dirty="0">
                <a:latin typeface="Calibri" panose="020F0502020204030204" pitchFamily="34" charset="0"/>
                <a:cs typeface="Calibri" panose="020F0502020204030204" pitchFamily="34" charset="0"/>
              </a:rPr>
              <a:t>Employee Rights</a:t>
            </a:r>
            <a:endParaRPr lang="en-GB" alt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D07BE9BC-0840-7F43-24D5-DBAFE557253E}"/>
              </a:ext>
            </a:extLst>
          </p:cNvPr>
          <p:cNvSpPr>
            <a:spLocks noGrp="1"/>
          </p:cNvSpPr>
          <p:nvPr>
            <p:ph idx="1"/>
          </p:nvPr>
        </p:nvSpPr>
        <p:spPr/>
        <p:txBody>
          <a:bodyPr rtlCol="0">
            <a:normAutofit/>
          </a:bodyPr>
          <a:lstStyle/>
          <a:p>
            <a:pPr eaLnBrk="1" fontAlgn="auto" hangingPunct="1">
              <a:spcAft>
                <a:spcPts val="0"/>
              </a:spcAft>
              <a:defRPr/>
            </a:pPr>
            <a:r>
              <a:rPr lang="en-GB" dirty="0"/>
              <a:t>Pay</a:t>
            </a:r>
          </a:p>
          <a:p>
            <a:pPr eaLnBrk="1" fontAlgn="auto" hangingPunct="1">
              <a:spcAft>
                <a:spcPts val="0"/>
              </a:spcAft>
              <a:defRPr/>
            </a:pPr>
            <a:r>
              <a:rPr lang="en-GB" dirty="0"/>
              <a:t>Sick pay</a:t>
            </a:r>
          </a:p>
          <a:p>
            <a:pPr eaLnBrk="1" fontAlgn="auto" hangingPunct="1">
              <a:spcAft>
                <a:spcPts val="0"/>
              </a:spcAft>
              <a:defRPr/>
            </a:pPr>
            <a:r>
              <a:rPr lang="en-GB" dirty="0"/>
              <a:t>Annual leave</a:t>
            </a:r>
          </a:p>
          <a:p>
            <a:pPr eaLnBrk="1" fontAlgn="auto" hangingPunct="1">
              <a:spcAft>
                <a:spcPts val="0"/>
              </a:spcAft>
              <a:defRPr/>
            </a:pPr>
            <a:r>
              <a:rPr lang="en-GB" dirty="0"/>
              <a:t>Continuous service</a:t>
            </a:r>
          </a:p>
          <a:p>
            <a:pPr eaLnBrk="1" fontAlgn="auto" hangingPunct="1">
              <a:spcAft>
                <a:spcPts val="0"/>
              </a:spcAft>
              <a:defRPr/>
            </a:pPr>
            <a:r>
              <a:rPr lang="en-GB" dirty="0"/>
              <a:t>Protection from unfair dismissal (but not detriment)</a:t>
            </a:r>
          </a:p>
          <a:p>
            <a:pPr eaLnBrk="1" fontAlgn="auto" hangingPunct="1">
              <a:spcAft>
                <a:spcPts val="0"/>
              </a:spcAft>
              <a:defRPr/>
            </a:pPr>
            <a:r>
              <a:rPr lang="en-GB" dirty="0"/>
              <a:t>TU activities</a:t>
            </a:r>
          </a:p>
          <a:p>
            <a:pPr eaLnBrk="1" fontAlgn="auto" hangingPunct="1">
              <a:spcAft>
                <a:spcPts val="0"/>
              </a:spcAft>
              <a:defRPr/>
            </a:pPr>
            <a:r>
              <a:rPr lang="en-GB" dirty="0"/>
              <a:t>Blacklisting</a:t>
            </a:r>
          </a:p>
        </p:txBody>
      </p:sp>
      <p:pic>
        <p:nvPicPr>
          <p:cNvPr id="13316" name="Picture 2" descr="C:\Users\Heather\Documents\My Dropbox\Chambers\Website and Marketing Review\Logo\PumpCourt_logo_HR.jpg">
            <a:extLst>
              <a:ext uri="{FF2B5EF4-FFF2-40B4-BE49-F238E27FC236}">
                <a16:creationId xmlns:a16="http://schemas.microsoft.com/office/drawing/2014/main" id="{538BDD42-FFC8-6301-0EA9-3907D4075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7287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8A38-07E1-6F25-23FC-FF14FDEE330F}"/>
              </a:ext>
            </a:extLst>
          </p:cNvPr>
          <p:cNvSpPr>
            <a:spLocks noGrp="1"/>
          </p:cNvSpPr>
          <p:nvPr>
            <p:ph type="title"/>
          </p:nvPr>
        </p:nvSpPr>
        <p:spPr/>
        <p:txBody>
          <a:bodyPr/>
          <a:lstStyle/>
          <a:p>
            <a:r>
              <a:rPr lang="en-US" dirty="0"/>
              <a:t>Calculating strike pay</a:t>
            </a:r>
          </a:p>
        </p:txBody>
      </p:sp>
      <p:sp>
        <p:nvSpPr>
          <p:cNvPr id="3" name="Text Placeholder 2">
            <a:extLst>
              <a:ext uri="{FF2B5EF4-FFF2-40B4-BE49-F238E27FC236}">
                <a16:creationId xmlns:a16="http://schemas.microsoft.com/office/drawing/2014/main" id="{AA1F3120-9843-3FE1-A77A-529E1D75B320}"/>
              </a:ext>
            </a:extLst>
          </p:cNvPr>
          <p:cNvSpPr>
            <a:spLocks noGrp="1"/>
          </p:cNvSpPr>
          <p:nvPr>
            <p:ph type="body" idx="1"/>
          </p:nvPr>
        </p:nvSpPr>
        <p:spPr/>
        <p:txBody>
          <a:bodyPr/>
          <a:lstStyle/>
          <a:p>
            <a:r>
              <a:rPr lang="en-US" dirty="0"/>
              <a:t>Hartley v King Edward VI College the Supreme Court </a:t>
            </a:r>
          </a:p>
          <a:p>
            <a:endParaRPr lang="en-US" dirty="0"/>
          </a:p>
          <a:p>
            <a:r>
              <a:rPr lang="en-US" dirty="0"/>
              <a:t>It held that a sixth form college should only have deducted 1/365 of salary per day of strike action, as the teachers were engaged on an annual contract and performed work throughout the year. The college’s approach of deducting 1/260 of salary per day (based on a five day working week) was not correct.</a:t>
            </a:r>
          </a:p>
        </p:txBody>
      </p:sp>
    </p:spTree>
    <p:extLst>
      <p:ext uri="{BB962C8B-B14F-4D97-AF65-F5344CB8AC3E}">
        <p14:creationId xmlns:p14="http://schemas.microsoft.com/office/powerpoint/2010/main" val="13671708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a:extLst>
              <a:ext uri="{FF2B5EF4-FFF2-40B4-BE49-F238E27FC236}">
                <a16:creationId xmlns:a16="http://schemas.microsoft.com/office/drawing/2014/main" id="{976E83AE-D7A6-9CB9-D967-21FD25767D84}"/>
              </a:ext>
            </a:extLst>
          </p:cNvPr>
          <p:cNvSpPr>
            <a:spLocks noGrp="1"/>
          </p:cNvSpPr>
          <p:nvPr>
            <p:ph type="title"/>
          </p:nvPr>
        </p:nvSpPr>
        <p:spPr/>
        <p:txBody>
          <a:bodyPr/>
          <a:lstStyle/>
          <a:p>
            <a:r>
              <a:rPr lang="en-GB" altLang="en-US" dirty="0">
                <a:latin typeface="Calibri" panose="020F0502020204030204" pitchFamily="34" charset="0"/>
                <a:cs typeface="Calibri" panose="020F0502020204030204" pitchFamily="34" charset="0"/>
              </a:rPr>
              <a:t>Injunctions</a:t>
            </a:r>
          </a:p>
        </p:txBody>
      </p:sp>
      <p:sp>
        <p:nvSpPr>
          <p:cNvPr id="15363" name="Text Placeholder 6">
            <a:extLst>
              <a:ext uri="{FF2B5EF4-FFF2-40B4-BE49-F238E27FC236}">
                <a16:creationId xmlns:a16="http://schemas.microsoft.com/office/drawing/2014/main" id="{A79BEF25-6AD5-99E7-9112-204ADC03E068}"/>
              </a:ext>
            </a:extLst>
          </p:cNvPr>
          <p:cNvSpPr>
            <a:spLocks noGrp="1"/>
          </p:cNvSpPr>
          <p:nvPr>
            <p:ph type="body" idx="1"/>
          </p:nvPr>
        </p:nvSpPr>
        <p:spPr/>
        <p:txBody>
          <a:bodyPr/>
          <a:lstStyle/>
          <a:p>
            <a:pPr marL="0" indent="0">
              <a:buNone/>
            </a:pPr>
            <a:r>
              <a:rPr lang="en-GB" altLang="en-US" dirty="0">
                <a:latin typeface="Calibri" panose="020F0502020204030204" pitchFamily="34" charset="0"/>
                <a:cs typeface="Calibri" panose="020F0502020204030204" pitchFamily="34" charset="0"/>
              </a:rPr>
              <a:t>To prevent industrial action:</a:t>
            </a:r>
          </a:p>
          <a:p>
            <a:r>
              <a:rPr lang="en-GB" altLang="en-US" dirty="0">
                <a:latin typeface="Calibri" panose="020F0502020204030204" pitchFamily="34" charset="0"/>
                <a:cs typeface="Calibri" panose="020F0502020204030204" pitchFamily="34" charset="0"/>
              </a:rPr>
              <a:t>An interim injunction, which is normally sought by the employer shortly after it has presented a claim for damages in tort, restrains a trade union from taking, or continuing, industrial action pending the full trial that will conclusively determine the lawfulness or otherwise of the industrial action (and accordingly, whether or not the union is liable to pay damages in tort).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F6BD03F-9047-8871-E8E0-11DC04A128F3}"/>
              </a:ext>
            </a:extLst>
          </p:cNvPr>
          <p:cNvSpPr>
            <a:spLocks noGrp="1"/>
          </p:cNvSpPr>
          <p:nvPr>
            <p:ph type="title"/>
          </p:nvPr>
        </p:nvSpPr>
        <p:spPr/>
        <p:txBody>
          <a:bodyPr/>
          <a:lstStyle/>
          <a:p>
            <a:r>
              <a:rPr lang="en-GB" altLang="en-US" dirty="0">
                <a:latin typeface="Calibri" panose="020F0502020204030204" pitchFamily="34" charset="0"/>
                <a:cs typeface="Calibri" panose="020F0502020204030204" pitchFamily="34" charset="0"/>
              </a:rPr>
              <a:t>When is Immunity Lost?</a:t>
            </a:r>
          </a:p>
        </p:txBody>
      </p:sp>
      <p:sp>
        <p:nvSpPr>
          <p:cNvPr id="16387" name="Text Placeholder 2">
            <a:extLst>
              <a:ext uri="{FF2B5EF4-FFF2-40B4-BE49-F238E27FC236}">
                <a16:creationId xmlns:a16="http://schemas.microsoft.com/office/drawing/2014/main" id="{C9CB0CCB-F7E1-4A73-B08F-7B9DBA52ECE7}"/>
              </a:ext>
            </a:extLst>
          </p:cNvPr>
          <p:cNvSpPr>
            <a:spLocks noGrp="1"/>
          </p:cNvSpPr>
          <p:nvPr>
            <p:ph type="body" idx="1"/>
          </p:nvPr>
        </p:nvSpPr>
        <p:spPr/>
        <p:txBody>
          <a:bodyPr/>
          <a:lstStyle/>
          <a:p>
            <a:pPr marL="0" indent="0">
              <a:buNone/>
            </a:pPr>
            <a:r>
              <a:rPr lang="en-GB" altLang="en-US" sz="2400" dirty="0">
                <a:latin typeface="Calibri" panose="020F0502020204030204" pitchFamily="34" charset="0"/>
                <a:cs typeface="Calibri" panose="020F0502020204030204" pitchFamily="34" charset="0"/>
              </a:rPr>
              <a:t>Here is an outline of the circumstances in which the immunity granted by S.219 is lost. This happens where:</a:t>
            </a:r>
          </a:p>
          <a:p>
            <a:r>
              <a:rPr lang="en-GB" altLang="en-US" sz="2400" dirty="0">
                <a:latin typeface="Calibri" panose="020F0502020204030204" pitchFamily="34" charset="0"/>
                <a:cs typeface="Calibri" panose="020F0502020204030204" pitchFamily="34" charset="0"/>
              </a:rPr>
              <a:t>a union has taken official industrial action without the support of a secret ballot and/or where a union has not given the employer due notice of industrial action</a:t>
            </a:r>
          </a:p>
          <a:p>
            <a:r>
              <a:rPr lang="en-GB" altLang="en-US" sz="2400" dirty="0">
                <a:latin typeface="Calibri" panose="020F0502020204030204" pitchFamily="34" charset="0"/>
                <a:cs typeface="Calibri" panose="020F0502020204030204" pitchFamily="34" charset="0"/>
              </a:rPr>
              <a:t>there is unlawful secondary action</a:t>
            </a:r>
          </a:p>
          <a:p>
            <a:r>
              <a:rPr lang="en-GB" altLang="en-US" sz="2400" dirty="0">
                <a:latin typeface="Calibri" panose="020F0502020204030204" pitchFamily="34" charset="0"/>
                <a:cs typeface="Calibri" panose="020F0502020204030204" pitchFamily="34" charset="0"/>
              </a:rPr>
              <a:t>there is unlawful picketing</a:t>
            </a:r>
          </a:p>
          <a:p>
            <a:r>
              <a:rPr lang="en-GB" altLang="en-US" sz="2400" dirty="0">
                <a:latin typeface="Calibri" panose="020F0502020204030204" pitchFamily="34" charset="0"/>
                <a:cs typeface="Calibri" panose="020F0502020204030204" pitchFamily="34" charset="0"/>
              </a:rPr>
              <a:t>there is industrial action in support of workers dismissed while taking part in unofficial industrial action</a:t>
            </a:r>
          </a:p>
          <a:p>
            <a:r>
              <a:rPr lang="en-GB" altLang="en-US" sz="2400" dirty="0">
                <a:latin typeface="Calibri" panose="020F0502020204030204" pitchFamily="34" charset="0"/>
                <a:cs typeface="Calibri" panose="020F0502020204030204" pitchFamily="34" charset="0"/>
              </a:rPr>
              <a:t>a union has taken industrial action to impose union-only labour conditions or union recognition, or</a:t>
            </a:r>
          </a:p>
          <a:p>
            <a:r>
              <a:rPr lang="en-GB" altLang="en-US" sz="2400" dirty="0">
                <a:latin typeface="Calibri" panose="020F0502020204030204" pitchFamily="34" charset="0"/>
                <a:cs typeface="Calibri" panose="020F0502020204030204" pitchFamily="34" charset="0"/>
              </a:rPr>
              <a:t>a union has taken action to impose union membership.</a:t>
            </a:r>
          </a:p>
          <a:p>
            <a:endParaRPr lang="en-GB" altLang="en-US" sz="2000" dirty="0">
              <a:latin typeface="Calibri" panose="020F0502020204030204" pitchFamily="34" charset="0"/>
              <a:cs typeface="Calibri" panose="020F0502020204030204" pitchFamily="34" charset="0"/>
            </a:endParaRPr>
          </a:p>
          <a:p>
            <a:endParaRPr lang="en-GB" altLang="en-US" sz="2000" dirty="0">
              <a:latin typeface="Calibri" panose="020F0502020204030204" pitchFamily="34" charset="0"/>
              <a:cs typeface="Calibri" panose="020F0502020204030204"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6FB4-8F4D-9B12-EDFA-49E4E2D65047}"/>
              </a:ext>
            </a:extLst>
          </p:cNvPr>
          <p:cNvSpPr>
            <a:spLocks noGrp="1"/>
          </p:cNvSpPr>
          <p:nvPr>
            <p:ph type="title"/>
          </p:nvPr>
        </p:nvSpPr>
        <p:spPr/>
        <p:txBody>
          <a:bodyPr/>
          <a:lstStyle/>
          <a:p>
            <a:r>
              <a:rPr lang="en-US" dirty="0"/>
              <a:t>When is industrial </a:t>
            </a:r>
            <a:br>
              <a:rPr lang="en-US" dirty="0"/>
            </a:br>
            <a:r>
              <a:rPr lang="en-US" dirty="0"/>
              <a:t>action lawful?</a:t>
            </a:r>
          </a:p>
        </p:txBody>
      </p:sp>
      <p:sp>
        <p:nvSpPr>
          <p:cNvPr id="3" name="Text Placeholder 2">
            <a:extLst>
              <a:ext uri="{FF2B5EF4-FFF2-40B4-BE49-F238E27FC236}">
                <a16:creationId xmlns:a16="http://schemas.microsoft.com/office/drawing/2014/main" id="{96B87475-4D70-8A40-5727-B3EF18E92C2C}"/>
              </a:ext>
            </a:extLst>
          </p:cNvPr>
          <p:cNvSpPr>
            <a:spLocks noGrp="1"/>
          </p:cNvSpPr>
          <p:nvPr>
            <p:ph type="body" idx="1"/>
          </p:nvPr>
        </p:nvSpPr>
        <p:spPr/>
        <p:txBody>
          <a:bodyPr/>
          <a:lstStyle/>
          <a:p>
            <a:pPr marL="0" indent="0">
              <a:buNone/>
            </a:pPr>
            <a:r>
              <a:rPr lang="en-US" dirty="0"/>
              <a:t>three-stage process:</a:t>
            </a:r>
          </a:p>
          <a:p>
            <a:r>
              <a:rPr lang="en-US" dirty="0"/>
              <a:t>does the action concerned incur common law liability for one of the industrial torts?</a:t>
            </a:r>
          </a:p>
          <a:p>
            <a:r>
              <a:rPr lang="en-US" dirty="0"/>
              <a:t>does S.219 provide immunity from that liability? </a:t>
            </a:r>
          </a:p>
          <a:p>
            <a:r>
              <a:rPr lang="en-US" dirty="0"/>
              <a:t>does anything in the TULR(C)A remove the S.219 </a:t>
            </a:r>
            <a:r>
              <a:rPr lang="en-US" dirty="0" err="1"/>
              <a:t>defence</a:t>
            </a:r>
            <a:r>
              <a:rPr lang="en-US" dirty="0"/>
              <a:t> and restore the original common law liability?</a:t>
            </a:r>
          </a:p>
          <a:p>
            <a:endParaRPr lang="en-US" dirty="0"/>
          </a:p>
          <a:p>
            <a:endParaRPr lang="en-US" dirty="0"/>
          </a:p>
        </p:txBody>
      </p:sp>
    </p:spTree>
    <p:extLst>
      <p:ext uri="{BB962C8B-B14F-4D97-AF65-F5344CB8AC3E}">
        <p14:creationId xmlns:p14="http://schemas.microsoft.com/office/powerpoint/2010/main" val="517147815"/>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441</TotalTime>
  <Words>1032</Words>
  <Application>Microsoft Macintosh PowerPoint</Application>
  <PresentationFormat>On-screen Show (4:3)</PresentationFormat>
  <Paragraphs>84</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Helvetica</vt:lpstr>
      <vt:lpstr>Calibri</vt:lpstr>
      <vt:lpstr>Default</vt:lpstr>
      <vt:lpstr>Industrial Action in 2023 Heather Platt</vt:lpstr>
      <vt:lpstr>PowerPoint Presentation</vt:lpstr>
      <vt:lpstr>PowerPoint Presentation</vt:lpstr>
      <vt:lpstr>Proposed Legislation</vt:lpstr>
      <vt:lpstr>Employee Rights</vt:lpstr>
      <vt:lpstr>Calculating strike pay</vt:lpstr>
      <vt:lpstr>Injunctions</vt:lpstr>
      <vt:lpstr>When is Immunity Lost?</vt:lpstr>
      <vt:lpstr>When is industrial  action lawful?</vt:lpstr>
      <vt:lpstr>What evidence does an  employer need to show?</vt:lpstr>
      <vt:lpstr>Notice and balloting</vt:lpstr>
      <vt:lpstr>Balloting</vt:lpstr>
      <vt:lpstr>Injunctions refused</vt:lpstr>
      <vt:lpstr>Test for injunctive relief </vt:lpstr>
      <vt:lpstr>Modification for  Industrial Action Disputes</vt:lpstr>
      <vt:lpstr>For example…</vt:lpstr>
      <vt:lpstr>Ex parte</vt:lpstr>
      <vt:lpstr>Employee injunctions?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 Speaker</dc:title>
  <cp:lastModifiedBy>Heather Platt</cp:lastModifiedBy>
  <cp:revision>24</cp:revision>
  <dcterms:modified xsi:type="dcterms:W3CDTF">2023-06-26T20:32:41Z</dcterms:modified>
</cp:coreProperties>
</file>