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1" r:id="rId1"/>
  </p:sldMasterIdLst>
  <p:notesMasterIdLst>
    <p:notesMasterId r:id="rId17"/>
  </p:notesMasterIdLst>
  <p:sldIdLst>
    <p:sldId id="735" r:id="rId2"/>
    <p:sldId id="569" r:id="rId3"/>
    <p:sldId id="745" r:id="rId4"/>
    <p:sldId id="747" r:id="rId5"/>
    <p:sldId id="746" r:id="rId6"/>
    <p:sldId id="749" r:id="rId7"/>
    <p:sldId id="748" r:id="rId8"/>
    <p:sldId id="737" r:id="rId9"/>
    <p:sldId id="741" r:id="rId10"/>
    <p:sldId id="750" r:id="rId11"/>
    <p:sldId id="728" r:id="rId12"/>
    <p:sldId id="739" r:id="rId13"/>
    <p:sldId id="740" r:id="rId14"/>
    <p:sldId id="742" r:id="rId15"/>
    <p:sldId id="743" r:id="rId16"/>
  </p:sldIdLst>
  <p:sldSz cx="9144000" cy="6858000" type="screen4x3"/>
  <p:notesSz cx="6858000" cy="9144000"/>
  <p:defaultTextStyle>
    <a:defPPr>
      <a:defRPr lang="en-US"/>
    </a:defPPr>
    <a:lvl1pPr algn="l" rtl="0" eaLnBrk="0" fontAlgn="base" hangingPunct="0">
      <a:spcBef>
        <a:spcPct val="0"/>
      </a:spcBef>
      <a:spcAft>
        <a:spcPct val="0"/>
      </a:spcAft>
      <a:defRPr kern="1200">
        <a:solidFill>
          <a:srgbClr val="000000"/>
        </a:solidFill>
        <a:latin typeface="Arial" panose="020B0604020202020204" pitchFamily="34" charset="0"/>
        <a:ea typeface="Helvetica" pitchFamily="2" charset="0"/>
        <a:cs typeface="Helvetica" pitchFamily="2" charset="0"/>
        <a:sym typeface="Calibri" panose="020F0502020204030204" pitchFamily="34" charset="0"/>
      </a:defRPr>
    </a:lvl1pPr>
    <a:lvl2pPr marL="457200" algn="l" rtl="0" eaLnBrk="0" fontAlgn="base" hangingPunct="0">
      <a:spcBef>
        <a:spcPct val="0"/>
      </a:spcBef>
      <a:spcAft>
        <a:spcPct val="0"/>
      </a:spcAft>
      <a:defRPr kern="1200">
        <a:solidFill>
          <a:srgbClr val="000000"/>
        </a:solidFill>
        <a:latin typeface="Arial" panose="020B0604020202020204" pitchFamily="34" charset="0"/>
        <a:ea typeface="Helvetica" pitchFamily="2" charset="0"/>
        <a:cs typeface="Helvetica" pitchFamily="2" charset="0"/>
        <a:sym typeface="Calibri" panose="020F0502020204030204" pitchFamily="34" charset="0"/>
      </a:defRPr>
    </a:lvl2pPr>
    <a:lvl3pPr marL="914400" algn="l" rtl="0" eaLnBrk="0" fontAlgn="base" hangingPunct="0">
      <a:spcBef>
        <a:spcPct val="0"/>
      </a:spcBef>
      <a:spcAft>
        <a:spcPct val="0"/>
      </a:spcAft>
      <a:defRPr kern="1200">
        <a:solidFill>
          <a:srgbClr val="000000"/>
        </a:solidFill>
        <a:latin typeface="Arial" panose="020B0604020202020204" pitchFamily="34" charset="0"/>
        <a:ea typeface="Helvetica" pitchFamily="2" charset="0"/>
        <a:cs typeface="Helvetica" pitchFamily="2" charset="0"/>
        <a:sym typeface="Calibri" panose="020F0502020204030204" pitchFamily="34" charset="0"/>
      </a:defRPr>
    </a:lvl3pPr>
    <a:lvl4pPr marL="1371600" algn="l" rtl="0" eaLnBrk="0" fontAlgn="base" hangingPunct="0">
      <a:spcBef>
        <a:spcPct val="0"/>
      </a:spcBef>
      <a:spcAft>
        <a:spcPct val="0"/>
      </a:spcAft>
      <a:defRPr kern="1200">
        <a:solidFill>
          <a:srgbClr val="000000"/>
        </a:solidFill>
        <a:latin typeface="Arial" panose="020B0604020202020204" pitchFamily="34" charset="0"/>
        <a:ea typeface="Helvetica" pitchFamily="2" charset="0"/>
        <a:cs typeface="Helvetica" pitchFamily="2" charset="0"/>
        <a:sym typeface="Calibri" panose="020F0502020204030204" pitchFamily="34" charset="0"/>
      </a:defRPr>
    </a:lvl4pPr>
    <a:lvl5pPr marL="1828800" algn="l" rtl="0" eaLnBrk="0" fontAlgn="base" hangingPunct="0">
      <a:spcBef>
        <a:spcPct val="0"/>
      </a:spcBef>
      <a:spcAft>
        <a:spcPct val="0"/>
      </a:spcAft>
      <a:defRPr kern="1200">
        <a:solidFill>
          <a:srgbClr val="000000"/>
        </a:solidFill>
        <a:latin typeface="Arial" panose="020B0604020202020204" pitchFamily="34" charset="0"/>
        <a:ea typeface="Helvetica" pitchFamily="2" charset="0"/>
        <a:cs typeface="Helvetica" pitchFamily="2" charset="0"/>
        <a:sym typeface="Calibri" panose="020F0502020204030204" pitchFamily="34" charset="0"/>
      </a:defRPr>
    </a:lvl5pPr>
    <a:lvl6pPr marL="2286000" algn="l" defTabSz="914400" rtl="0" eaLnBrk="1" latinLnBrk="0" hangingPunct="1">
      <a:defRPr kern="1200">
        <a:solidFill>
          <a:srgbClr val="000000"/>
        </a:solidFill>
        <a:latin typeface="Arial" panose="020B0604020202020204" pitchFamily="34" charset="0"/>
        <a:ea typeface="Helvetica" pitchFamily="2" charset="0"/>
        <a:cs typeface="Helvetica" pitchFamily="2" charset="0"/>
        <a:sym typeface="Calibri" panose="020F0502020204030204" pitchFamily="34" charset="0"/>
      </a:defRPr>
    </a:lvl6pPr>
    <a:lvl7pPr marL="2743200" algn="l" defTabSz="914400" rtl="0" eaLnBrk="1" latinLnBrk="0" hangingPunct="1">
      <a:defRPr kern="1200">
        <a:solidFill>
          <a:srgbClr val="000000"/>
        </a:solidFill>
        <a:latin typeface="Arial" panose="020B0604020202020204" pitchFamily="34" charset="0"/>
        <a:ea typeface="Helvetica" pitchFamily="2" charset="0"/>
        <a:cs typeface="Helvetica" pitchFamily="2" charset="0"/>
        <a:sym typeface="Calibri" panose="020F0502020204030204" pitchFamily="34" charset="0"/>
      </a:defRPr>
    </a:lvl7pPr>
    <a:lvl8pPr marL="3200400" algn="l" defTabSz="914400" rtl="0" eaLnBrk="1" latinLnBrk="0" hangingPunct="1">
      <a:defRPr kern="1200">
        <a:solidFill>
          <a:srgbClr val="000000"/>
        </a:solidFill>
        <a:latin typeface="Arial" panose="020B0604020202020204" pitchFamily="34" charset="0"/>
        <a:ea typeface="Helvetica" pitchFamily="2" charset="0"/>
        <a:cs typeface="Helvetica" pitchFamily="2" charset="0"/>
        <a:sym typeface="Calibri" panose="020F0502020204030204" pitchFamily="34" charset="0"/>
      </a:defRPr>
    </a:lvl8pPr>
    <a:lvl9pPr marL="3657600" algn="l" defTabSz="914400" rtl="0" eaLnBrk="1" latinLnBrk="0" hangingPunct="1">
      <a:defRPr kern="1200">
        <a:solidFill>
          <a:srgbClr val="000000"/>
        </a:solidFill>
        <a:latin typeface="Arial" panose="020B0604020202020204" pitchFamily="34" charset="0"/>
        <a:ea typeface="Helvetica" pitchFamily="2" charset="0"/>
        <a:cs typeface="Helvetica" pitchFamily="2" charset="0"/>
        <a:sym typeface="Calibri" panose="020F050202020403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FD7E7"/>
          </a:solidFill>
        </a:fill>
      </a:tcStyle>
    </a:wholeTbl>
    <a:band2H>
      <a:tcTxStyle/>
      <a:tcStyle>
        <a:tcBdr/>
        <a:fill>
          <a:solidFill>
            <a:srgbClr val="E8ECF4"/>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EE7D0"/>
          </a:solidFill>
        </a:fill>
      </a:tcStyle>
    </a:wholeTbl>
    <a:band2H>
      <a:tcTxStyle/>
      <a:tcStyle>
        <a:tcBdr/>
        <a:fill>
          <a:solidFill>
            <a:srgbClr val="EFF3E9"/>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FCDCCE"/>
          </a:solidFill>
        </a:fill>
      </a:tcStyle>
    </a:wholeTbl>
    <a:band2H>
      <a:tcTxStyle/>
      <a:tcStyle>
        <a:tcBdr/>
        <a:fill>
          <a:solidFill>
            <a:srgbClr val="FDEEE8"/>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in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in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in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in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in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in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in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3411"/>
    <p:restoredTop sz="94737"/>
  </p:normalViewPr>
  <p:slideViewPr>
    <p:cSldViewPr>
      <p:cViewPr>
        <p:scale>
          <a:sx n="81" d="100"/>
          <a:sy n="81" d="100"/>
        </p:scale>
        <p:origin x="552" y="143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Shape 109">
            <a:extLst>
              <a:ext uri="{FF2B5EF4-FFF2-40B4-BE49-F238E27FC236}">
                <a16:creationId xmlns:a16="http://schemas.microsoft.com/office/drawing/2014/main" id="{DC9930EE-E82F-8249-BC32-A5BF146962E9}"/>
              </a:ext>
            </a:extLst>
          </p:cNvPr>
          <p:cNvSpPr>
            <a:spLocks noGrp="1" noRot="1" noChangeAspect="1"/>
          </p:cNvSpPr>
          <p:nvPr>
            <p:ph type="sldImg"/>
          </p:nvPr>
        </p:nvSpPr>
        <p:spPr bwMode="auto">
          <a:xfrm>
            <a:off x="1143000" y="685800"/>
            <a:ext cx="4572000"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sp>
      <p:sp>
        <p:nvSpPr>
          <p:cNvPr id="6147" name="Shape 110">
            <a:extLst>
              <a:ext uri="{FF2B5EF4-FFF2-40B4-BE49-F238E27FC236}">
                <a16:creationId xmlns:a16="http://schemas.microsoft.com/office/drawing/2014/main" id="{2E579674-E32F-7F62-4A76-5B6A5EF91AFF}"/>
              </a:ext>
            </a:extLst>
          </p:cNvPr>
          <p:cNvSpPr>
            <a:spLocks noGrp="1"/>
          </p:cNvSpPr>
          <p:nvPr>
            <p:ph type="body" sz="quarter" idx="1"/>
          </p:nvPr>
        </p:nvSpPr>
        <p:spPr bwMode="auto">
          <a:xfrm>
            <a:off x="914400" y="4343400"/>
            <a:ext cx="5029200" cy="411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endParaRPr lang="en-US" altLang="en-US">
              <a:sym typeface="Calibri" panose="020F0502020204030204" pitchFamily="34" charset="0"/>
            </a:endParaRPr>
          </a:p>
        </p:txBody>
      </p:sp>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a:solidFill>
          <a:schemeClr val="tx1"/>
        </a:solidFill>
        <a:latin typeface="+mn-lt"/>
        <a:ea typeface="+mn-ea"/>
        <a:cs typeface="+mn-cs"/>
        <a:sym typeface="Calibri" panose="020F0502020204030204" pitchFamily="34" charset="0"/>
      </a:defRPr>
    </a:lvl1pPr>
    <a:lvl2pPr marL="742950" indent="-285750" algn="l" rtl="0" eaLnBrk="0" fontAlgn="base" hangingPunct="0">
      <a:spcBef>
        <a:spcPct val="30000"/>
      </a:spcBef>
      <a:spcAft>
        <a:spcPct val="0"/>
      </a:spcAft>
      <a:defRPr sz="1200">
        <a:solidFill>
          <a:schemeClr val="tx1"/>
        </a:solidFill>
        <a:latin typeface="+mn-lt"/>
        <a:ea typeface="+mn-ea"/>
        <a:cs typeface="+mn-cs"/>
        <a:sym typeface="Calibri" panose="020F0502020204030204" pitchFamily="34" charset="0"/>
      </a:defRPr>
    </a:lvl2pPr>
    <a:lvl3pPr marL="1143000" indent="-228600" algn="l" rtl="0" eaLnBrk="0" fontAlgn="base" hangingPunct="0">
      <a:spcBef>
        <a:spcPct val="30000"/>
      </a:spcBef>
      <a:spcAft>
        <a:spcPct val="0"/>
      </a:spcAft>
      <a:defRPr sz="1200">
        <a:solidFill>
          <a:schemeClr val="tx1"/>
        </a:solidFill>
        <a:latin typeface="+mn-lt"/>
        <a:ea typeface="+mn-ea"/>
        <a:cs typeface="+mn-cs"/>
        <a:sym typeface="Calibri" panose="020F0502020204030204" pitchFamily="34" charset="0"/>
      </a:defRPr>
    </a:lvl3pPr>
    <a:lvl4pPr marL="1600200" indent="-228600" algn="l" rtl="0" eaLnBrk="0" fontAlgn="base" hangingPunct="0">
      <a:spcBef>
        <a:spcPct val="30000"/>
      </a:spcBef>
      <a:spcAft>
        <a:spcPct val="0"/>
      </a:spcAft>
      <a:defRPr sz="1200">
        <a:solidFill>
          <a:schemeClr val="tx1"/>
        </a:solidFill>
        <a:latin typeface="+mn-lt"/>
        <a:ea typeface="+mn-ea"/>
        <a:cs typeface="+mn-cs"/>
        <a:sym typeface="Calibri" panose="020F0502020204030204" pitchFamily="34" charset="0"/>
      </a:defRPr>
    </a:lvl4pPr>
    <a:lvl5pPr marL="2057400" indent="-228600" algn="l" rtl="0" eaLnBrk="0" fontAlgn="base" hangingPunct="0">
      <a:spcBef>
        <a:spcPct val="30000"/>
      </a:spcBef>
      <a:spcAft>
        <a:spcPct val="0"/>
      </a:spcAft>
      <a:defRPr sz="1200">
        <a:solidFill>
          <a:schemeClr val="tx1"/>
        </a:solidFill>
        <a:latin typeface="+mn-lt"/>
        <a:ea typeface="+mn-ea"/>
        <a:cs typeface="+mn-cs"/>
        <a:sym typeface="Calibri" panose="020F0502020204030204" pitchFamily="34" charset="0"/>
      </a:defRPr>
    </a:lvl5pPr>
    <a:lvl6pPr indent="1143000" latinLnBrk="0">
      <a:defRPr sz="1200">
        <a:latin typeface="+mn-lt"/>
        <a:ea typeface="+mn-ea"/>
        <a:cs typeface="+mn-cs"/>
        <a:sym typeface="Calibri"/>
      </a:defRPr>
    </a:lvl6pPr>
    <a:lvl7pPr indent="1371600" latinLnBrk="0">
      <a:defRPr sz="1200">
        <a:latin typeface="+mn-lt"/>
        <a:ea typeface="+mn-ea"/>
        <a:cs typeface="+mn-cs"/>
        <a:sym typeface="Calibri"/>
      </a:defRPr>
    </a:lvl7pPr>
    <a:lvl8pPr indent="1600200" latinLnBrk="0">
      <a:defRPr sz="1200">
        <a:latin typeface="+mn-lt"/>
        <a:ea typeface="+mn-ea"/>
        <a:cs typeface="+mn-cs"/>
        <a:sym typeface="Calibri"/>
      </a:defRPr>
    </a:lvl8pPr>
    <a:lvl9pPr indent="1828800" latinLnBrk="0">
      <a:defRPr sz="1200">
        <a:latin typeface="+mn-lt"/>
        <a:ea typeface="+mn-ea"/>
        <a:cs typeface="+mn-cs"/>
        <a:sym typeface="Calibri"/>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08396372-112D-BBC6-48D5-1640104D2B2B}"/>
              </a:ext>
            </a:extLst>
          </p:cNvPr>
          <p:cNvSpPr>
            <a:spLocks noGrp="1" noRot="1" noChangeAspect="1" noTextEdit="1"/>
          </p:cNvSpPr>
          <p:nvPr>
            <p:ph type="sldImg"/>
          </p:nvPr>
        </p:nvSpPr>
        <p:spPr/>
      </p:sp>
      <p:sp>
        <p:nvSpPr>
          <p:cNvPr id="8195" name="Notes Placeholder 2">
            <a:extLst>
              <a:ext uri="{FF2B5EF4-FFF2-40B4-BE49-F238E27FC236}">
                <a16:creationId xmlns:a16="http://schemas.microsoft.com/office/drawing/2014/main" id="{8BB532CE-EC54-CD3C-BCC7-D1C196656617}"/>
              </a:ext>
            </a:extLst>
          </p:cNvPr>
          <p:cNvSpPr>
            <a:spLocks noGrp="1"/>
          </p:cNvSpPr>
          <p:nvPr>
            <p:ph type="body" idx="1"/>
          </p:nvPr>
        </p:nvSpPr>
        <p:spPr/>
        <p:txBody>
          <a:bodyPr lIns="86530" tIns="43265" rIns="86530" bIns="43265"/>
          <a:lstStyle/>
          <a:p>
            <a:endParaRPr lang="en-GB" altLang="en-US"/>
          </a:p>
        </p:txBody>
      </p:sp>
      <p:sp>
        <p:nvSpPr>
          <p:cNvPr id="8196" name="Slide Number Placeholder 3">
            <a:extLst>
              <a:ext uri="{FF2B5EF4-FFF2-40B4-BE49-F238E27FC236}">
                <a16:creationId xmlns:a16="http://schemas.microsoft.com/office/drawing/2014/main" id="{FBA5B076-C5A6-044A-A778-97ED860DCF0D}"/>
              </a:ext>
            </a:extLst>
          </p:cNvPr>
          <p:cNvSpPr>
            <a:spLocks noGrp="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6530" tIns="43265" rIns="86530" bIns="43265"/>
          <a:lstStyle>
            <a:lvl1pPr>
              <a:spcBef>
                <a:spcPct val="30000"/>
              </a:spcBef>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1pPr>
            <a:lvl2pPr marL="742950" indent="-285750">
              <a:spcBef>
                <a:spcPct val="30000"/>
              </a:spcBef>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9pPr>
          </a:lstStyle>
          <a:p>
            <a:pPr eaLnBrk="1" hangingPunct="1">
              <a:spcBef>
                <a:spcPct val="0"/>
              </a:spcBef>
            </a:pPr>
            <a:fld id="{90731614-369E-5A48-A43C-724F05A101A2}" type="slidenum">
              <a:rPr lang="en-GB" altLang="en-US" sz="1800">
                <a:solidFill>
                  <a:srgbClr val="000000"/>
                </a:solidFill>
                <a:latin typeface="Arial" panose="020B0604020202020204" pitchFamily="34" charset="0"/>
              </a:rPr>
              <a:pPr eaLnBrk="1" hangingPunct="1">
                <a:spcBef>
                  <a:spcPct val="0"/>
                </a:spcBef>
              </a:pPr>
              <a:t>1</a:t>
            </a:fld>
            <a:endParaRPr lang="en-GB" altLang="en-US" sz="1800">
              <a:solidFill>
                <a:srgbClr val="000000"/>
              </a:solidFill>
              <a:latin typeface="Arial" panose="020B0604020202020204" pitchFamily="34" charset="0"/>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C8D5B34C-40B1-1478-DBE1-7DA666C6B367}"/>
              </a:ext>
            </a:extLst>
          </p:cNvPr>
          <p:cNvSpPr>
            <a:spLocks noGrp="1" noRot="1" noChangeAspect="1" noTextEdit="1"/>
          </p:cNvSpPr>
          <p:nvPr>
            <p:ph type="sldImg"/>
          </p:nvPr>
        </p:nvSpPr>
        <p:spPr/>
      </p:sp>
      <p:sp>
        <p:nvSpPr>
          <p:cNvPr id="10243" name="Notes Placeholder 2">
            <a:extLst>
              <a:ext uri="{FF2B5EF4-FFF2-40B4-BE49-F238E27FC236}">
                <a16:creationId xmlns:a16="http://schemas.microsoft.com/office/drawing/2014/main" id="{0D31A909-6C26-A408-6233-E081A6D39A40}"/>
              </a:ext>
            </a:extLst>
          </p:cNvPr>
          <p:cNvSpPr>
            <a:spLocks noGrp="1"/>
          </p:cNvSpPr>
          <p:nvPr>
            <p:ph type="body" idx="1"/>
          </p:nvPr>
        </p:nvSpPr>
        <p:spPr/>
        <p:txBody>
          <a:bodyPr lIns="86530" tIns="43265" rIns="86530" bIns="43265"/>
          <a:lstStyle/>
          <a:p>
            <a:endParaRPr lang="en-GB" altLang="en-US"/>
          </a:p>
        </p:txBody>
      </p:sp>
      <p:sp>
        <p:nvSpPr>
          <p:cNvPr id="10244" name="Slide Number Placeholder 3">
            <a:extLst>
              <a:ext uri="{FF2B5EF4-FFF2-40B4-BE49-F238E27FC236}">
                <a16:creationId xmlns:a16="http://schemas.microsoft.com/office/drawing/2014/main" id="{494C2434-D4BE-3DF3-9E15-EC3678D8DA7F}"/>
              </a:ext>
            </a:extLst>
          </p:cNvPr>
          <p:cNvSpPr>
            <a:spLocks noGrp="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6530" tIns="43265" rIns="86530" bIns="43265"/>
          <a:lstStyle>
            <a:lvl1pPr>
              <a:spcBef>
                <a:spcPct val="30000"/>
              </a:spcBef>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1pPr>
            <a:lvl2pPr marL="742950" indent="-285750">
              <a:spcBef>
                <a:spcPct val="30000"/>
              </a:spcBef>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9pPr>
          </a:lstStyle>
          <a:p>
            <a:pPr eaLnBrk="1" hangingPunct="1">
              <a:spcBef>
                <a:spcPct val="0"/>
              </a:spcBef>
            </a:pPr>
            <a:fld id="{44A13AAA-B1EE-8E43-A3C5-2A529FE3A318}" type="slidenum">
              <a:rPr lang="en-GB" altLang="en-US" sz="1800">
                <a:solidFill>
                  <a:srgbClr val="000000"/>
                </a:solidFill>
                <a:latin typeface="Arial" panose="020B0604020202020204" pitchFamily="34" charset="0"/>
              </a:rPr>
              <a:pPr eaLnBrk="1" hangingPunct="1">
                <a:spcBef>
                  <a:spcPct val="0"/>
                </a:spcBef>
              </a:pPr>
              <a:t>2</a:t>
            </a:fld>
            <a:endParaRPr lang="en-GB" altLang="en-US" sz="1800">
              <a:solidFill>
                <a:srgbClr val="000000"/>
              </a:solidFill>
              <a:latin typeface="Arial" panose="020B0604020202020204" pitchFamily="34"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4C9DEA35-1628-AA3D-20F6-AC43840FB19E}"/>
              </a:ext>
            </a:extLst>
          </p:cNvPr>
          <p:cNvSpPr>
            <a:spLocks noGrp="1" noRot="1" noChangeAspect="1" noTextEdit="1"/>
          </p:cNvSpPr>
          <p:nvPr>
            <p:ph type="sldImg"/>
          </p:nvPr>
        </p:nvSpPr>
        <p:spPr/>
      </p:sp>
      <p:sp>
        <p:nvSpPr>
          <p:cNvPr id="14339" name="Notes Placeholder 2">
            <a:extLst>
              <a:ext uri="{FF2B5EF4-FFF2-40B4-BE49-F238E27FC236}">
                <a16:creationId xmlns:a16="http://schemas.microsoft.com/office/drawing/2014/main" id="{3493A5AA-0932-7DBC-2B33-70F123E283D0}"/>
              </a:ext>
            </a:extLst>
          </p:cNvPr>
          <p:cNvSpPr>
            <a:spLocks noGrp="1"/>
          </p:cNvSpPr>
          <p:nvPr>
            <p:ph type="body" idx="1"/>
          </p:nvPr>
        </p:nvSpPr>
        <p:spPr/>
        <p:txBody>
          <a:bodyPr lIns="86530" tIns="43265" rIns="86530" bIns="43265"/>
          <a:lstStyle/>
          <a:p>
            <a:endParaRPr lang="en-GB" altLang="en-US"/>
          </a:p>
        </p:txBody>
      </p:sp>
      <p:sp>
        <p:nvSpPr>
          <p:cNvPr id="14340" name="Slide Number Placeholder 3">
            <a:extLst>
              <a:ext uri="{FF2B5EF4-FFF2-40B4-BE49-F238E27FC236}">
                <a16:creationId xmlns:a16="http://schemas.microsoft.com/office/drawing/2014/main" id="{21CF46FC-B08C-B7F5-28E2-89B719373B2A}"/>
              </a:ext>
            </a:extLst>
          </p:cNvPr>
          <p:cNvSpPr>
            <a:spLocks noGrp="1"/>
          </p:cNvSpPr>
          <p:nvPr>
            <p:ph type="sldNum" sz="quarter" idx="4294967295"/>
          </p:nvPr>
        </p:nvSpPr>
        <p:spPr bwMode="auto">
          <a:xfrm>
            <a:off x="3884613" y="8685213"/>
            <a:ext cx="2971800" cy="457200"/>
          </a:xfrm>
          <a:prstGeom prst="rect">
            <a:avLst/>
          </a:prstGeo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86530" tIns="43265" rIns="86530" bIns="43265"/>
          <a:lstStyle>
            <a:lvl1pPr>
              <a:spcBef>
                <a:spcPct val="30000"/>
              </a:spcBef>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1pPr>
            <a:lvl2pPr marL="742950" indent="-285750">
              <a:spcBef>
                <a:spcPct val="30000"/>
              </a:spcBef>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2pPr>
            <a:lvl3pPr marL="1143000" indent="-228600">
              <a:spcBef>
                <a:spcPct val="30000"/>
              </a:spcBef>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3pPr>
            <a:lvl4pPr marL="1600200" indent="-228600">
              <a:spcBef>
                <a:spcPct val="30000"/>
              </a:spcBef>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4pPr>
            <a:lvl5pPr marL="2057400" indent="-228600">
              <a:spcBef>
                <a:spcPct val="30000"/>
              </a:spcBef>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5pPr>
            <a:lvl6pPr marL="2514600" indent="-228600" eaLnBrk="0" fontAlgn="base" hangingPunct="0">
              <a:spcBef>
                <a:spcPct val="30000"/>
              </a:spcBef>
              <a:spcAft>
                <a:spcPct val="0"/>
              </a:spcAft>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6pPr>
            <a:lvl7pPr marL="2971800" indent="-228600" eaLnBrk="0" fontAlgn="base" hangingPunct="0">
              <a:spcBef>
                <a:spcPct val="30000"/>
              </a:spcBef>
              <a:spcAft>
                <a:spcPct val="0"/>
              </a:spcAft>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7pPr>
            <a:lvl8pPr marL="3429000" indent="-228600" eaLnBrk="0" fontAlgn="base" hangingPunct="0">
              <a:spcBef>
                <a:spcPct val="30000"/>
              </a:spcBef>
              <a:spcAft>
                <a:spcPct val="0"/>
              </a:spcAft>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8pPr>
            <a:lvl9pPr marL="3886200" indent="-228600" eaLnBrk="0" fontAlgn="base" hangingPunct="0">
              <a:spcBef>
                <a:spcPct val="30000"/>
              </a:spcBef>
              <a:spcAft>
                <a:spcPct val="0"/>
              </a:spcAft>
              <a:defRPr sz="1200">
                <a:solidFill>
                  <a:schemeClr val="tx1"/>
                </a:solidFill>
                <a:latin typeface="Calibri" panose="020F0502020204030204" pitchFamily="34" charset="0"/>
                <a:cs typeface="Calibri" panose="020F0502020204030204" pitchFamily="34" charset="0"/>
                <a:sym typeface="Calibri" panose="020F0502020204030204" pitchFamily="34" charset="0"/>
              </a:defRPr>
            </a:lvl9pPr>
          </a:lstStyle>
          <a:p>
            <a:pPr eaLnBrk="1" hangingPunct="1">
              <a:spcBef>
                <a:spcPct val="0"/>
              </a:spcBef>
            </a:pPr>
            <a:fld id="{A4BF7B85-D770-7F4D-B09F-D9916DF0297A}" type="slidenum">
              <a:rPr lang="en-GB" altLang="en-US" sz="1800">
                <a:solidFill>
                  <a:srgbClr val="000000"/>
                </a:solidFill>
                <a:latin typeface="Arial" panose="020B0604020202020204" pitchFamily="34" charset="0"/>
              </a:rPr>
              <a:pPr eaLnBrk="1" hangingPunct="1">
                <a:spcBef>
                  <a:spcPct val="0"/>
                </a:spcBef>
              </a:pPr>
              <a:t>11</a:t>
            </a:fld>
            <a:endParaRPr lang="en-GB" altLang="en-US" sz="1800">
              <a:solidFill>
                <a:srgbClr val="000000"/>
              </a:solidFill>
              <a:latin typeface="Arial" panose="020B0604020202020204" pitchFamily="34"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pic>
        <p:nvPicPr>
          <p:cNvPr id="2" name="Picture 4" descr="C:\Users\Heather\Documents\My Dropbox\Chambers\Website and Marketing Review\Logo\PumpCourt_logo_HR.jpg">
            <a:extLst>
              <a:ext uri="{FF2B5EF4-FFF2-40B4-BE49-F238E27FC236}">
                <a16:creationId xmlns:a16="http://schemas.microsoft.com/office/drawing/2014/main" id="{B02E32AA-0EBB-3631-BE41-3E11D834B177}"/>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50825" y="333375"/>
            <a:ext cx="1728788"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 name="Shape 20"/>
          <p:cNvSpPr>
            <a:spLocks noGrp="1"/>
          </p:cNvSpPr>
          <p:nvPr>
            <p:ph type="title"/>
          </p:nvPr>
        </p:nvSpPr>
        <p:spPr>
          <a:prstGeom prst="rect">
            <a:avLst/>
          </a:prstGeom>
        </p:spPr>
        <p:txBody>
          <a:bodyPr/>
          <a:lstStyle>
            <a:lvl1pPr algn="r">
              <a:defRPr>
                <a:solidFill>
                  <a:srgbClr val="425968"/>
                </a:solidFill>
              </a:defRPr>
            </a:lvl1pPr>
          </a:lstStyle>
          <a:p>
            <a:r>
              <a:rPr dirty="0"/>
              <a:t>Title Text</a:t>
            </a:r>
          </a:p>
        </p:txBody>
      </p:sp>
      <p:sp>
        <p:nvSpPr>
          <p:cNvPr id="21" name="Shape 21"/>
          <p:cNvSpPr>
            <a:spLocks noGrp="1"/>
          </p:cNvSpPr>
          <p:nvPr>
            <p:ph type="body" idx="1"/>
          </p:nvPr>
        </p:nvSpPr>
        <p:spPr>
          <a:prstGeom prst="rect">
            <a:avLst/>
          </a:prstGeom>
        </p:spPr>
        <p:txBody>
          <a:bodyPr/>
          <a:lstStyle>
            <a:lvl1pPr>
              <a:buClr>
                <a:srgbClr val="AB0634"/>
              </a:buClr>
              <a:defRPr>
                <a:solidFill>
                  <a:srgbClr val="425968"/>
                </a:solidFill>
              </a:defRPr>
            </a:lvl1pPr>
            <a:lvl2pPr>
              <a:buClr>
                <a:srgbClr val="AB0634"/>
              </a:buClr>
              <a:defRPr>
                <a:solidFill>
                  <a:srgbClr val="425968"/>
                </a:solidFill>
              </a:defRPr>
            </a:lvl2pPr>
            <a:lvl3pPr>
              <a:buClr>
                <a:srgbClr val="AB0634"/>
              </a:buClr>
              <a:defRPr>
                <a:solidFill>
                  <a:srgbClr val="425968"/>
                </a:solidFill>
              </a:defRPr>
            </a:lvl3pPr>
            <a:lvl4pPr>
              <a:buClr>
                <a:srgbClr val="AB0634"/>
              </a:buClr>
              <a:defRPr>
                <a:solidFill>
                  <a:srgbClr val="425968"/>
                </a:solidFill>
              </a:defRPr>
            </a:lvl4pPr>
            <a:lvl5pPr>
              <a:buClr>
                <a:srgbClr val="AB0634"/>
              </a:buClr>
              <a:defRPr>
                <a:solidFill>
                  <a:srgbClr val="425968"/>
                </a:solidFill>
              </a:defRPr>
            </a:lvl5pPr>
          </a:lstStyle>
          <a:p>
            <a:r>
              <a:rPr dirty="0"/>
              <a:t>Body Level One</a:t>
            </a:r>
          </a:p>
          <a:p>
            <a:pPr lvl="1"/>
            <a:r>
              <a:rPr dirty="0"/>
              <a:t>Body Level Two</a:t>
            </a:r>
          </a:p>
          <a:p>
            <a:pPr lvl="2"/>
            <a:r>
              <a:rPr dirty="0"/>
              <a:t>Body Level Three</a:t>
            </a:r>
          </a:p>
          <a:p>
            <a:pPr lvl="3"/>
            <a:r>
              <a:rPr dirty="0"/>
              <a:t>Body Level Four</a:t>
            </a:r>
          </a:p>
          <a:p>
            <a:pPr lvl="4"/>
            <a:r>
              <a:rPr dirty="0"/>
              <a:t>Body Level Five</a:t>
            </a:r>
          </a:p>
        </p:txBody>
      </p:sp>
      <p:sp>
        <p:nvSpPr>
          <p:cNvPr id="3" name="Shape 22">
            <a:extLst>
              <a:ext uri="{FF2B5EF4-FFF2-40B4-BE49-F238E27FC236}">
                <a16:creationId xmlns:a16="http://schemas.microsoft.com/office/drawing/2014/main" id="{675FAC49-7D6D-216E-388B-887ABF8DFDAF}"/>
              </a:ext>
            </a:extLst>
          </p:cNvPr>
          <p:cNvSpPr>
            <a:spLocks noGrp="1"/>
          </p:cNvSpPr>
          <p:nvPr>
            <p:ph type="sldNum" sz="quarter" idx="10"/>
          </p:nvPr>
        </p:nvSpPr>
        <p:spPr>
          <a:ln w="12700">
            <a:miter lim="400000"/>
          </a:ln>
        </p:spPr>
        <p:txBody>
          <a:bodyPr/>
          <a:lstStyle>
            <a:lvl1pPr defTabSz="914400" hangingPunct="1">
              <a:defRPr smtClean="0">
                <a:latin typeface="Arial" panose="020B0604020202020204" pitchFamily="34" charset="0"/>
                <a:cs typeface="Helvetica" panose="020B0604020202020204" pitchFamily="34" charset="0"/>
              </a:defRPr>
            </a:lvl1pPr>
          </a:lstStyle>
          <a:p>
            <a:pPr>
              <a:defRPr/>
            </a:pPr>
            <a:fld id="{12B7A5E4-7295-0248-8894-0BAD7BDDFD3A}" type="slidenum">
              <a:rPr lang="en-US" altLang="en-US"/>
              <a:pPr>
                <a:defRPr/>
              </a:pPr>
              <a:t>‹#›</a:t>
            </a:fld>
            <a:endParaRPr lang="en-US" altLang="en-US"/>
          </a:p>
        </p:txBody>
      </p:sp>
    </p:spTree>
    <p:extLst>
      <p:ext uri="{BB962C8B-B14F-4D97-AF65-F5344CB8AC3E}">
        <p14:creationId xmlns:p14="http://schemas.microsoft.com/office/powerpoint/2010/main" val="1690981777"/>
      </p:ext>
    </p:extLst>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pic>
        <p:nvPicPr>
          <p:cNvPr id="2" name="Picture 2" descr="C:\Users\Heather\Documents\My Dropbox\Chambers\Website and Marketing Review\Logo\PumpCourt_logo_HR.jpg">
            <a:extLst>
              <a:ext uri="{FF2B5EF4-FFF2-40B4-BE49-F238E27FC236}">
                <a16:creationId xmlns:a16="http://schemas.microsoft.com/office/drawing/2014/main" id="{F670F6B2-AD12-6489-E88D-5C76342D9C45}"/>
              </a:ext>
            </a:extLst>
          </p:cNvPr>
          <p:cNvPicPr>
            <a:picLocks noChangeAspect="1" noChangeArrowheads="1"/>
          </p:cNvPicPr>
          <p:nvPr userDrawn="1"/>
        </p:nvPicPr>
        <p:blipFill>
          <a:blip r:embed="rId2">
            <a:extLst>
              <a:ext uri="{28A0092B-C50C-407E-A947-70E740481C1C}">
                <a14:useLocalDpi xmlns:a14="http://schemas.microsoft.com/office/drawing/2010/main" val="0"/>
              </a:ext>
            </a:extLst>
          </a:blip>
          <a:srcRect/>
          <a:stretch>
            <a:fillRect/>
          </a:stretch>
        </p:blipFill>
        <p:spPr bwMode="auto">
          <a:xfrm>
            <a:off x="250825" y="333375"/>
            <a:ext cx="1728788"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9" name="Shape 89"/>
          <p:cNvSpPr>
            <a:spLocks noGrp="1"/>
          </p:cNvSpPr>
          <p:nvPr>
            <p:ph type="title"/>
          </p:nvPr>
        </p:nvSpPr>
        <p:spPr>
          <a:prstGeom prst="rect">
            <a:avLst/>
          </a:prstGeom>
        </p:spPr>
        <p:txBody>
          <a:bodyPr/>
          <a:lstStyle/>
          <a:p>
            <a:r>
              <a:t>Title Text</a:t>
            </a:r>
          </a:p>
        </p:txBody>
      </p:sp>
      <p:sp>
        <p:nvSpPr>
          <p:cNvPr id="90" name="Shape 90"/>
          <p:cNvSpPr>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3" name="Shape 91">
            <a:extLst>
              <a:ext uri="{FF2B5EF4-FFF2-40B4-BE49-F238E27FC236}">
                <a16:creationId xmlns:a16="http://schemas.microsoft.com/office/drawing/2014/main" id="{B6D9B0D7-C6F5-178B-3986-9DD49D170C80}"/>
              </a:ext>
            </a:extLst>
          </p:cNvPr>
          <p:cNvSpPr>
            <a:spLocks noGrp="1"/>
          </p:cNvSpPr>
          <p:nvPr>
            <p:ph type="sldNum" sz="quarter" idx="10"/>
          </p:nvPr>
        </p:nvSpPr>
        <p:spPr>
          <a:ln w="12700">
            <a:miter lim="400000"/>
          </a:ln>
        </p:spPr>
        <p:txBody>
          <a:bodyPr/>
          <a:lstStyle>
            <a:lvl1pPr defTabSz="914400" hangingPunct="1">
              <a:defRPr smtClean="0">
                <a:latin typeface="Arial" panose="020B0604020202020204" pitchFamily="34" charset="0"/>
                <a:cs typeface="Helvetica" panose="020B0604020202020204" pitchFamily="34" charset="0"/>
              </a:defRPr>
            </a:lvl1pPr>
          </a:lstStyle>
          <a:p>
            <a:pPr>
              <a:defRPr/>
            </a:pPr>
            <a:fld id="{3C5FA98A-02A6-4347-8702-D7B665E08D59}" type="slidenum">
              <a:rPr lang="en-US" altLang="en-US"/>
              <a:pPr>
                <a:defRPr/>
              </a:pPr>
              <a:t>‹#›</a:t>
            </a:fld>
            <a:endParaRPr lang="en-US" altLang="en-US"/>
          </a:p>
        </p:txBody>
      </p:sp>
    </p:spTree>
    <p:extLst>
      <p:ext uri="{BB962C8B-B14F-4D97-AF65-F5344CB8AC3E}">
        <p14:creationId xmlns:p14="http://schemas.microsoft.com/office/powerpoint/2010/main" val="1589584761"/>
      </p:ext>
    </p:extLst>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98" name="Shape 98"/>
          <p:cNvSpPr>
            <a:spLocks noGrp="1"/>
          </p:cNvSpPr>
          <p:nvPr>
            <p:ph type="title"/>
          </p:nvPr>
        </p:nvSpPr>
        <p:spPr>
          <a:xfrm>
            <a:off x="6629400" y="0"/>
            <a:ext cx="2057400" cy="6400802"/>
          </a:xfrm>
          <a:prstGeom prst="rect">
            <a:avLst/>
          </a:prstGeom>
        </p:spPr>
        <p:txBody>
          <a:bodyPr/>
          <a:lstStyle/>
          <a:p>
            <a:r>
              <a:t>Title Text</a:t>
            </a:r>
          </a:p>
        </p:txBody>
      </p:sp>
      <p:sp>
        <p:nvSpPr>
          <p:cNvPr id="99" name="Shape 99"/>
          <p:cNvSpPr>
            <a:spLocks noGrp="1"/>
          </p:cNvSpPr>
          <p:nvPr>
            <p:ph type="body" idx="1"/>
          </p:nvPr>
        </p:nvSpPr>
        <p:spPr>
          <a:xfrm>
            <a:off x="457200" y="274641"/>
            <a:ext cx="6019800" cy="6583363"/>
          </a:xfrm>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 name="Shape 100">
            <a:extLst>
              <a:ext uri="{FF2B5EF4-FFF2-40B4-BE49-F238E27FC236}">
                <a16:creationId xmlns:a16="http://schemas.microsoft.com/office/drawing/2014/main" id="{C7794E1F-FCEC-DE66-83FA-2916F1C6F911}"/>
              </a:ext>
            </a:extLst>
          </p:cNvPr>
          <p:cNvSpPr>
            <a:spLocks noGrp="1"/>
          </p:cNvSpPr>
          <p:nvPr>
            <p:ph type="sldNum" sz="quarter" idx="10"/>
          </p:nvPr>
        </p:nvSpPr>
        <p:spPr>
          <a:ln w="12700">
            <a:miter lim="400000"/>
          </a:ln>
        </p:spPr>
        <p:txBody>
          <a:bodyPr/>
          <a:lstStyle>
            <a:lvl1pPr defTabSz="914400" hangingPunct="1">
              <a:defRPr smtClean="0">
                <a:latin typeface="Arial" panose="020B0604020202020204" pitchFamily="34" charset="0"/>
                <a:cs typeface="Helvetica" panose="020B0604020202020204" pitchFamily="34" charset="0"/>
              </a:defRPr>
            </a:lvl1pPr>
          </a:lstStyle>
          <a:p>
            <a:pPr>
              <a:defRPr/>
            </a:pPr>
            <a:fld id="{3EE5F368-46F7-9B4C-A58F-C968EF77A911}" type="slidenum">
              <a:rPr lang="en-US" altLang="en-US"/>
              <a:pPr>
                <a:defRPr/>
              </a:pPr>
              <a:t>‹#›</a:t>
            </a:fld>
            <a:endParaRPr lang="en-US" altLang="en-US"/>
          </a:p>
        </p:txBody>
      </p:sp>
    </p:spTree>
    <p:extLst>
      <p:ext uri="{BB962C8B-B14F-4D97-AF65-F5344CB8AC3E}">
        <p14:creationId xmlns:p14="http://schemas.microsoft.com/office/powerpoint/2010/main" val="2099019186"/>
      </p:ext>
    </p:extLst>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55"/>
            <a:ext cx="77724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7D691E13-6313-8950-073D-356EF82C327D}"/>
              </a:ext>
            </a:extLst>
          </p:cNvPr>
          <p:cNvSpPr>
            <a:spLocks noGrp="1"/>
          </p:cNvSpPr>
          <p:nvPr>
            <p:ph type="dt" sz="half" idx="10"/>
          </p:nvPr>
        </p:nvSpPr>
        <p:spPr>
          <a:xfrm>
            <a:off x="457200" y="6356350"/>
            <a:ext cx="2133600" cy="365125"/>
          </a:xfrm>
          <a:prstGeom prst="rect">
            <a:avLst/>
          </a:prstGeom>
        </p:spPr>
        <p:txBody>
          <a:bodyPr/>
          <a:lstStyle>
            <a:lvl1pPr eaLnBrk="1" fontAlgn="base" hangingPunct="1">
              <a:spcBef>
                <a:spcPct val="0"/>
              </a:spcBef>
              <a:spcAft>
                <a:spcPct val="0"/>
              </a:spcAft>
              <a:defRPr>
                <a:latin typeface="Arial" charset="0"/>
                <a:ea typeface="+mn-ea"/>
                <a:cs typeface="Arial" pitchFamily="34" charset="0"/>
              </a:defRPr>
            </a:lvl1pPr>
          </a:lstStyle>
          <a:p>
            <a:pPr>
              <a:defRPr/>
            </a:pPr>
            <a:fld id="{EF97431B-8D4E-6D45-8A25-DD66DAA5A0B8}" type="datetimeFigureOut">
              <a:rPr lang="en-GB"/>
              <a:pPr>
                <a:defRPr/>
              </a:pPr>
              <a:t>26/06/2023</a:t>
            </a:fld>
            <a:endParaRPr lang="en-GB" dirty="0"/>
          </a:p>
        </p:txBody>
      </p:sp>
      <p:sp>
        <p:nvSpPr>
          <p:cNvPr id="5" name="Footer Placeholder 4">
            <a:extLst>
              <a:ext uri="{FF2B5EF4-FFF2-40B4-BE49-F238E27FC236}">
                <a16:creationId xmlns:a16="http://schemas.microsoft.com/office/drawing/2014/main" id="{4171EC62-CDEE-192B-862B-4A632AD7CFB2}"/>
              </a:ext>
            </a:extLst>
          </p:cNvPr>
          <p:cNvSpPr>
            <a:spLocks noGrp="1"/>
          </p:cNvSpPr>
          <p:nvPr>
            <p:ph type="ftr" sz="quarter" idx="11"/>
          </p:nvPr>
        </p:nvSpPr>
        <p:spPr>
          <a:xfrm>
            <a:off x="3124200" y="6356350"/>
            <a:ext cx="2895600" cy="365125"/>
          </a:xfrm>
          <a:prstGeom prst="rect">
            <a:avLst/>
          </a:prstGeom>
        </p:spPr>
        <p:txBody>
          <a:bodyPr/>
          <a:lstStyle>
            <a:lvl1pPr eaLnBrk="1" fontAlgn="base" hangingPunct="1">
              <a:spcBef>
                <a:spcPct val="0"/>
              </a:spcBef>
              <a:spcAft>
                <a:spcPct val="0"/>
              </a:spcAft>
              <a:defRPr>
                <a:latin typeface="Arial" charset="0"/>
                <a:ea typeface="+mn-ea"/>
                <a:cs typeface="Arial" pitchFamily="34" charset="0"/>
              </a:defRPr>
            </a:lvl1pPr>
          </a:lstStyle>
          <a:p>
            <a:pPr>
              <a:defRPr/>
            </a:pPr>
            <a:endParaRPr lang="en-GB"/>
          </a:p>
        </p:txBody>
      </p:sp>
      <p:sp>
        <p:nvSpPr>
          <p:cNvPr id="6" name="Slide Number Placeholder 5">
            <a:extLst>
              <a:ext uri="{FF2B5EF4-FFF2-40B4-BE49-F238E27FC236}">
                <a16:creationId xmlns:a16="http://schemas.microsoft.com/office/drawing/2014/main" id="{9F2F446C-E122-EC43-51E2-12AA3BA18F4F}"/>
              </a:ext>
            </a:extLst>
          </p:cNvPr>
          <p:cNvSpPr>
            <a:spLocks noGrp="1"/>
          </p:cNvSpPr>
          <p:nvPr>
            <p:ph type="sldNum" sz="quarter" idx="12"/>
          </p:nvPr>
        </p:nvSpPr>
        <p:spPr/>
        <p:txBody>
          <a:bodyPr/>
          <a:lstStyle>
            <a:lvl1pPr>
              <a:defRPr smtClean="0">
                <a:latin typeface="Arial" panose="020B0604020202020204" pitchFamily="34" charset="0"/>
              </a:defRPr>
            </a:lvl1pPr>
          </a:lstStyle>
          <a:p>
            <a:pPr>
              <a:defRPr/>
            </a:pPr>
            <a:fld id="{E2D69D1C-5CC2-F24A-B4A1-633B253C05CF}" type="slidenum">
              <a:rPr lang="en-GB" altLang="en-US"/>
              <a:pPr>
                <a:defRPr/>
              </a:pPr>
              <a:t>‹#›</a:t>
            </a:fld>
            <a:endParaRPr lang="en-GB" altLang="en-US"/>
          </a:p>
        </p:txBody>
      </p:sp>
    </p:spTree>
    <p:extLst>
      <p:ext uri="{BB962C8B-B14F-4D97-AF65-F5344CB8AC3E}">
        <p14:creationId xmlns:p14="http://schemas.microsoft.com/office/powerpoint/2010/main" val="3470589990"/>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1026" name="Shape 2">
            <a:extLst>
              <a:ext uri="{FF2B5EF4-FFF2-40B4-BE49-F238E27FC236}">
                <a16:creationId xmlns:a16="http://schemas.microsoft.com/office/drawing/2014/main" id="{C7A85383-44E9-B0D9-53B3-78E889B4DADE}"/>
              </a:ext>
            </a:extLst>
          </p:cNvPr>
          <p:cNvSpPr>
            <a:spLocks noGrp="1"/>
          </p:cNvSpPr>
          <p:nvPr>
            <p:ph type="title"/>
          </p:nvPr>
        </p:nvSpPr>
        <p:spPr bwMode="auto">
          <a:xfrm>
            <a:off x="457200" y="92075"/>
            <a:ext cx="8229600" cy="1508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ctr" anchorCtr="0" compatLnSpc="1">
            <a:prstTxWarp prst="textNoShape">
              <a:avLst/>
            </a:prstTxWarp>
          </a:bodyPr>
          <a:lstStyle/>
          <a:p>
            <a:pPr lvl="0"/>
            <a:r>
              <a:rPr lang="en-US" altLang="en-US">
                <a:sym typeface="Calibri" panose="020F0502020204030204" pitchFamily="34" charset="0"/>
              </a:rPr>
              <a:t>Title Text</a:t>
            </a:r>
          </a:p>
        </p:txBody>
      </p:sp>
      <p:sp>
        <p:nvSpPr>
          <p:cNvPr id="1027" name="Shape 3">
            <a:extLst>
              <a:ext uri="{FF2B5EF4-FFF2-40B4-BE49-F238E27FC236}">
                <a16:creationId xmlns:a16="http://schemas.microsoft.com/office/drawing/2014/main" id="{6100D16E-7936-EC82-9644-66F7FFDF9AB5}"/>
              </a:ext>
            </a:extLst>
          </p:cNvPr>
          <p:cNvSpPr>
            <a:spLocks noGrp="1"/>
          </p:cNvSpPr>
          <p:nvPr>
            <p:ph type="body" idx="1"/>
          </p:nvPr>
        </p:nvSpPr>
        <p:spPr bwMode="auto">
          <a:xfrm>
            <a:off x="457200" y="16002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rgbClr val="000000"/>
                </a:solidFill>
                <a:miter lim="400000"/>
                <a:headEnd/>
                <a:tailEnd/>
              </a14:hiddenLine>
            </a:ext>
          </a:extLst>
        </p:spPr>
        <p:txBody>
          <a:bodyPr vert="horz" wrap="square" lIns="45719" tIns="45720" rIns="45719" bIns="45720" numCol="1" anchor="t" anchorCtr="0" compatLnSpc="1">
            <a:prstTxWarp prst="textNoShape">
              <a:avLst/>
            </a:prstTxWarp>
          </a:bodyPr>
          <a:lstStyle/>
          <a:p>
            <a:pPr lvl="0"/>
            <a:r>
              <a:rPr lang="en-US" altLang="en-US">
                <a:sym typeface="Calibri" panose="020F0502020204030204" pitchFamily="34" charset="0"/>
              </a:rPr>
              <a:t>Body Level One</a:t>
            </a:r>
          </a:p>
          <a:p>
            <a:pPr lvl="1"/>
            <a:r>
              <a:rPr lang="en-US" altLang="en-US">
                <a:sym typeface="Calibri" panose="020F0502020204030204" pitchFamily="34" charset="0"/>
              </a:rPr>
              <a:t>Body Level Two</a:t>
            </a:r>
          </a:p>
          <a:p>
            <a:pPr lvl="2"/>
            <a:r>
              <a:rPr lang="en-US" altLang="en-US">
                <a:sym typeface="Calibri" panose="020F0502020204030204" pitchFamily="34" charset="0"/>
              </a:rPr>
              <a:t>Body Level Three</a:t>
            </a:r>
          </a:p>
          <a:p>
            <a:pPr lvl="3"/>
            <a:r>
              <a:rPr lang="en-US" altLang="en-US">
                <a:sym typeface="Calibri" panose="020F0502020204030204" pitchFamily="34" charset="0"/>
              </a:rPr>
              <a:t>Body Level Four</a:t>
            </a:r>
          </a:p>
          <a:p>
            <a:pPr lvl="4"/>
            <a:r>
              <a:rPr lang="en-US" altLang="en-US">
                <a:sym typeface="Calibri" panose="020F0502020204030204" pitchFamily="34" charset="0"/>
              </a:rPr>
              <a:t>Body Level Five</a:t>
            </a:r>
          </a:p>
        </p:txBody>
      </p:sp>
      <p:sp>
        <p:nvSpPr>
          <p:cNvPr id="5124" name="Shape 4">
            <a:extLst>
              <a:ext uri="{FF2B5EF4-FFF2-40B4-BE49-F238E27FC236}">
                <a16:creationId xmlns:a16="http://schemas.microsoft.com/office/drawing/2014/main" id="{C40F5162-76B3-125F-55C1-D7B6CC2CE058}"/>
              </a:ext>
            </a:extLst>
          </p:cNvPr>
          <p:cNvSpPr>
            <a:spLocks noGrp="1"/>
          </p:cNvSpPr>
          <p:nvPr>
            <p:ph type="sldNum" sz="quarter" idx="2"/>
          </p:nvPr>
        </p:nvSpPr>
        <p:spPr bwMode="auto">
          <a:xfrm>
            <a:off x="6553200" y="6400800"/>
            <a:ext cx="2133600" cy="276225"/>
          </a:xfrm>
          <a:prstGeom prst="rect">
            <a:avLst/>
          </a:prstGeom>
          <a:noFill/>
          <a:ln>
            <a:noFill/>
          </a:ln>
        </p:spPr>
        <p:txBody>
          <a:bodyPr vert="horz" wrap="square" lIns="45719" tIns="45720" rIns="45719" bIns="45720" numCol="1" anchor="ctr" anchorCtr="0" compatLnSpc="1">
            <a:prstTxWarp prst="textNoShape">
              <a:avLst/>
            </a:prstTxWarp>
            <a:spAutoFit/>
          </a:bodyPr>
          <a:lstStyle>
            <a:lvl1pPr algn="r" defTabSz="457200" eaLnBrk="1">
              <a:defRPr sz="1200" smtClean="0">
                <a:solidFill>
                  <a:srgbClr val="888888"/>
                </a:solidFill>
                <a:latin typeface="Calibri" panose="020F0502020204030204" pitchFamily="34" charset="0"/>
                <a:ea typeface="+mn-ea"/>
                <a:cs typeface="Calibri" panose="020F0502020204030204" pitchFamily="34" charset="0"/>
              </a:defRPr>
            </a:lvl1pPr>
          </a:lstStyle>
          <a:p>
            <a:pPr>
              <a:defRPr/>
            </a:pPr>
            <a:fld id="{D85673C8-93D0-0D4C-8845-EEDB2239A11D}" type="slidenum">
              <a:rPr lang="en-US" altLang="en-US"/>
              <a:pPr>
                <a:defRPr/>
              </a:pPr>
              <a:t>‹#›</a:t>
            </a:fld>
            <a:endParaRPr lang="en-US" altLang="en-US"/>
          </a:p>
        </p:txBody>
      </p:sp>
    </p:spTree>
  </p:cSld>
  <p:clrMap bg1="lt1" tx1="dk1" bg2="lt2" tx2="dk2" accent1="accent1" accent2="accent2" accent3="accent3" accent4="accent4" accent5="accent5" accent6="accent6" hlink="hlink" folHlink="folHlink"/>
  <p:sldLayoutIdLst>
    <p:sldLayoutId id="2147484340" r:id="rId1"/>
    <p:sldLayoutId id="2147484341" r:id="rId2"/>
    <p:sldLayoutId id="2147484342" r:id="rId3"/>
    <p:sldLayoutId id="2147484343" r:id="rId4"/>
  </p:sldLayoutIdLst>
  <p:transition spd="med"/>
  <p:txStyles>
    <p:titleStyle>
      <a:lvl1pPr algn="r" defTabSz="457200" rtl="0" eaLnBrk="0" fontAlgn="base" hangingPunct="0">
        <a:spcBef>
          <a:spcPct val="0"/>
        </a:spcBef>
        <a:spcAft>
          <a:spcPct val="0"/>
        </a:spcAft>
        <a:defRPr sz="4400">
          <a:solidFill>
            <a:srgbClr val="425968"/>
          </a:solidFill>
          <a:latin typeface="Calibri"/>
          <a:ea typeface="Calibri"/>
          <a:cs typeface="Calibri"/>
          <a:sym typeface="Calibri" panose="020F0502020204030204" pitchFamily="34" charset="0"/>
        </a:defRPr>
      </a:lvl1pPr>
      <a:lvl2pPr algn="r" defTabSz="457200" rtl="0" eaLnBrk="0" fontAlgn="base" hangingPunct="0">
        <a:spcBef>
          <a:spcPct val="0"/>
        </a:spcBef>
        <a:spcAft>
          <a:spcPct val="0"/>
        </a:spcAft>
        <a:defRPr sz="4400">
          <a:solidFill>
            <a:srgbClr val="425968"/>
          </a:solidFill>
          <a:latin typeface="Calibri"/>
          <a:ea typeface="Calibri"/>
          <a:cs typeface="Calibri"/>
          <a:sym typeface="Calibri" panose="020F0502020204030204" pitchFamily="34" charset="0"/>
        </a:defRPr>
      </a:lvl2pPr>
      <a:lvl3pPr algn="r" defTabSz="457200" rtl="0" eaLnBrk="0" fontAlgn="base" hangingPunct="0">
        <a:spcBef>
          <a:spcPct val="0"/>
        </a:spcBef>
        <a:spcAft>
          <a:spcPct val="0"/>
        </a:spcAft>
        <a:defRPr sz="4400">
          <a:solidFill>
            <a:srgbClr val="425968"/>
          </a:solidFill>
          <a:latin typeface="Calibri"/>
          <a:ea typeface="Calibri"/>
          <a:cs typeface="Calibri"/>
          <a:sym typeface="Calibri" panose="020F0502020204030204" pitchFamily="34" charset="0"/>
        </a:defRPr>
      </a:lvl3pPr>
      <a:lvl4pPr algn="r" defTabSz="457200" rtl="0" eaLnBrk="0" fontAlgn="base" hangingPunct="0">
        <a:spcBef>
          <a:spcPct val="0"/>
        </a:spcBef>
        <a:spcAft>
          <a:spcPct val="0"/>
        </a:spcAft>
        <a:defRPr sz="4400">
          <a:solidFill>
            <a:srgbClr val="425968"/>
          </a:solidFill>
          <a:latin typeface="Calibri"/>
          <a:ea typeface="Calibri"/>
          <a:cs typeface="Calibri"/>
          <a:sym typeface="Calibri" panose="020F0502020204030204" pitchFamily="34" charset="0"/>
        </a:defRPr>
      </a:lvl4pPr>
      <a:lvl5pPr algn="r" defTabSz="457200" rtl="0" eaLnBrk="0" fontAlgn="base" hangingPunct="0">
        <a:spcBef>
          <a:spcPct val="0"/>
        </a:spcBef>
        <a:spcAft>
          <a:spcPct val="0"/>
        </a:spcAft>
        <a:defRPr sz="4400">
          <a:solidFill>
            <a:srgbClr val="425968"/>
          </a:solidFill>
          <a:latin typeface="Calibri"/>
          <a:ea typeface="Calibri"/>
          <a:cs typeface="Calibri"/>
          <a:sym typeface="Calibri" panose="020F0502020204030204" pitchFamily="34" charset="0"/>
        </a:defRPr>
      </a:lvl5pPr>
      <a:lvl6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6pPr>
      <a:lvl7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7pPr>
      <a:lvl8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8pPr>
      <a:lvl9pPr marL="0" marR="0" indent="0" algn="ctr" defTabSz="457200" rtl="0" latinLnBrk="0">
        <a:lnSpc>
          <a:spcPct val="100000"/>
        </a:lnSpc>
        <a:spcBef>
          <a:spcPts val="0"/>
        </a:spcBef>
        <a:spcAft>
          <a:spcPts val="0"/>
        </a:spcAft>
        <a:buClrTx/>
        <a:buSzTx/>
        <a:buFontTx/>
        <a:buNone/>
        <a:tabLst/>
        <a:defRPr sz="4400" b="0" i="0" u="none" strike="noStrike" cap="none" spc="0" baseline="0">
          <a:ln>
            <a:noFill/>
          </a:ln>
          <a:solidFill>
            <a:srgbClr val="000000"/>
          </a:solidFill>
          <a:uFillTx/>
          <a:latin typeface="Calibri"/>
          <a:ea typeface="Calibri"/>
          <a:cs typeface="Calibri"/>
          <a:sym typeface="Calibri"/>
        </a:defRPr>
      </a:lvl9pPr>
    </p:titleStyle>
    <p:bodyStyle>
      <a:lvl1pPr marL="342900" indent="-342900" algn="l" defTabSz="457200" rtl="0" eaLnBrk="0" fontAlgn="base" hangingPunct="0">
        <a:spcBef>
          <a:spcPts val="700"/>
        </a:spcBef>
        <a:spcAft>
          <a:spcPct val="0"/>
        </a:spcAft>
        <a:buClr>
          <a:srgbClr val="AB0634"/>
        </a:buClr>
        <a:buSzPct val="100000"/>
        <a:buFont typeface="Arial" panose="020B0604020202020204" pitchFamily="34" charset="0"/>
        <a:buChar char="•"/>
        <a:defRPr sz="3200">
          <a:solidFill>
            <a:srgbClr val="425968"/>
          </a:solidFill>
          <a:latin typeface="Calibri"/>
          <a:ea typeface="Calibri"/>
          <a:cs typeface="Calibri"/>
          <a:sym typeface="Calibri" panose="020F0502020204030204" pitchFamily="34" charset="0"/>
        </a:defRPr>
      </a:lvl1pPr>
      <a:lvl2pPr marL="782638" indent="-325438" algn="l" defTabSz="457200" rtl="0" eaLnBrk="0" fontAlgn="base" hangingPunct="0">
        <a:spcBef>
          <a:spcPts val="700"/>
        </a:spcBef>
        <a:spcAft>
          <a:spcPct val="0"/>
        </a:spcAft>
        <a:buClr>
          <a:srgbClr val="AB0634"/>
        </a:buClr>
        <a:buSzPct val="100000"/>
        <a:buFont typeface="Arial" panose="020B0604020202020204" pitchFamily="34" charset="0"/>
        <a:buChar char="–"/>
        <a:defRPr sz="3200">
          <a:solidFill>
            <a:srgbClr val="425968"/>
          </a:solidFill>
          <a:latin typeface="Calibri"/>
          <a:ea typeface="Calibri"/>
          <a:cs typeface="Calibri"/>
          <a:sym typeface="Calibri" panose="020F0502020204030204" pitchFamily="34" charset="0"/>
        </a:defRPr>
      </a:lvl2pPr>
      <a:lvl3pPr marL="1219200" indent="-304800" algn="l" defTabSz="457200" rtl="0" eaLnBrk="0" fontAlgn="base" hangingPunct="0">
        <a:spcBef>
          <a:spcPts val="700"/>
        </a:spcBef>
        <a:spcAft>
          <a:spcPct val="0"/>
        </a:spcAft>
        <a:buClr>
          <a:srgbClr val="AB0634"/>
        </a:buClr>
        <a:buSzPct val="100000"/>
        <a:buFont typeface="Arial" panose="020B0604020202020204" pitchFamily="34" charset="0"/>
        <a:buChar char="•"/>
        <a:defRPr sz="3200">
          <a:solidFill>
            <a:srgbClr val="425968"/>
          </a:solidFill>
          <a:latin typeface="Calibri"/>
          <a:ea typeface="Calibri"/>
          <a:cs typeface="Calibri"/>
          <a:sym typeface="Calibri" panose="020F0502020204030204" pitchFamily="34" charset="0"/>
        </a:defRPr>
      </a:lvl3pPr>
      <a:lvl4pPr marL="1736725" indent="-365125" algn="l" defTabSz="457200" rtl="0" eaLnBrk="0" fontAlgn="base" hangingPunct="0">
        <a:spcBef>
          <a:spcPts val="700"/>
        </a:spcBef>
        <a:spcAft>
          <a:spcPct val="0"/>
        </a:spcAft>
        <a:buClr>
          <a:srgbClr val="AB0634"/>
        </a:buClr>
        <a:buSzPct val="100000"/>
        <a:buFont typeface="Arial" panose="020B0604020202020204" pitchFamily="34" charset="0"/>
        <a:buChar char="–"/>
        <a:defRPr sz="3200">
          <a:solidFill>
            <a:srgbClr val="425968"/>
          </a:solidFill>
          <a:latin typeface="Calibri"/>
          <a:ea typeface="Calibri"/>
          <a:cs typeface="Calibri"/>
          <a:sym typeface="Calibri" panose="020F0502020204030204" pitchFamily="34" charset="0"/>
        </a:defRPr>
      </a:lvl4pPr>
      <a:lvl5pPr marL="2193925" indent="-365125" algn="l" defTabSz="457200" rtl="0" eaLnBrk="0" fontAlgn="base" hangingPunct="0">
        <a:spcBef>
          <a:spcPts val="700"/>
        </a:spcBef>
        <a:spcAft>
          <a:spcPct val="0"/>
        </a:spcAft>
        <a:buClr>
          <a:srgbClr val="AB0634"/>
        </a:buClr>
        <a:buSzPct val="100000"/>
        <a:buFont typeface="Arial" panose="020B0604020202020204" pitchFamily="34" charset="0"/>
        <a:buChar char="»"/>
        <a:defRPr sz="3200">
          <a:solidFill>
            <a:srgbClr val="425968"/>
          </a:solidFill>
          <a:latin typeface="Calibri"/>
          <a:ea typeface="Calibri"/>
          <a:cs typeface="Calibri"/>
          <a:sym typeface="Calibri" panose="020F0502020204030204" pitchFamily="34" charset="0"/>
        </a:defRPr>
      </a:lvl5pPr>
      <a:lvl6pPr marL="26517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6pPr>
      <a:lvl7pPr marL="3108960" marR="0" indent="-365760"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7pPr>
      <a:lvl8pPr marL="35661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8pPr>
      <a:lvl9pPr marL="4023359" marR="0" indent="-365759" algn="l" defTabSz="457200" rtl="0" latinLnBrk="0">
        <a:lnSpc>
          <a:spcPct val="100000"/>
        </a:lnSpc>
        <a:spcBef>
          <a:spcPts val="700"/>
        </a:spcBef>
        <a:spcAft>
          <a:spcPts val="0"/>
        </a:spcAft>
        <a:buClrTx/>
        <a:buSzPct val="100000"/>
        <a:buFont typeface="Arial"/>
        <a:buChar char="•"/>
        <a:tabLst/>
        <a:defRPr sz="3200" b="0" i="0" u="none" strike="noStrike" cap="none" spc="0" baseline="0">
          <a:ln>
            <a:noFill/>
          </a:ln>
          <a:solidFill>
            <a:srgbClr val="000000"/>
          </a:solidFill>
          <a:uFillTx/>
          <a:latin typeface="Calibri"/>
          <a:ea typeface="Calibri"/>
          <a:cs typeface="Calibri"/>
          <a:sym typeface="Calibri"/>
        </a:defRPr>
      </a:lvl9pPr>
    </p:bodyStyle>
    <p:otherStyle>
      <a:lvl1pPr marL="0" marR="0" indent="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1pPr>
      <a:lvl2pPr marL="0" marR="0" indent="4572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2pPr>
      <a:lvl3pPr marL="0" marR="0" indent="9144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3pPr>
      <a:lvl4pPr marL="0" marR="0" indent="13716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4pPr>
      <a:lvl5pPr marL="0" marR="0" indent="18288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5pPr>
      <a:lvl6pPr marL="0" marR="0" indent="22860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6pPr>
      <a:lvl7pPr marL="0" marR="0" indent="27432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7pPr>
      <a:lvl8pPr marL="0" marR="0" indent="32004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8pPr>
      <a:lvl9pPr marL="0" marR="0" indent="3657600" algn="r" defTabSz="457200" rtl="0" latinLnBrk="0">
        <a:lnSpc>
          <a:spcPct val="100000"/>
        </a:lnSpc>
        <a:spcBef>
          <a:spcPts val="0"/>
        </a:spcBef>
        <a:spcAft>
          <a:spcPts val="0"/>
        </a:spcAft>
        <a:buClrTx/>
        <a:buSzTx/>
        <a:buFontTx/>
        <a:buNone/>
        <a:tabLst/>
        <a:defRPr sz="1200" b="0" i="0" u="none" strike="noStrike" cap="none" spc="0" baseline="0">
          <a:ln>
            <a:noFill/>
          </a:ln>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4.xml"/><Relationship Id="rId4" Type="http://schemas.openxmlformats.org/officeDocument/2006/relationships/image" Target="../media/image3.png"/></Relationships>
</file>

<file path=ppt/slides/_rels/slide10.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566D1A27-305C-D19F-1BD3-2CD19813B9FB}"/>
              </a:ext>
            </a:extLst>
          </p:cNvPr>
          <p:cNvSpPr>
            <a:spLocks noGrp="1"/>
          </p:cNvSpPr>
          <p:nvPr>
            <p:ph type="ctrTitle"/>
          </p:nvPr>
        </p:nvSpPr>
        <p:spPr>
          <a:xfrm>
            <a:off x="706438" y="1744663"/>
            <a:ext cx="7772400" cy="1470025"/>
          </a:xfrm>
        </p:spPr>
        <p:txBody>
          <a:bodyPr/>
          <a:lstStyle/>
          <a:p>
            <a:pPr algn="ctr" eaLnBrk="1" hangingPunct="1"/>
            <a:r>
              <a:rPr lang="en-GB" altLang="en-US" b="1" dirty="0">
                <a:latin typeface="Calibri" panose="020F0502020204030204" pitchFamily="34" charset="0"/>
                <a:cs typeface="Calibri" panose="020F0502020204030204" pitchFamily="34" charset="0"/>
              </a:rPr>
              <a:t>How to Get the Most out of </a:t>
            </a:r>
            <a:br>
              <a:rPr lang="en-GB" altLang="en-US" b="1" dirty="0">
                <a:latin typeface="Calibri" panose="020F0502020204030204" pitchFamily="34" charset="0"/>
                <a:cs typeface="Calibri" panose="020F0502020204030204" pitchFamily="34" charset="0"/>
              </a:rPr>
            </a:br>
            <a:r>
              <a:rPr lang="en-GB" altLang="en-US" b="1" dirty="0">
                <a:latin typeface="Calibri" panose="020F0502020204030204" pitchFamily="34" charset="0"/>
                <a:cs typeface="Calibri" panose="020F0502020204030204" pitchFamily="34" charset="0"/>
              </a:rPr>
              <a:t>PRELIMINARY HEARINGS</a:t>
            </a:r>
            <a:br>
              <a:rPr lang="en-GB" altLang="en-US" b="1" dirty="0">
                <a:latin typeface="Calibri" panose="020F0502020204030204" pitchFamily="34" charset="0"/>
                <a:cs typeface="Calibri" panose="020F0502020204030204" pitchFamily="34" charset="0"/>
              </a:rPr>
            </a:br>
            <a:r>
              <a:rPr lang="en-GB" altLang="en-US" sz="2800" b="1" dirty="0">
                <a:solidFill>
                  <a:srgbClr val="7E919F"/>
                </a:solidFill>
                <a:latin typeface="Calibri" panose="020F0502020204030204" pitchFamily="34" charset="0"/>
                <a:cs typeface="Calibri" panose="020F0502020204030204" pitchFamily="34" charset="0"/>
              </a:rPr>
              <a:t>Louisa Simpson</a:t>
            </a:r>
            <a:endParaRPr lang="en-GB" altLang="en-US" b="1" dirty="0">
              <a:solidFill>
                <a:srgbClr val="7E919F"/>
              </a:solidFill>
              <a:latin typeface="Calibri" panose="020F0502020204030204" pitchFamily="34" charset="0"/>
              <a:cs typeface="Calibri" panose="020F0502020204030204" pitchFamily="34" charset="0"/>
            </a:endParaRPr>
          </a:p>
        </p:txBody>
      </p:sp>
      <p:pic>
        <p:nvPicPr>
          <p:cNvPr id="7171" name="Picture 2" descr="C:\Users\Heather\Documents\My Dropbox\Chambers\Website and Marketing Review\Logo\PumpCourt_logo_HR.jpg">
            <a:extLst>
              <a:ext uri="{FF2B5EF4-FFF2-40B4-BE49-F238E27FC236}">
                <a16:creationId xmlns:a16="http://schemas.microsoft.com/office/drawing/2014/main" id="{35131398-9885-8014-D849-1763CAAB36FC}"/>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916238" y="152400"/>
            <a:ext cx="33528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 name="Shape 110">
            <a:extLst>
              <a:ext uri="{FF2B5EF4-FFF2-40B4-BE49-F238E27FC236}">
                <a16:creationId xmlns:a16="http://schemas.microsoft.com/office/drawing/2014/main" id="{3A1A0888-E7FC-0787-1D21-350B1F244CD8}"/>
              </a:ext>
            </a:extLst>
          </p:cNvPr>
          <p:cNvSpPr/>
          <p:nvPr/>
        </p:nvSpPr>
        <p:spPr>
          <a:xfrm>
            <a:off x="706438" y="6488113"/>
            <a:ext cx="7920037" cy="369887"/>
          </a:xfrm>
          <a:prstGeom prst="rect">
            <a:avLst/>
          </a:prstGeom>
          <a:ln w="12700">
            <a:miter lim="400000"/>
          </a:ln>
        </p:spPr>
        <p:txBody>
          <a:bodyPr lIns="45719" rIns="45719">
            <a:spAutoFit/>
          </a:bodyPr>
          <a:lstStyle>
            <a:lvl1pPr algn="ctr">
              <a:defRPr>
                <a:solidFill>
                  <a:srgbClr val="808080"/>
                </a:solidFill>
              </a:defRPr>
            </a:lvl1pPr>
          </a:lstStyle>
          <a:p>
            <a:pPr defTabSz="457200" eaLnBrk="1" fontAlgn="auto">
              <a:spcBef>
                <a:spcPts val="0"/>
              </a:spcBef>
              <a:spcAft>
                <a:spcPts val="0"/>
              </a:spcAft>
              <a:defRPr>
                <a:solidFill>
                  <a:srgbClr val="000000"/>
                </a:solidFill>
              </a:defRPr>
            </a:pPr>
            <a:r>
              <a:rPr lang="en-GB" kern="0" dirty="0">
                <a:solidFill>
                  <a:srgbClr val="7E919F"/>
                </a:solidFill>
                <a:latin typeface="Calibri"/>
                <a:ea typeface="+mn-ea"/>
                <a:cs typeface="Calibri"/>
                <a:sym typeface="Calibri"/>
              </a:rPr>
              <a:t>www.</a:t>
            </a:r>
            <a:r>
              <a:rPr kern="0" dirty="0">
                <a:solidFill>
                  <a:srgbClr val="7E919F"/>
                </a:solidFill>
                <a:latin typeface="Calibri"/>
                <a:ea typeface="+mn-ea"/>
                <a:cs typeface="Calibri"/>
                <a:sym typeface="Calibri"/>
              </a:rPr>
              <a:t>pumpcourtchambers.com</a:t>
            </a:r>
          </a:p>
        </p:txBody>
      </p:sp>
      <p:pic>
        <p:nvPicPr>
          <p:cNvPr id="7173" name="Picture 6">
            <a:extLst>
              <a:ext uri="{FF2B5EF4-FFF2-40B4-BE49-F238E27FC236}">
                <a16:creationId xmlns:a16="http://schemas.microsoft.com/office/drawing/2014/main" id="{11483FAD-B64C-C82F-CD85-2080007E507D}"/>
              </a:ext>
            </a:extLst>
          </p:cNvPr>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457200" y="3432175"/>
            <a:ext cx="8229600" cy="296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picture containing text, screenshot, font, receipt&#10;&#10;Description automatically generated">
            <a:extLst>
              <a:ext uri="{FF2B5EF4-FFF2-40B4-BE49-F238E27FC236}">
                <a16:creationId xmlns:a16="http://schemas.microsoft.com/office/drawing/2014/main" id="{088AB0C3-F314-0702-2DAE-A58329245EF5}"/>
              </a:ext>
            </a:extLst>
          </p:cNvPr>
          <p:cNvPicPr>
            <a:picLocks noChangeAspect="1"/>
          </p:cNvPicPr>
          <p:nvPr/>
        </p:nvPicPr>
        <p:blipFill rotWithShape="1">
          <a:blip r:embed="rId2">
            <a:extLst>
              <a:ext uri="{28A0092B-C50C-407E-A947-70E740481C1C}">
                <a14:useLocalDpi xmlns:a14="http://schemas.microsoft.com/office/drawing/2010/main" val="0"/>
              </a:ext>
            </a:extLst>
          </a:blip>
          <a:srcRect r="7843"/>
          <a:stretch/>
        </p:blipFill>
        <p:spPr>
          <a:xfrm>
            <a:off x="1981200" y="378720"/>
            <a:ext cx="7162800" cy="6479280"/>
          </a:xfrm>
          <a:prstGeom prst="rect">
            <a:avLst/>
          </a:prstGeom>
        </p:spPr>
      </p:pic>
    </p:spTree>
    <p:extLst>
      <p:ext uri="{BB962C8B-B14F-4D97-AF65-F5344CB8AC3E}">
        <p14:creationId xmlns:p14="http://schemas.microsoft.com/office/powerpoint/2010/main" val="195833063"/>
      </p:ext>
    </p:extLst>
  </p:cSld>
  <p:clrMapOvr>
    <a:masterClrMapping/>
  </p:clrMapOvr>
  <p:transition spd="med"/>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a:extLst>
              <a:ext uri="{FF2B5EF4-FFF2-40B4-BE49-F238E27FC236}">
                <a16:creationId xmlns:a16="http://schemas.microsoft.com/office/drawing/2014/main" id="{6A90B8DC-E7F9-748C-0759-740BF8CB0627}"/>
              </a:ext>
            </a:extLst>
          </p:cNvPr>
          <p:cNvSpPr>
            <a:spLocks noGrp="1"/>
          </p:cNvSpPr>
          <p:nvPr>
            <p:ph type="title"/>
          </p:nvPr>
        </p:nvSpPr>
        <p:spPr/>
        <p:txBody>
          <a:bodyPr/>
          <a:lstStyle/>
          <a:p>
            <a:pPr eaLnBrk="1" hangingPunct="1"/>
            <a:r>
              <a:rPr lang="en-GB" altLang="en-US" b="1" dirty="0">
                <a:latin typeface="Calibri" panose="020F0502020204030204" pitchFamily="34" charset="0"/>
                <a:cs typeface="Calibri" panose="020F0502020204030204" pitchFamily="34" charset="0"/>
              </a:rPr>
              <a:t>The Bundle</a:t>
            </a:r>
            <a:endParaRPr lang="en-GB" altLang="en-US" sz="5400" b="1" dirty="0">
              <a:latin typeface="Calibri" panose="020F0502020204030204" pitchFamily="34" charset="0"/>
              <a:cs typeface="Calibri" panose="020F0502020204030204" pitchFamily="34" charset="0"/>
            </a:endParaRPr>
          </a:p>
        </p:txBody>
      </p:sp>
      <p:sp>
        <p:nvSpPr>
          <p:cNvPr id="5" name="Content Placeholder 4">
            <a:extLst>
              <a:ext uri="{FF2B5EF4-FFF2-40B4-BE49-F238E27FC236}">
                <a16:creationId xmlns:a16="http://schemas.microsoft.com/office/drawing/2014/main" id="{2F87CCAE-610A-BA0F-1492-E15C6AF7EA47}"/>
              </a:ext>
            </a:extLst>
          </p:cNvPr>
          <p:cNvSpPr>
            <a:spLocks noGrp="1"/>
          </p:cNvSpPr>
          <p:nvPr>
            <p:ph idx="1"/>
          </p:nvPr>
        </p:nvSpPr>
        <p:spPr>
          <a:xfrm>
            <a:off x="457200" y="1828800"/>
            <a:ext cx="8229600" cy="5257800"/>
          </a:xfrm>
        </p:spPr>
        <p:txBody>
          <a:bodyPr rtlCol="0">
            <a:normAutofit/>
          </a:bodyPr>
          <a:lstStyle/>
          <a:p>
            <a:pPr eaLnBrk="1" fontAlgn="auto" hangingPunct="1">
              <a:spcAft>
                <a:spcPts val="0"/>
              </a:spcAft>
              <a:defRPr/>
            </a:pPr>
            <a:r>
              <a:rPr lang="en-GB" dirty="0"/>
              <a:t>Not strictly necessary – but ET will thank you</a:t>
            </a:r>
          </a:p>
          <a:p>
            <a:pPr eaLnBrk="1" fontAlgn="auto" hangingPunct="1">
              <a:spcAft>
                <a:spcPts val="0"/>
              </a:spcAft>
              <a:defRPr/>
            </a:pPr>
            <a:r>
              <a:rPr lang="en-GB" dirty="0"/>
              <a:t>Include:</a:t>
            </a:r>
          </a:p>
          <a:p>
            <a:pPr lvl="1" eaLnBrk="1" fontAlgn="auto" hangingPunct="1">
              <a:spcAft>
                <a:spcPts val="0"/>
              </a:spcAft>
              <a:defRPr/>
            </a:pPr>
            <a:r>
              <a:rPr lang="en-GB" dirty="0"/>
              <a:t>ACAS Cert</a:t>
            </a:r>
          </a:p>
          <a:p>
            <a:pPr lvl="1" eaLnBrk="1" fontAlgn="auto" hangingPunct="1">
              <a:spcAft>
                <a:spcPts val="0"/>
              </a:spcAft>
              <a:defRPr/>
            </a:pPr>
            <a:r>
              <a:rPr lang="en-GB" dirty="0"/>
              <a:t>Pleadings, incl. any amends</a:t>
            </a:r>
          </a:p>
          <a:p>
            <a:pPr lvl="1" eaLnBrk="1" fontAlgn="auto" hangingPunct="1">
              <a:spcAft>
                <a:spcPts val="0"/>
              </a:spcAft>
              <a:defRPr/>
            </a:pPr>
            <a:r>
              <a:rPr lang="en-GB" dirty="0"/>
              <a:t>Orders &amp; ET </a:t>
            </a:r>
            <a:r>
              <a:rPr lang="en-GB" dirty="0" err="1"/>
              <a:t>corro</a:t>
            </a:r>
            <a:endParaRPr lang="en-GB" dirty="0"/>
          </a:p>
          <a:p>
            <a:pPr lvl="1" eaLnBrk="1" fontAlgn="auto" hangingPunct="1">
              <a:spcAft>
                <a:spcPts val="0"/>
              </a:spcAft>
              <a:defRPr/>
            </a:pPr>
            <a:r>
              <a:rPr lang="en-GB" dirty="0"/>
              <a:t>Inter </a:t>
            </a:r>
            <a:r>
              <a:rPr lang="en-GB" dirty="0" err="1"/>
              <a:t>partes</a:t>
            </a:r>
            <a:r>
              <a:rPr lang="en-GB" dirty="0"/>
              <a:t> </a:t>
            </a:r>
            <a:r>
              <a:rPr lang="en-GB" dirty="0" err="1"/>
              <a:t>corro</a:t>
            </a:r>
            <a:r>
              <a:rPr lang="en-GB" dirty="0"/>
              <a:t>, only relevant</a:t>
            </a:r>
          </a:p>
          <a:p>
            <a:pPr lvl="1" eaLnBrk="1" fontAlgn="auto" hangingPunct="1">
              <a:spcAft>
                <a:spcPts val="0"/>
              </a:spcAft>
              <a:defRPr/>
            </a:pPr>
            <a:r>
              <a:rPr lang="en-GB" dirty="0"/>
              <a:t>Joint/agreed CMA &amp; LOI</a:t>
            </a:r>
          </a:p>
        </p:txBody>
      </p:sp>
      <p:pic>
        <p:nvPicPr>
          <p:cNvPr id="13316" name="Picture 2" descr="C:\Users\Heather\Documents\My Dropbox\Chambers\Website and Marketing Review\Logo\PumpCourt_logo_HR.jpg">
            <a:extLst>
              <a:ext uri="{FF2B5EF4-FFF2-40B4-BE49-F238E27FC236}">
                <a16:creationId xmlns:a16="http://schemas.microsoft.com/office/drawing/2014/main" id="{6EFE2BEC-CB1E-1EAF-AD51-CC291546EA25}"/>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333375"/>
            <a:ext cx="1728788"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5">
            <a:extLst>
              <a:ext uri="{FF2B5EF4-FFF2-40B4-BE49-F238E27FC236}">
                <a16:creationId xmlns:a16="http://schemas.microsoft.com/office/drawing/2014/main" id="{3416B2B6-A49A-A244-46BB-B6B3FE8E14C5}"/>
              </a:ext>
            </a:extLst>
          </p:cNvPr>
          <p:cNvSpPr>
            <a:spLocks noGrp="1"/>
          </p:cNvSpPr>
          <p:nvPr>
            <p:ph type="title"/>
          </p:nvPr>
        </p:nvSpPr>
        <p:spPr/>
        <p:txBody>
          <a:bodyPr/>
          <a:lstStyle/>
          <a:p>
            <a:r>
              <a:rPr lang="en-GB" altLang="en-US" b="1" dirty="0">
                <a:latin typeface="Calibri" panose="020F0502020204030204" pitchFamily="34" charset="0"/>
                <a:cs typeface="Calibri" panose="020F0502020204030204" pitchFamily="34" charset="0"/>
              </a:rPr>
              <a:t>Instructing Counsel</a:t>
            </a:r>
          </a:p>
        </p:txBody>
      </p:sp>
      <p:sp>
        <p:nvSpPr>
          <p:cNvPr id="15363" name="Text Placeholder 6">
            <a:extLst>
              <a:ext uri="{FF2B5EF4-FFF2-40B4-BE49-F238E27FC236}">
                <a16:creationId xmlns:a16="http://schemas.microsoft.com/office/drawing/2014/main" id="{DD7CCBE7-F5B1-4576-92AA-01BB82037AAD}"/>
              </a:ext>
            </a:extLst>
          </p:cNvPr>
          <p:cNvSpPr>
            <a:spLocks noGrp="1"/>
          </p:cNvSpPr>
          <p:nvPr>
            <p:ph type="body" idx="1"/>
          </p:nvPr>
        </p:nvSpPr>
        <p:spPr>
          <a:xfrm>
            <a:off x="457200" y="1752600"/>
            <a:ext cx="8229600" cy="5257800"/>
          </a:xfrm>
        </p:spPr>
        <p:txBody>
          <a:bodyPr/>
          <a:lstStyle/>
          <a:p>
            <a:r>
              <a:rPr lang="en-GB" altLang="en-US" dirty="0">
                <a:latin typeface="Calibri" panose="020F0502020204030204" pitchFamily="34" charset="0"/>
                <a:cs typeface="Calibri" panose="020F0502020204030204" pitchFamily="34" charset="0"/>
              </a:rPr>
              <a:t>Have Counsel attending complete CMA &amp; LOI</a:t>
            </a:r>
          </a:p>
          <a:p>
            <a:r>
              <a:rPr lang="en-GB" altLang="en-US" dirty="0">
                <a:latin typeface="Calibri" panose="020F0502020204030204" pitchFamily="34" charset="0"/>
                <a:cs typeface="Calibri" panose="020F0502020204030204" pitchFamily="34" charset="0"/>
              </a:rPr>
              <a:t>Ensure Counsel has instructions, in particular, on:</a:t>
            </a:r>
          </a:p>
          <a:p>
            <a:pPr lvl="1"/>
            <a:r>
              <a:rPr lang="en-GB" altLang="en-US" dirty="0">
                <a:latin typeface="Calibri" panose="020F0502020204030204" pitchFamily="34" charset="0"/>
                <a:cs typeface="Calibri" panose="020F0502020204030204" pitchFamily="34" charset="0"/>
              </a:rPr>
              <a:t>Employment/worker status; </a:t>
            </a:r>
          </a:p>
          <a:p>
            <a:pPr lvl="1"/>
            <a:r>
              <a:rPr lang="en-GB" altLang="en-US" dirty="0">
                <a:latin typeface="Calibri" panose="020F0502020204030204" pitchFamily="34" charset="0"/>
                <a:cs typeface="Calibri" panose="020F0502020204030204" pitchFamily="34" charset="0"/>
              </a:rPr>
              <a:t>Dates of specific events &amp; employment;</a:t>
            </a:r>
          </a:p>
          <a:p>
            <a:pPr lvl="1"/>
            <a:r>
              <a:rPr lang="en-GB" altLang="en-US" dirty="0">
                <a:latin typeface="Calibri" panose="020F0502020204030204" pitchFamily="34" charset="0"/>
                <a:cs typeface="Calibri" panose="020F0502020204030204" pitchFamily="34" charset="0"/>
              </a:rPr>
              <a:t>Disability &amp; knowledge;</a:t>
            </a:r>
          </a:p>
          <a:p>
            <a:pPr lvl="1"/>
            <a:r>
              <a:rPr lang="en-GB" altLang="en-US" dirty="0">
                <a:latin typeface="Calibri" panose="020F0502020204030204" pitchFamily="34" charset="0"/>
                <a:cs typeface="Calibri" panose="020F0502020204030204" pitchFamily="34" charset="0"/>
              </a:rPr>
              <a:t>Any missing/requested info from your side;</a:t>
            </a:r>
          </a:p>
          <a:p>
            <a:pPr lvl="1"/>
            <a:r>
              <a:rPr lang="en-GB" altLang="en-US" dirty="0">
                <a:latin typeface="Calibri" panose="020F0502020204030204" pitchFamily="34" charset="0"/>
                <a:cs typeface="Calibri" panose="020F0502020204030204" pitchFamily="34" charset="0"/>
              </a:rPr>
              <a:t>Dates to avoid for &amp; relevance of witnesses.</a:t>
            </a:r>
          </a:p>
        </p:txBody>
      </p:sp>
    </p:spTree>
  </p:cSld>
  <p:clrMapOvr>
    <a:masterClrMapping/>
  </p:clrMapOvr>
  <p:transition spd="med"/>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a:extLst>
              <a:ext uri="{FF2B5EF4-FFF2-40B4-BE49-F238E27FC236}">
                <a16:creationId xmlns:a16="http://schemas.microsoft.com/office/drawing/2014/main" id="{C7F30C9E-F908-D3F7-0483-19EF10427A7B}"/>
              </a:ext>
            </a:extLst>
          </p:cNvPr>
          <p:cNvSpPr>
            <a:spLocks noGrp="1"/>
          </p:cNvSpPr>
          <p:nvPr>
            <p:ph type="title"/>
          </p:nvPr>
        </p:nvSpPr>
        <p:spPr>
          <a:xfrm>
            <a:off x="457200" y="304800"/>
            <a:ext cx="8229600" cy="1508125"/>
          </a:xfrm>
        </p:spPr>
        <p:txBody>
          <a:bodyPr/>
          <a:lstStyle/>
          <a:p>
            <a:r>
              <a:rPr lang="en-GB" altLang="en-US" b="1" dirty="0">
                <a:latin typeface="Calibri" panose="020F0502020204030204" pitchFamily="34" charset="0"/>
                <a:cs typeface="Calibri" panose="020F0502020204030204" pitchFamily="34" charset="0"/>
              </a:rPr>
              <a:t>Using a PH (for Case </a:t>
            </a:r>
            <a:br>
              <a:rPr lang="en-GB" altLang="en-US" b="1" dirty="0">
                <a:latin typeface="Calibri" panose="020F0502020204030204" pitchFamily="34" charset="0"/>
                <a:cs typeface="Calibri" panose="020F0502020204030204" pitchFamily="34" charset="0"/>
              </a:rPr>
            </a:br>
            <a:r>
              <a:rPr lang="en-GB" altLang="en-US" b="1" dirty="0">
                <a:latin typeface="Calibri" panose="020F0502020204030204" pitchFamily="34" charset="0"/>
                <a:cs typeface="Calibri" panose="020F0502020204030204" pitchFamily="34" charset="0"/>
              </a:rPr>
              <a:t>Management) to your </a:t>
            </a:r>
            <a:br>
              <a:rPr lang="en-GB" altLang="en-US" b="1" dirty="0">
                <a:latin typeface="Calibri" panose="020F0502020204030204" pitchFamily="34" charset="0"/>
                <a:cs typeface="Calibri" panose="020F0502020204030204" pitchFamily="34" charset="0"/>
              </a:rPr>
            </a:br>
            <a:r>
              <a:rPr lang="en-GB" altLang="en-US" b="1" dirty="0">
                <a:latin typeface="Calibri" panose="020F0502020204030204" pitchFamily="34" charset="0"/>
                <a:cs typeface="Calibri" panose="020F0502020204030204" pitchFamily="34" charset="0"/>
              </a:rPr>
              <a:t>advantage</a:t>
            </a:r>
          </a:p>
        </p:txBody>
      </p:sp>
      <p:sp>
        <p:nvSpPr>
          <p:cNvPr id="16387" name="Text Placeholder 2">
            <a:extLst>
              <a:ext uri="{FF2B5EF4-FFF2-40B4-BE49-F238E27FC236}">
                <a16:creationId xmlns:a16="http://schemas.microsoft.com/office/drawing/2014/main" id="{0A4C194C-72D0-FE20-79D8-5C1EC6C24940}"/>
              </a:ext>
            </a:extLst>
          </p:cNvPr>
          <p:cNvSpPr>
            <a:spLocks noGrp="1"/>
          </p:cNvSpPr>
          <p:nvPr>
            <p:ph type="body" idx="1"/>
          </p:nvPr>
        </p:nvSpPr>
        <p:spPr/>
        <p:txBody>
          <a:bodyPr/>
          <a:lstStyle/>
          <a:p>
            <a:r>
              <a:rPr lang="en-GB" altLang="en-US" dirty="0">
                <a:latin typeface="Calibri" panose="020F0502020204030204" pitchFamily="34" charset="0"/>
                <a:cs typeface="Calibri" panose="020F0502020204030204" pitchFamily="34" charset="0"/>
              </a:rPr>
              <a:t>Obtaining missing info</a:t>
            </a:r>
          </a:p>
          <a:p>
            <a:r>
              <a:rPr lang="en-GB" altLang="en-US" dirty="0">
                <a:latin typeface="Calibri" panose="020F0502020204030204" pitchFamily="34" charset="0"/>
                <a:cs typeface="Calibri" panose="020F0502020204030204" pitchFamily="34" charset="0"/>
              </a:rPr>
              <a:t>Specific early disclosure</a:t>
            </a:r>
          </a:p>
          <a:p>
            <a:r>
              <a:rPr lang="en-GB" altLang="en-US" dirty="0">
                <a:latin typeface="Calibri" panose="020F0502020204030204" pitchFamily="34" charset="0"/>
                <a:cs typeface="Calibri" panose="020F0502020204030204" pitchFamily="34" charset="0"/>
              </a:rPr>
              <a:t>Clarifying claims / apps to amend – r.30</a:t>
            </a:r>
          </a:p>
          <a:p>
            <a:r>
              <a:rPr lang="en-GB" altLang="en-US" dirty="0">
                <a:latin typeface="Calibri" panose="020F0502020204030204" pitchFamily="34" charset="0"/>
                <a:cs typeface="Calibri" panose="020F0502020204030204" pitchFamily="34" charset="0"/>
              </a:rPr>
              <a:t>Confirming dates for time limits</a:t>
            </a:r>
          </a:p>
          <a:p>
            <a:r>
              <a:rPr lang="en-GB" altLang="en-US" dirty="0">
                <a:latin typeface="Calibri" panose="020F0502020204030204" pitchFamily="34" charset="0"/>
                <a:cs typeface="Calibri" panose="020F0502020204030204" pitchFamily="34" charset="0"/>
              </a:rPr>
              <a:t>EJ indications</a:t>
            </a:r>
          </a:p>
          <a:p>
            <a:r>
              <a:rPr lang="en-GB" altLang="en-US" dirty="0">
                <a:latin typeface="Calibri" panose="020F0502020204030204" pitchFamily="34" charset="0"/>
                <a:cs typeface="Calibri" panose="020F0502020204030204" pitchFamily="34" charset="0"/>
              </a:rPr>
              <a:t>Judicial Mediation</a:t>
            </a:r>
          </a:p>
          <a:p>
            <a:r>
              <a:rPr lang="en-GB" altLang="en-US" dirty="0">
                <a:latin typeface="Calibri" panose="020F0502020204030204" pitchFamily="34" charset="0"/>
                <a:cs typeface="Calibri" panose="020F0502020204030204" pitchFamily="34" charset="0"/>
              </a:rPr>
              <a:t>OPH required for any purpose?</a:t>
            </a:r>
          </a:p>
          <a:p>
            <a:r>
              <a:rPr lang="en-GB" altLang="en-US" dirty="0">
                <a:latin typeface="Calibri" panose="020F0502020204030204" pitchFamily="34" charset="0"/>
                <a:cs typeface="Calibri" panose="020F0502020204030204" pitchFamily="34" charset="0"/>
              </a:rPr>
              <a:t>WhatsApp group with counsel/clients</a:t>
            </a:r>
          </a:p>
          <a:p>
            <a:r>
              <a:rPr lang="en-GB" altLang="en-US" dirty="0">
                <a:latin typeface="Calibri" panose="020F0502020204030204" pitchFamily="34" charset="0"/>
                <a:cs typeface="Calibri" panose="020F0502020204030204" pitchFamily="34" charset="0"/>
              </a:rPr>
              <a:t>Be cooperative, appear reasonable</a:t>
            </a:r>
          </a:p>
        </p:txBody>
      </p:sp>
    </p:spTree>
  </p:cSld>
  <p:clrMapOvr>
    <a:masterClrMapping/>
  </p:clrMapOvr>
  <p:transition spd="med"/>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692F80C-0A50-0452-C972-D0677840B3C2}"/>
              </a:ext>
            </a:extLst>
          </p:cNvPr>
          <p:cNvSpPr>
            <a:spLocks noGrp="1"/>
          </p:cNvSpPr>
          <p:nvPr>
            <p:ph type="title"/>
          </p:nvPr>
        </p:nvSpPr>
        <p:spPr/>
        <p:txBody>
          <a:bodyPr/>
          <a:lstStyle/>
          <a:p>
            <a:r>
              <a:rPr lang="en-GB" b="1" dirty="0"/>
              <a:t>Public Preliminary Hearings</a:t>
            </a:r>
          </a:p>
        </p:txBody>
      </p:sp>
      <p:sp>
        <p:nvSpPr>
          <p:cNvPr id="3" name="Text Placeholder 2">
            <a:extLst>
              <a:ext uri="{FF2B5EF4-FFF2-40B4-BE49-F238E27FC236}">
                <a16:creationId xmlns:a16="http://schemas.microsoft.com/office/drawing/2014/main" id="{049CBB9F-E934-B6F9-1EC0-A1331CD26337}"/>
              </a:ext>
            </a:extLst>
          </p:cNvPr>
          <p:cNvSpPr>
            <a:spLocks noGrp="1"/>
          </p:cNvSpPr>
          <p:nvPr>
            <p:ph type="body" idx="1"/>
          </p:nvPr>
        </p:nvSpPr>
        <p:spPr>
          <a:xfrm>
            <a:off x="457200" y="1752600"/>
            <a:ext cx="8229600" cy="5257800"/>
          </a:xfrm>
        </p:spPr>
        <p:txBody>
          <a:bodyPr/>
          <a:lstStyle/>
          <a:p>
            <a:r>
              <a:rPr lang="en-GB" dirty="0"/>
              <a:t>Prepare for oral evidence</a:t>
            </a:r>
          </a:p>
          <a:p>
            <a:r>
              <a:rPr lang="en-GB" dirty="0"/>
              <a:t>Written submissions</a:t>
            </a:r>
          </a:p>
          <a:p>
            <a:r>
              <a:rPr lang="en-GB" dirty="0"/>
              <a:t>Be clear on issues for consideration</a:t>
            </a:r>
          </a:p>
          <a:p>
            <a:r>
              <a:rPr lang="en-GB" dirty="0"/>
              <a:t>Be pro-active and cooperative</a:t>
            </a:r>
          </a:p>
          <a:p>
            <a:r>
              <a:rPr lang="en-GB" dirty="0"/>
              <a:t>Concede where appropriate</a:t>
            </a:r>
          </a:p>
          <a:p>
            <a:r>
              <a:rPr lang="en-GB" dirty="0"/>
              <a:t>Bundles – be proportionate</a:t>
            </a:r>
          </a:p>
          <a:p>
            <a:r>
              <a:rPr lang="en-GB" dirty="0"/>
              <a:t>Be prepared to deal with case management issues at the end</a:t>
            </a:r>
          </a:p>
          <a:p>
            <a:endParaRPr lang="en-GB" dirty="0"/>
          </a:p>
        </p:txBody>
      </p:sp>
    </p:spTree>
    <p:extLst>
      <p:ext uri="{BB962C8B-B14F-4D97-AF65-F5344CB8AC3E}">
        <p14:creationId xmlns:p14="http://schemas.microsoft.com/office/powerpoint/2010/main" val="20868081"/>
      </p:ext>
    </p:extLst>
  </p:cSld>
  <p:clrMapOvr>
    <a:masterClrMapping/>
  </p:clrMapOvr>
  <p:transition spd="med"/>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A4971AD-06C5-F220-2958-39C1DD60474E}"/>
              </a:ext>
            </a:extLst>
          </p:cNvPr>
          <p:cNvSpPr>
            <a:spLocks noGrp="1"/>
          </p:cNvSpPr>
          <p:nvPr>
            <p:ph type="title"/>
          </p:nvPr>
        </p:nvSpPr>
        <p:spPr/>
        <p:txBody>
          <a:bodyPr/>
          <a:lstStyle/>
          <a:p>
            <a:r>
              <a:rPr lang="en-GB" b="1" dirty="0"/>
              <a:t>After the PH</a:t>
            </a:r>
          </a:p>
        </p:txBody>
      </p:sp>
      <p:sp>
        <p:nvSpPr>
          <p:cNvPr id="3" name="Text Placeholder 2">
            <a:extLst>
              <a:ext uri="{FF2B5EF4-FFF2-40B4-BE49-F238E27FC236}">
                <a16:creationId xmlns:a16="http://schemas.microsoft.com/office/drawing/2014/main" id="{D0048C6F-9AC1-430A-2E8D-53D9794B2CCB}"/>
              </a:ext>
            </a:extLst>
          </p:cNvPr>
          <p:cNvSpPr>
            <a:spLocks noGrp="1"/>
          </p:cNvSpPr>
          <p:nvPr>
            <p:ph type="body" idx="1"/>
          </p:nvPr>
        </p:nvSpPr>
        <p:spPr>
          <a:xfrm>
            <a:off x="457200" y="1752600"/>
            <a:ext cx="8229600" cy="5257800"/>
          </a:xfrm>
        </p:spPr>
        <p:txBody>
          <a:bodyPr/>
          <a:lstStyle/>
          <a:p>
            <a:r>
              <a:rPr lang="en-GB" dirty="0"/>
              <a:t>Diarise all CMDs</a:t>
            </a:r>
          </a:p>
          <a:p>
            <a:r>
              <a:rPr lang="en-GB" dirty="0"/>
              <a:t>Compare Counsel’s note of dates to the CMO</a:t>
            </a:r>
          </a:p>
          <a:p>
            <a:r>
              <a:rPr lang="en-GB" dirty="0"/>
              <a:t>Write to ET ASAP if any issues with CMO or LOI</a:t>
            </a:r>
          </a:p>
          <a:p>
            <a:r>
              <a:rPr lang="en-GB" dirty="0"/>
              <a:t>Consider settlement discussions</a:t>
            </a:r>
          </a:p>
        </p:txBody>
      </p:sp>
    </p:spTree>
    <p:extLst>
      <p:ext uri="{BB962C8B-B14F-4D97-AF65-F5344CB8AC3E}">
        <p14:creationId xmlns:p14="http://schemas.microsoft.com/office/powerpoint/2010/main" val="544084450"/>
      </p:ext>
    </p:extLst>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a:extLst>
              <a:ext uri="{FF2B5EF4-FFF2-40B4-BE49-F238E27FC236}">
                <a16:creationId xmlns:a16="http://schemas.microsoft.com/office/drawing/2014/main" id="{78116863-828E-160C-7A86-D011E88AE102}"/>
              </a:ext>
            </a:extLst>
          </p:cNvPr>
          <p:cNvSpPr>
            <a:spLocks noGrp="1"/>
          </p:cNvSpPr>
          <p:nvPr>
            <p:ph type="title"/>
          </p:nvPr>
        </p:nvSpPr>
        <p:spPr/>
        <p:txBody>
          <a:bodyPr/>
          <a:lstStyle/>
          <a:p>
            <a:pPr eaLnBrk="1" hangingPunct="1"/>
            <a:r>
              <a:rPr lang="en-GB" altLang="en-US" b="1" dirty="0">
                <a:latin typeface="Calibri" panose="020F0502020204030204" pitchFamily="34" charset="0"/>
                <a:cs typeface="Calibri" panose="020F0502020204030204" pitchFamily="34" charset="0"/>
              </a:rPr>
              <a:t>Type 1 or Type 2?</a:t>
            </a:r>
          </a:p>
        </p:txBody>
      </p:sp>
      <p:sp>
        <p:nvSpPr>
          <p:cNvPr id="5" name="Content Placeholder 4">
            <a:extLst>
              <a:ext uri="{FF2B5EF4-FFF2-40B4-BE49-F238E27FC236}">
                <a16:creationId xmlns:a16="http://schemas.microsoft.com/office/drawing/2014/main" id="{A135604C-8A9B-07F8-68DD-F93691AD34ED}"/>
              </a:ext>
            </a:extLst>
          </p:cNvPr>
          <p:cNvSpPr>
            <a:spLocks noGrp="1"/>
          </p:cNvSpPr>
          <p:nvPr>
            <p:ph idx="1"/>
          </p:nvPr>
        </p:nvSpPr>
        <p:spPr/>
        <p:txBody>
          <a:bodyPr rtlCol="0">
            <a:normAutofit/>
          </a:bodyPr>
          <a:lstStyle/>
          <a:p>
            <a:pPr marL="0" indent="0" algn="just" eaLnBrk="1" fontAlgn="auto" hangingPunct="1">
              <a:spcAft>
                <a:spcPts val="0"/>
              </a:spcAft>
              <a:buNone/>
              <a:defRPr/>
            </a:pPr>
            <a:r>
              <a:rPr lang="en-GB" sz="2800" u="sng" dirty="0"/>
              <a:t>ET Rules of Procedure 2013, Rules 53-56</a:t>
            </a:r>
          </a:p>
          <a:p>
            <a:pPr algn="just" eaLnBrk="1" fontAlgn="auto" hangingPunct="1">
              <a:spcAft>
                <a:spcPts val="0"/>
              </a:spcAft>
              <a:defRPr/>
            </a:pPr>
            <a:endParaRPr lang="en-GB" sz="2800" dirty="0"/>
          </a:p>
          <a:p>
            <a:pPr algn="just" eaLnBrk="1" fontAlgn="auto" hangingPunct="1">
              <a:spcAft>
                <a:spcPts val="0"/>
              </a:spcAft>
              <a:defRPr/>
            </a:pPr>
            <a:r>
              <a:rPr lang="en-GB" sz="2800" dirty="0"/>
              <a:t>Type 1: the Private PH (case management)</a:t>
            </a:r>
          </a:p>
          <a:p>
            <a:pPr algn="just" eaLnBrk="1" fontAlgn="auto" hangingPunct="1">
              <a:spcAft>
                <a:spcPts val="0"/>
              </a:spcAft>
              <a:defRPr/>
            </a:pPr>
            <a:r>
              <a:rPr lang="en-GB" sz="2800" dirty="0"/>
              <a:t>Type 2: the Public PH (substantive preliminary issues)</a:t>
            </a:r>
          </a:p>
          <a:p>
            <a:pPr algn="just" eaLnBrk="1" fontAlgn="auto" hangingPunct="1">
              <a:spcAft>
                <a:spcPts val="0"/>
              </a:spcAft>
              <a:defRPr/>
            </a:pPr>
            <a:endParaRPr lang="en-GB" sz="2800" dirty="0"/>
          </a:p>
          <a:p>
            <a:pPr marL="0" indent="0" algn="just" eaLnBrk="1" fontAlgn="auto" hangingPunct="1">
              <a:spcAft>
                <a:spcPts val="0"/>
              </a:spcAft>
              <a:buNone/>
              <a:defRPr/>
            </a:pPr>
            <a:r>
              <a:rPr lang="en-GB" sz="2800" dirty="0"/>
              <a:t>Be aware of what can &amp; cannot be achieved at either</a:t>
            </a:r>
          </a:p>
        </p:txBody>
      </p:sp>
      <p:pic>
        <p:nvPicPr>
          <p:cNvPr id="9220" name="Picture 2" descr="C:\Users\Heather\Documents\My Dropbox\Chambers\Website and Marketing Review\Logo\PumpCourt_logo_HR.jpg">
            <a:extLst>
              <a:ext uri="{FF2B5EF4-FFF2-40B4-BE49-F238E27FC236}">
                <a16:creationId xmlns:a16="http://schemas.microsoft.com/office/drawing/2014/main" id="{FE0839F3-1EFE-CA69-9963-F4AAC2BE446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50825" y="333375"/>
            <a:ext cx="1728788"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4E7A51-9E32-7222-28E5-CC747122652B}"/>
              </a:ext>
            </a:extLst>
          </p:cNvPr>
          <p:cNvSpPr>
            <a:spLocks noGrp="1"/>
          </p:cNvSpPr>
          <p:nvPr>
            <p:ph type="title"/>
          </p:nvPr>
        </p:nvSpPr>
        <p:spPr/>
        <p:txBody>
          <a:bodyPr/>
          <a:lstStyle/>
          <a:p>
            <a:r>
              <a:rPr lang="en-GB" b="1" dirty="0"/>
              <a:t>ET Rules, r. 53(1) – Scope </a:t>
            </a:r>
          </a:p>
        </p:txBody>
      </p:sp>
      <p:sp>
        <p:nvSpPr>
          <p:cNvPr id="3" name="Text Placeholder 2">
            <a:extLst>
              <a:ext uri="{FF2B5EF4-FFF2-40B4-BE49-F238E27FC236}">
                <a16:creationId xmlns:a16="http://schemas.microsoft.com/office/drawing/2014/main" id="{F6DB7BCB-FCCF-894A-4905-B656BB08E2E3}"/>
              </a:ext>
            </a:extLst>
          </p:cNvPr>
          <p:cNvSpPr>
            <a:spLocks noGrp="1"/>
          </p:cNvSpPr>
          <p:nvPr>
            <p:ph type="body" idx="1"/>
          </p:nvPr>
        </p:nvSpPr>
        <p:spPr>
          <a:xfrm>
            <a:off x="457200" y="1600200"/>
            <a:ext cx="8229600" cy="5257800"/>
          </a:xfrm>
        </p:spPr>
        <p:txBody>
          <a:bodyPr/>
          <a:lstStyle/>
          <a:p>
            <a:pPr marL="0" indent="0" algn="just">
              <a:buNone/>
            </a:pPr>
            <a:r>
              <a:rPr lang="en-GB" sz="2600" b="1" i="1" dirty="0"/>
              <a:t>53. </a:t>
            </a:r>
            <a:r>
              <a:rPr lang="en-GB" sz="2600" i="1" dirty="0"/>
              <a:t>–(1) A preliminary hearing is a hearing at which the Tribunal may do one or more of the following—</a:t>
            </a:r>
          </a:p>
          <a:p>
            <a:pPr marL="0" indent="0" algn="just">
              <a:buNone/>
            </a:pPr>
            <a:r>
              <a:rPr lang="en-GB" sz="2600" i="1" dirty="0"/>
              <a:t>	(a) conduct a preliminary consideration of the claim with the parties and make a case management order (including an order relating to the conduct of the final hearing);</a:t>
            </a:r>
          </a:p>
          <a:p>
            <a:pPr marL="0" indent="0" algn="just">
              <a:buNone/>
            </a:pPr>
            <a:r>
              <a:rPr lang="en-GB" sz="2600" i="1" dirty="0"/>
              <a:t>	(b) determine any preliminary issue;</a:t>
            </a:r>
          </a:p>
          <a:p>
            <a:pPr marL="0" indent="0" algn="just">
              <a:buNone/>
            </a:pPr>
            <a:r>
              <a:rPr lang="en-GB" sz="2600" i="1" dirty="0"/>
              <a:t>	(c) consider whether a claim or response, or any part, should be struck out under rule 37;</a:t>
            </a:r>
          </a:p>
          <a:p>
            <a:pPr marL="0" indent="0" algn="just">
              <a:buNone/>
            </a:pPr>
            <a:r>
              <a:rPr lang="en-GB" sz="2600" i="1" dirty="0"/>
              <a:t>	(d) make a deposit order under rule 39;</a:t>
            </a:r>
          </a:p>
          <a:p>
            <a:pPr marL="0" indent="0" algn="just">
              <a:buNone/>
            </a:pPr>
            <a:r>
              <a:rPr lang="en-GB" sz="2600" i="1" dirty="0"/>
              <a:t>	(e) explore the possibility of settlement or alternative dispute resolution (including judicial mediation).</a:t>
            </a:r>
          </a:p>
        </p:txBody>
      </p:sp>
    </p:spTree>
    <p:extLst>
      <p:ext uri="{BB962C8B-B14F-4D97-AF65-F5344CB8AC3E}">
        <p14:creationId xmlns:p14="http://schemas.microsoft.com/office/powerpoint/2010/main" val="4172658233"/>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DC16CA-F0C1-9B02-5CBB-0F5F568ED0D2}"/>
              </a:ext>
            </a:extLst>
          </p:cNvPr>
          <p:cNvSpPr>
            <a:spLocks noGrp="1"/>
          </p:cNvSpPr>
          <p:nvPr>
            <p:ph type="title"/>
          </p:nvPr>
        </p:nvSpPr>
        <p:spPr/>
        <p:txBody>
          <a:bodyPr/>
          <a:lstStyle/>
          <a:p>
            <a:r>
              <a:rPr lang="en-GB" b="1" dirty="0"/>
              <a:t>r. 56 – </a:t>
            </a:r>
            <a:br>
              <a:rPr lang="en-GB" b="1" dirty="0"/>
            </a:br>
            <a:r>
              <a:rPr lang="en-GB" b="1" dirty="0"/>
              <a:t>When PHs shall be in public</a:t>
            </a:r>
          </a:p>
        </p:txBody>
      </p:sp>
      <p:sp>
        <p:nvSpPr>
          <p:cNvPr id="3" name="Text Placeholder 2">
            <a:extLst>
              <a:ext uri="{FF2B5EF4-FFF2-40B4-BE49-F238E27FC236}">
                <a16:creationId xmlns:a16="http://schemas.microsoft.com/office/drawing/2014/main" id="{013EF299-8312-DA6A-219F-D8E792BE9930}"/>
              </a:ext>
            </a:extLst>
          </p:cNvPr>
          <p:cNvSpPr>
            <a:spLocks noGrp="1"/>
          </p:cNvSpPr>
          <p:nvPr>
            <p:ph type="body" idx="1"/>
          </p:nvPr>
        </p:nvSpPr>
        <p:spPr>
          <a:xfrm>
            <a:off x="457200" y="1828800"/>
            <a:ext cx="8229600" cy="5257800"/>
          </a:xfrm>
        </p:spPr>
        <p:txBody>
          <a:bodyPr/>
          <a:lstStyle/>
          <a:p>
            <a:pPr marL="0" indent="0" algn="just">
              <a:buNone/>
            </a:pPr>
            <a:r>
              <a:rPr lang="en-GB" b="1" i="1" dirty="0"/>
              <a:t>56. </a:t>
            </a:r>
            <a:r>
              <a:rPr lang="en-GB" i="1" dirty="0"/>
              <a:t>Preliminary hearings shall be conducted in private, except that where the hearing involves a determination under rule 53(1)(b) or (c), any part of the hearing relating to such a determination shall be in public (subject to rules 50 and 94) and the Tribunal may direct that the entirety of the hearing be in public.</a:t>
            </a:r>
          </a:p>
        </p:txBody>
      </p:sp>
    </p:spTree>
    <p:extLst>
      <p:ext uri="{BB962C8B-B14F-4D97-AF65-F5344CB8AC3E}">
        <p14:creationId xmlns:p14="http://schemas.microsoft.com/office/powerpoint/2010/main" val="1822670822"/>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99BF5B-0D76-3068-980C-36AF78E1F921}"/>
              </a:ext>
            </a:extLst>
          </p:cNvPr>
          <p:cNvSpPr>
            <a:spLocks noGrp="1"/>
          </p:cNvSpPr>
          <p:nvPr>
            <p:ph type="title"/>
          </p:nvPr>
        </p:nvSpPr>
        <p:spPr/>
        <p:txBody>
          <a:bodyPr/>
          <a:lstStyle/>
          <a:p>
            <a:r>
              <a:rPr lang="en-GB" b="1" dirty="0"/>
              <a:t>“Preliminary issue”</a:t>
            </a:r>
          </a:p>
        </p:txBody>
      </p:sp>
      <p:sp>
        <p:nvSpPr>
          <p:cNvPr id="3" name="Text Placeholder 2">
            <a:extLst>
              <a:ext uri="{FF2B5EF4-FFF2-40B4-BE49-F238E27FC236}">
                <a16:creationId xmlns:a16="http://schemas.microsoft.com/office/drawing/2014/main" id="{04346956-5371-50CE-2CDD-BE3D5899ACDD}"/>
              </a:ext>
            </a:extLst>
          </p:cNvPr>
          <p:cNvSpPr>
            <a:spLocks noGrp="1"/>
          </p:cNvSpPr>
          <p:nvPr>
            <p:ph type="body" idx="1"/>
          </p:nvPr>
        </p:nvSpPr>
        <p:spPr>
          <a:xfrm>
            <a:off x="457200" y="2514600"/>
            <a:ext cx="8229600" cy="5257800"/>
          </a:xfrm>
        </p:spPr>
        <p:txBody>
          <a:bodyPr/>
          <a:lstStyle/>
          <a:p>
            <a:pPr marL="0" indent="0" algn="just">
              <a:buNone/>
            </a:pPr>
            <a:r>
              <a:rPr lang="en-GB" b="1" i="1" dirty="0"/>
              <a:t>53.</a:t>
            </a:r>
            <a:r>
              <a:rPr lang="en-GB" i="1" dirty="0"/>
              <a:t> –(3) “Preliminary issue” means, as regards any complaint, any substantive issue which may determine liability (for example, an issue as to jurisdiction or as to whether an employee was dismissed).</a:t>
            </a:r>
          </a:p>
        </p:txBody>
      </p:sp>
    </p:spTree>
    <p:extLst>
      <p:ext uri="{BB962C8B-B14F-4D97-AF65-F5344CB8AC3E}">
        <p14:creationId xmlns:p14="http://schemas.microsoft.com/office/powerpoint/2010/main" val="1711223529"/>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358D7D-6115-ED1F-A5F2-A0CEA08393E1}"/>
              </a:ext>
            </a:extLst>
          </p:cNvPr>
          <p:cNvSpPr>
            <a:spLocks noGrp="1"/>
          </p:cNvSpPr>
          <p:nvPr>
            <p:ph type="title"/>
          </p:nvPr>
        </p:nvSpPr>
        <p:spPr/>
        <p:txBody>
          <a:bodyPr/>
          <a:lstStyle/>
          <a:p>
            <a:r>
              <a:rPr lang="en-GB" b="1" dirty="0"/>
              <a:t>“Preliminary issue” cont.</a:t>
            </a:r>
            <a:endParaRPr lang="en-GB" dirty="0"/>
          </a:p>
        </p:txBody>
      </p:sp>
      <p:sp>
        <p:nvSpPr>
          <p:cNvPr id="3" name="Text Placeholder 2">
            <a:extLst>
              <a:ext uri="{FF2B5EF4-FFF2-40B4-BE49-F238E27FC236}">
                <a16:creationId xmlns:a16="http://schemas.microsoft.com/office/drawing/2014/main" id="{914CAFA2-B7B6-2839-62D1-F6CD5901D90E}"/>
              </a:ext>
            </a:extLst>
          </p:cNvPr>
          <p:cNvSpPr>
            <a:spLocks noGrp="1"/>
          </p:cNvSpPr>
          <p:nvPr>
            <p:ph type="body" idx="1"/>
          </p:nvPr>
        </p:nvSpPr>
        <p:spPr>
          <a:xfrm>
            <a:off x="457200" y="1371600"/>
            <a:ext cx="8229600" cy="5257800"/>
          </a:xfrm>
        </p:spPr>
        <p:txBody>
          <a:bodyPr/>
          <a:lstStyle/>
          <a:p>
            <a:pPr marL="0" indent="0" algn="just">
              <a:buNone/>
            </a:pPr>
            <a:r>
              <a:rPr lang="en-GB" sz="2400" i="1" u="sng" dirty="0"/>
              <a:t>Queensgate Investments LLP and others v Millet</a:t>
            </a:r>
            <a:r>
              <a:rPr lang="en-GB" sz="2400" i="1" dirty="0"/>
              <a:t> </a:t>
            </a:r>
            <a:r>
              <a:rPr lang="en-GB" sz="2400" dirty="0"/>
              <a:t>UKEAT/0256/20:</a:t>
            </a:r>
          </a:p>
          <a:p>
            <a:pPr algn="just"/>
            <a:r>
              <a:rPr lang="en-GB" sz="2400" dirty="0"/>
              <a:t>Q: Does the matter to be dealt with at the PH determine a substantive preliminary issue or application (not for CM).</a:t>
            </a:r>
          </a:p>
          <a:p>
            <a:pPr algn="just"/>
            <a:r>
              <a:rPr lang="en-GB" sz="2400" dirty="0"/>
              <a:t>Apps for interim relief fall within r.53(3), despite not being a final determination of liability [20].</a:t>
            </a:r>
          </a:p>
          <a:p>
            <a:pPr algn="just"/>
            <a:r>
              <a:rPr lang="en-GB" sz="2400" dirty="0"/>
              <a:t>Because they determine underlying (civil) rights and obligations [63], and have permanent consequences.</a:t>
            </a:r>
          </a:p>
          <a:p>
            <a:pPr marL="0" indent="0" algn="just">
              <a:buNone/>
            </a:pPr>
            <a:endParaRPr lang="en-GB" sz="2400" dirty="0"/>
          </a:p>
          <a:p>
            <a:pPr marL="0" indent="0" algn="just">
              <a:buNone/>
            </a:pPr>
            <a:r>
              <a:rPr lang="en-GB" sz="2400" i="1" u="sng" dirty="0"/>
              <a:t>Mendy v Motorola Solutions UK Ltd</a:t>
            </a:r>
            <a:r>
              <a:rPr lang="en-GB" sz="2400" i="1" dirty="0"/>
              <a:t> </a:t>
            </a:r>
            <a:r>
              <a:rPr lang="en-GB" sz="2400" dirty="0"/>
              <a:t>[2022] EAT 47:</a:t>
            </a:r>
          </a:p>
          <a:p>
            <a:pPr algn="just"/>
            <a:r>
              <a:rPr lang="en-GB" sz="2400" dirty="0"/>
              <a:t>At private PH for CM, EJ found Cl had brought “no discernible claim of indirect discrimination” – EAT found this was tantamount to a strike out and should have been in public.</a:t>
            </a:r>
          </a:p>
          <a:p>
            <a:pPr marL="0" indent="0">
              <a:buNone/>
            </a:pPr>
            <a:endParaRPr lang="en-GB" dirty="0"/>
          </a:p>
        </p:txBody>
      </p:sp>
    </p:spTree>
    <p:extLst>
      <p:ext uri="{BB962C8B-B14F-4D97-AF65-F5344CB8AC3E}">
        <p14:creationId xmlns:p14="http://schemas.microsoft.com/office/powerpoint/2010/main" val="4247148410"/>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1B43CF-3211-0394-C2E1-EF12CF8FFBCC}"/>
              </a:ext>
            </a:extLst>
          </p:cNvPr>
          <p:cNvSpPr>
            <a:spLocks noGrp="1"/>
          </p:cNvSpPr>
          <p:nvPr>
            <p:ph type="title"/>
          </p:nvPr>
        </p:nvSpPr>
        <p:spPr/>
        <p:txBody>
          <a:bodyPr/>
          <a:lstStyle/>
          <a:p>
            <a:r>
              <a:rPr lang="en-GB" b="1" dirty="0" err="1"/>
              <a:t>rr</a:t>
            </a:r>
            <a:r>
              <a:rPr lang="en-GB" b="1" dirty="0"/>
              <a:t>. 53(2), 54 &amp; 55</a:t>
            </a:r>
          </a:p>
        </p:txBody>
      </p:sp>
      <p:sp>
        <p:nvSpPr>
          <p:cNvPr id="3" name="Text Placeholder 2">
            <a:extLst>
              <a:ext uri="{FF2B5EF4-FFF2-40B4-BE49-F238E27FC236}">
                <a16:creationId xmlns:a16="http://schemas.microsoft.com/office/drawing/2014/main" id="{9E8B37F6-9003-806E-FCED-86C14DEE86C5}"/>
              </a:ext>
            </a:extLst>
          </p:cNvPr>
          <p:cNvSpPr>
            <a:spLocks noGrp="1"/>
          </p:cNvSpPr>
          <p:nvPr>
            <p:ph type="body" idx="1"/>
          </p:nvPr>
        </p:nvSpPr>
        <p:spPr>
          <a:xfrm>
            <a:off x="457200" y="1676400"/>
            <a:ext cx="8229600" cy="5257800"/>
          </a:xfrm>
        </p:spPr>
        <p:txBody>
          <a:bodyPr/>
          <a:lstStyle/>
          <a:p>
            <a:pPr marL="0" indent="0" algn="just">
              <a:buNone/>
            </a:pPr>
            <a:r>
              <a:rPr lang="en-GB" sz="2200" b="1" i="1" dirty="0"/>
              <a:t>53.</a:t>
            </a:r>
            <a:r>
              <a:rPr lang="en-GB" sz="2200" i="1" dirty="0"/>
              <a:t>—(2) There may be more than one preliminary hearing in any case.</a:t>
            </a:r>
          </a:p>
          <a:p>
            <a:pPr marL="0" indent="0" algn="just">
              <a:buNone/>
            </a:pPr>
            <a:endParaRPr lang="en-GB" sz="500" i="1" dirty="0"/>
          </a:p>
          <a:p>
            <a:pPr marL="0" indent="0" algn="just">
              <a:buNone/>
            </a:pPr>
            <a:r>
              <a:rPr lang="en-GB" sz="2200" b="1" i="1" dirty="0"/>
              <a:t>54.</a:t>
            </a:r>
            <a:r>
              <a:rPr lang="en-GB" sz="2200" i="1" dirty="0"/>
              <a:t> A preliminary hearing may be directed by the Tribunal on its own initiative at any time or as the result of an application by a party. The Tribunal shall give the parties reasonable notice of the date of the hearing and in the case of a hearing involving any preliminary issues at least 14 days’ notice shall be given an the notice shall specify the preliminary issues that are to be, or may be, decided at the hearing.</a:t>
            </a:r>
          </a:p>
          <a:p>
            <a:pPr marL="0" indent="0" algn="just">
              <a:buNone/>
            </a:pPr>
            <a:endParaRPr lang="en-GB" sz="500" i="1" dirty="0"/>
          </a:p>
          <a:p>
            <a:pPr marL="0" indent="0" algn="just">
              <a:buNone/>
            </a:pPr>
            <a:r>
              <a:rPr lang="en-GB" sz="2200" b="1" i="1" dirty="0"/>
              <a:t>55.</a:t>
            </a:r>
            <a:r>
              <a:rPr lang="en-GB" sz="2200" i="1" dirty="0"/>
              <a:t> Preliminary hearings shall be conducted by an Employment Judge alone, except that where notice has been given that any preliminary issues are to be, or may be, decided at the hearing a party may request in writing that the hearing be conducted by a full tribunal in which case an Employment Judge shall decide whether that would be desirable.</a:t>
            </a:r>
          </a:p>
        </p:txBody>
      </p:sp>
    </p:spTree>
    <p:extLst>
      <p:ext uri="{BB962C8B-B14F-4D97-AF65-F5344CB8AC3E}">
        <p14:creationId xmlns:p14="http://schemas.microsoft.com/office/powerpoint/2010/main" val="2419149446"/>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3">
            <a:extLst>
              <a:ext uri="{FF2B5EF4-FFF2-40B4-BE49-F238E27FC236}">
                <a16:creationId xmlns:a16="http://schemas.microsoft.com/office/drawing/2014/main" id="{757689F4-322C-E6A0-0D36-C0F044405AF7}"/>
              </a:ext>
            </a:extLst>
          </p:cNvPr>
          <p:cNvSpPr>
            <a:spLocks noGrp="1"/>
          </p:cNvSpPr>
          <p:nvPr>
            <p:ph type="title"/>
          </p:nvPr>
        </p:nvSpPr>
        <p:spPr/>
        <p:txBody>
          <a:bodyPr/>
          <a:lstStyle/>
          <a:p>
            <a:r>
              <a:rPr lang="en-GB" altLang="en-US" b="1" dirty="0">
                <a:latin typeface="Calibri" panose="020F0502020204030204" pitchFamily="34" charset="0"/>
                <a:cs typeface="Calibri" panose="020F0502020204030204" pitchFamily="34" charset="0"/>
              </a:rPr>
              <a:t>The List of Issues</a:t>
            </a:r>
          </a:p>
        </p:txBody>
      </p:sp>
      <p:sp>
        <p:nvSpPr>
          <p:cNvPr id="11267" name="Text Placeholder 4">
            <a:extLst>
              <a:ext uri="{FF2B5EF4-FFF2-40B4-BE49-F238E27FC236}">
                <a16:creationId xmlns:a16="http://schemas.microsoft.com/office/drawing/2014/main" id="{FDA26CB6-E9CF-220F-333C-CFE3A00BBC07}"/>
              </a:ext>
            </a:extLst>
          </p:cNvPr>
          <p:cNvSpPr>
            <a:spLocks noGrp="1"/>
          </p:cNvSpPr>
          <p:nvPr>
            <p:ph type="body" idx="1"/>
          </p:nvPr>
        </p:nvSpPr>
        <p:spPr/>
        <p:txBody>
          <a:bodyPr/>
          <a:lstStyle/>
          <a:p>
            <a:pPr algn="just"/>
            <a:r>
              <a:rPr lang="en-GB" altLang="en-US" sz="2800" dirty="0">
                <a:latin typeface="Calibri" panose="020F0502020204030204" pitchFamily="34" charset="0"/>
                <a:cs typeface="Calibri" panose="020F0502020204030204" pitchFamily="34" charset="0"/>
              </a:rPr>
              <a:t>Do them yourself (or get Counsel to), rather than the ET setting them out</a:t>
            </a:r>
          </a:p>
          <a:p>
            <a:pPr algn="just"/>
            <a:r>
              <a:rPr lang="en-GB" altLang="en-US" sz="2800" dirty="0">
                <a:latin typeface="Calibri" panose="020F0502020204030204" pitchFamily="34" charset="0"/>
                <a:cs typeface="Calibri" panose="020F0502020204030204" pitchFamily="34" charset="0"/>
              </a:rPr>
              <a:t>Get in there first – before the other side</a:t>
            </a:r>
          </a:p>
          <a:p>
            <a:pPr algn="just"/>
            <a:r>
              <a:rPr lang="en-GB" altLang="en-US" sz="2800" dirty="0">
                <a:latin typeface="Calibri" panose="020F0502020204030204" pitchFamily="34" charset="0"/>
                <a:cs typeface="Calibri" panose="020F0502020204030204" pitchFamily="34" charset="0"/>
              </a:rPr>
              <a:t>Attempt to have a LOI agreed (as far as is possible) before the PH</a:t>
            </a:r>
          </a:p>
          <a:p>
            <a:pPr algn="just"/>
            <a:r>
              <a:rPr lang="en-GB" altLang="en-US" sz="2800" dirty="0">
                <a:latin typeface="Calibri" panose="020F0502020204030204" pitchFamily="34" charset="0"/>
                <a:cs typeface="Calibri" panose="020F0502020204030204" pitchFamily="34" charset="0"/>
              </a:rPr>
              <a:t>Use the LOI to your advantage – to identify missing info from other side; to set out exactly what is pleaded (&amp; therefore identify any true amendments)</a:t>
            </a:r>
          </a:p>
          <a:p>
            <a:pPr algn="just"/>
            <a:r>
              <a:rPr lang="en-GB" altLang="en-US" sz="2800" dirty="0">
                <a:latin typeface="Calibri" panose="020F0502020204030204" pitchFamily="34" charset="0"/>
                <a:cs typeface="Calibri" panose="020F0502020204030204" pitchFamily="34" charset="0"/>
              </a:rPr>
              <a:t>Take care to ensure the LOI accurately reflects your pleadings – </a:t>
            </a:r>
            <a:r>
              <a:rPr lang="en-GB" altLang="en-US" sz="2800" i="1" u="sng" dirty="0">
                <a:latin typeface="Calibri" panose="020F0502020204030204" pitchFamily="34" charset="0"/>
                <a:cs typeface="Calibri" panose="020F0502020204030204" pitchFamily="34" charset="0"/>
              </a:rPr>
              <a:t>Tucker v Partnership in Care Ltd</a:t>
            </a:r>
            <a:r>
              <a:rPr lang="en-GB" altLang="en-US" sz="2800" i="1" dirty="0">
                <a:latin typeface="Calibri" panose="020F0502020204030204" pitchFamily="34" charset="0"/>
                <a:cs typeface="Calibri" panose="020F0502020204030204" pitchFamily="34" charset="0"/>
              </a:rPr>
              <a:t> </a:t>
            </a:r>
            <a:r>
              <a:rPr lang="en-GB" altLang="en-US" sz="2800" dirty="0">
                <a:latin typeface="Calibri" panose="020F0502020204030204" pitchFamily="34" charset="0"/>
                <a:cs typeface="Calibri" panose="020F0502020204030204" pitchFamily="34" charset="0"/>
              </a:rPr>
              <a:t>UKEAT/0455/09</a:t>
            </a:r>
          </a:p>
          <a:p>
            <a:endParaRPr lang="en-GB" altLang="en-US" dirty="0">
              <a:latin typeface="Calibri" panose="020F0502020204030204" pitchFamily="34" charset="0"/>
              <a:cs typeface="Calibri" panose="020F0502020204030204" pitchFamily="34" charset="0"/>
            </a:endParaRPr>
          </a:p>
        </p:txBody>
      </p:sp>
    </p:spTree>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Title 1">
            <a:extLst>
              <a:ext uri="{FF2B5EF4-FFF2-40B4-BE49-F238E27FC236}">
                <a16:creationId xmlns:a16="http://schemas.microsoft.com/office/drawing/2014/main" id="{C4397A31-88EE-02C1-7CC1-AD98FEBADE6C}"/>
              </a:ext>
            </a:extLst>
          </p:cNvPr>
          <p:cNvSpPr>
            <a:spLocks noGrp="1"/>
          </p:cNvSpPr>
          <p:nvPr>
            <p:ph type="title"/>
          </p:nvPr>
        </p:nvSpPr>
        <p:spPr/>
        <p:txBody>
          <a:bodyPr/>
          <a:lstStyle/>
          <a:p>
            <a:r>
              <a:rPr lang="en-GB" altLang="en-US" b="1" dirty="0">
                <a:latin typeface="Calibri" panose="020F0502020204030204" pitchFamily="34" charset="0"/>
                <a:cs typeface="Calibri" panose="020F0502020204030204" pitchFamily="34" charset="0"/>
              </a:rPr>
              <a:t>The Case Management </a:t>
            </a:r>
            <a:br>
              <a:rPr lang="en-GB" altLang="en-US" b="1" dirty="0">
                <a:latin typeface="Calibri" panose="020F0502020204030204" pitchFamily="34" charset="0"/>
                <a:cs typeface="Calibri" panose="020F0502020204030204" pitchFamily="34" charset="0"/>
              </a:rPr>
            </a:br>
            <a:r>
              <a:rPr lang="en-GB" altLang="en-US" b="1" dirty="0">
                <a:latin typeface="Calibri" panose="020F0502020204030204" pitchFamily="34" charset="0"/>
                <a:cs typeface="Calibri" panose="020F0502020204030204" pitchFamily="34" charset="0"/>
              </a:rPr>
              <a:t>Agenda</a:t>
            </a:r>
          </a:p>
        </p:txBody>
      </p:sp>
      <p:sp>
        <p:nvSpPr>
          <p:cNvPr id="12291" name="Text Placeholder 2">
            <a:extLst>
              <a:ext uri="{FF2B5EF4-FFF2-40B4-BE49-F238E27FC236}">
                <a16:creationId xmlns:a16="http://schemas.microsoft.com/office/drawing/2014/main" id="{52A8FCBC-6C34-DB5F-43C4-35126FA28F5C}"/>
              </a:ext>
            </a:extLst>
          </p:cNvPr>
          <p:cNvSpPr>
            <a:spLocks noGrp="1"/>
          </p:cNvSpPr>
          <p:nvPr>
            <p:ph type="body" idx="1"/>
          </p:nvPr>
        </p:nvSpPr>
        <p:spPr>
          <a:xfrm>
            <a:off x="457200" y="1752600"/>
            <a:ext cx="8229600" cy="5257800"/>
          </a:xfrm>
        </p:spPr>
        <p:txBody>
          <a:bodyPr/>
          <a:lstStyle/>
          <a:p>
            <a:r>
              <a:rPr lang="en-GB" altLang="en-US" sz="2600" dirty="0">
                <a:latin typeface="Calibri" panose="020F0502020204030204" pitchFamily="34" charset="0"/>
                <a:cs typeface="Calibri" panose="020F0502020204030204" pitchFamily="34" charset="0"/>
              </a:rPr>
              <a:t>Again – get in there first</a:t>
            </a:r>
          </a:p>
          <a:p>
            <a:r>
              <a:rPr lang="en-GB" altLang="en-US" sz="2600" dirty="0">
                <a:latin typeface="Calibri" panose="020F0502020204030204" pitchFamily="34" charset="0"/>
                <a:cs typeface="Calibri" panose="020F0502020204030204" pitchFamily="34" charset="0"/>
              </a:rPr>
              <a:t>And create one joint (if not agreed) CMA for the Tribunal – consider added column for Cl/R </a:t>
            </a:r>
          </a:p>
          <a:p>
            <a:r>
              <a:rPr lang="en-GB" altLang="en-US" sz="2600" dirty="0">
                <a:latin typeface="Calibri" panose="020F0502020204030204" pitchFamily="34" charset="0"/>
                <a:cs typeface="Calibri" panose="020F0502020204030204" pitchFamily="34" charset="0"/>
              </a:rPr>
              <a:t>Think about (&amp; have instructions on) in advance:</a:t>
            </a:r>
          </a:p>
          <a:p>
            <a:pPr lvl="1"/>
            <a:r>
              <a:rPr lang="en-GB" altLang="en-US" sz="2600" dirty="0">
                <a:latin typeface="Calibri" panose="020F0502020204030204" pitchFamily="34" charset="0"/>
                <a:cs typeface="Calibri" panose="020F0502020204030204" pitchFamily="34" charset="0"/>
              </a:rPr>
              <a:t>Correct R identity?</a:t>
            </a:r>
          </a:p>
          <a:p>
            <a:pPr lvl="1"/>
            <a:r>
              <a:rPr lang="en-GB" altLang="en-US" sz="2600" dirty="0">
                <a:latin typeface="Calibri" panose="020F0502020204030204" pitchFamily="34" charset="0"/>
                <a:cs typeface="Calibri" panose="020F0502020204030204" pitchFamily="34" charset="0"/>
              </a:rPr>
              <a:t>Number of witnesses, timetable &amp; length of hearing</a:t>
            </a:r>
          </a:p>
          <a:p>
            <a:pPr lvl="1"/>
            <a:r>
              <a:rPr lang="en-GB" altLang="en-US" sz="2600" dirty="0">
                <a:latin typeface="Calibri" panose="020F0502020204030204" pitchFamily="34" charset="0"/>
                <a:cs typeface="Calibri" panose="020F0502020204030204" pitchFamily="34" charset="0"/>
              </a:rPr>
              <a:t>How long it might take to get medical records</a:t>
            </a:r>
          </a:p>
          <a:p>
            <a:pPr lvl="1"/>
            <a:r>
              <a:rPr lang="en-GB" altLang="en-US" sz="2600" dirty="0">
                <a:latin typeface="Calibri" panose="020F0502020204030204" pitchFamily="34" charset="0"/>
                <a:cs typeface="Calibri" panose="020F0502020204030204" pitchFamily="34" charset="0"/>
              </a:rPr>
              <a:t>FMH in person or remote? Reasonable adjustments required?</a:t>
            </a:r>
          </a:p>
          <a:p>
            <a:pPr lvl="1"/>
            <a:r>
              <a:rPr lang="en-GB" altLang="en-US" sz="2600" dirty="0">
                <a:latin typeface="Calibri" panose="020F0502020204030204" pitchFamily="34" charset="0"/>
                <a:cs typeface="Calibri" panose="020F0502020204030204" pitchFamily="34" charset="0"/>
              </a:rPr>
              <a:t>Judicial mediation?</a:t>
            </a:r>
          </a:p>
        </p:txBody>
      </p:sp>
    </p:spTree>
  </p:cSld>
  <p:clrMapOvr>
    <a:masterClrMapping/>
  </p:clrMapOvr>
  <p:transition spd="med"/>
</p:sld>
</file>

<file path=ppt/theme/theme1.xml><?xml version="1.0" encoding="utf-8"?>
<a:theme xmlns:a="http://schemas.openxmlformats.org/drawingml/2006/main" name="Default">
  <a:themeElements>
    <a:clrScheme name="Default">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Default">
      <a:majorFont>
        <a:latin typeface="Helvetica Neue"/>
        <a:ea typeface="Helvetica Neue"/>
        <a:cs typeface="Helvetica Neue"/>
      </a:majorFont>
      <a:minorFont>
        <a:latin typeface="Helvetica"/>
        <a:ea typeface="Helvetica"/>
        <a:cs typeface="Helvetica"/>
      </a:minorFont>
    </a:fontScheme>
    <a:fmtScheme name="Default">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bevel/>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bevel/>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Calibri"/>
            <a:ea typeface="Calibri"/>
            <a:cs typeface="Calibri"/>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Office Theme">
  <a:themeElements>
    <a:clrScheme name="Office Theme">
      <a:dk1>
        <a:srgbClr val="000000"/>
      </a:dk1>
      <a:lt1>
        <a:srgbClr val="FFFFFF"/>
      </a:lt1>
      <a:dk2>
        <a:srgbClr val="A7A7A7"/>
      </a:dk2>
      <a:lt2>
        <a:srgbClr val="535353"/>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FF00FF"/>
      </a:folHlink>
    </a:clrScheme>
    <a:fontScheme name="Office Theme">
      <a:majorFont>
        <a:latin typeface="Helvetica"/>
        <a:ea typeface="Helvetica"/>
        <a:cs typeface="Helvetica"/>
      </a:majorFont>
      <a:minorFont>
        <a:latin typeface="Calibri"/>
        <a:ea typeface="Calibri"/>
        <a:cs typeface="Calibri"/>
      </a:minorFont>
    </a:fontScheme>
    <a:fmtScheme name="Office Them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n-lt"/>
            <a:ea typeface="+mn-ea"/>
            <a:cs typeface="+mn-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4311</TotalTime>
  <Words>998</Words>
  <Application>Microsoft Macintosh PowerPoint</Application>
  <PresentationFormat>On-screen Show (4:3)</PresentationFormat>
  <Paragraphs>91</Paragraphs>
  <Slides>15</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15</vt:i4>
      </vt:variant>
    </vt:vector>
  </HeadingPairs>
  <TitlesOfParts>
    <vt:vector size="18" baseType="lpstr">
      <vt:lpstr>Arial</vt:lpstr>
      <vt:lpstr>Calibri</vt:lpstr>
      <vt:lpstr>Default</vt:lpstr>
      <vt:lpstr>How to Get the Most out of  PRELIMINARY HEARINGS Louisa Simpson</vt:lpstr>
      <vt:lpstr>Type 1 or Type 2?</vt:lpstr>
      <vt:lpstr>ET Rules, r. 53(1) – Scope </vt:lpstr>
      <vt:lpstr>r. 56 –  When PHs shall be in public</vt:lpstr>
      <vt:lpstr>“Preliminary issue”</vt:lpstr>
      <vt:lpstr>“Preliminary issue” cont.</vt:lpstr>
      <vt:lpstr>rr. 53(2), 54 &amp; 55</vt:lpstr>
      <vt:lpstr>The List of Issues</vt:lpstr>
      <vt:lpstr>The Case Management  Agenda</vt:lpstr>
      <vt:lpstr>PowerPoint Presentation</vt:lpstr>
      <vt:lpstr>The Bundle</vt:lpstr>
      <vt:lpstr>Instructing Counsel</vt:lpstr>
      <vt:lpstr>Using a PH (for Case  Management) to your  advantage</vt:lpstr>
      <vt:lpstr>Public Preliminary Hearings</vt:lpstr>
      <vt:lpstr>After the PH</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Topic Title Speaker</dc:title>
  <cp:lastModifiedBy>Louisa Simpson</cp:lastModifiedBy>
  <cp:revision>34</cp:revision>
  <dcterms:modified xsi:type="dcterms:W3CDTF">2023-06-26T15:01:31Z</dcterms:modified>
</cp:coreProperties>
</file>