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3"/>
  </p:notesMasterIdLst>
  <p:sldIdLst>
    <p:sldId id="735" r:id="rId2"/>
    <p:sldId id="569" r:id="rId3"/>
    <p:sldId id="737" r:id="rId4"/>
    <p:sldId id="741" r:id="rId5"/>
    <p:sldId id="728" r:id="rId6"/>
    <p:sldId id="740" r:id="rId7"/>
    <p:sldId id="742" r:id="rId8"/>
    <p:sldId id="743" r:id="rId9"/>
    <p:sldId id="739" r:id="rId10"/>
    <p:sldId id="744" r:id="rId11"/>
    <p:sldId id="74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5pPr>
    <a:lvl6pPr marL="22860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6pPr>
    <a:lvl7pPr marL="27432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7pPr>
    <a:lvl8pPr marL="32004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8pPr>
    <a:lvl9pPr marL="36576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hape 109">
            <a:extLst>
              <a:ext uri="{FF2B5EF4-FFF2-40B4-BE49-F238E27FC236}">
                <a16:creationId xmlns:a16="http://schemas.microsoft.com/office/drawing/2014/main" id="{8749387B-1C55-886A-B9A3-A0E2E01A9C4E}"/>
              </a:ext>
            </a:extLst>
          </p:cNvPr>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147" name="Shape 110">
            <a:extLst>
              <a:ext uri="{FF2B5EF4-FFF2-40B4-BE49-F238E27FC236}">
                <a16:creationId xmlns:a16="http://schemas.microsoft.com/office/drawing/2014/main" id="{7D4EFACC-9C75-FADC-8433-D89CD6764939}"/>
              </a:ext>
            </a:extLst>
          </p:cNvPr>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1B17EF08-5705-6C2A-2FEF-CCC1809B8561}"/>
              </a:ext>
            </a:extLst>
          </p:cNvPr>
          <p:cNvSpPr>
            <a:spLocks noGrp="1" noRot="1" noChangeAspect="1" noTextEdit="1"/>
          </p:cNvSpPr>
          <p:nvPr>
            <p:ph type="sldImg"/>
          </p:nvPr>
        </p:nvSpPr>
        <p:spPr/>
      </p:sp>
      <p:sp>
        <p:nvSpPr>
          <p:cNvPr id="8195" name="Notes Placeholder 2">
            <a:extLst>
              <a:ext uri="{FF2B5EF4-FFF2-40B4-BE49-F238E27FC236}">
                <a16:creationId xmlns:a16="http://schemas.microsoft.com/office/drawing/2014/main" id="{FFCFF678-9703-9968-C51C-8AF5C070B9FF}"/>
              </a:ext>
            </a:extLst>
          </p:cNvPr>
          <p:cNvSpPr>
            <a:spLocks noGrp="1"/>
          </p:cNvSpPr>
          <p:nvPr>
            <p:ph type="body" idx="1"/>
          </p:nvPr>
        </p:nvSpPr>
        <p:spPr/>
        <p:txBody>
          <a:bodyPr lIns="86530" tIns="43265" rIns="86530" bIns="43265"/>
          <a:lstStyle/>
          <a:p>
            <a:endParaRPr lang="en-GB" altLang="en-US"/>
          </a:p>
        </p:txBody>
      </p:sp>
      <p:sp>
        <p:nvSpPr>
          <p:cNvPr id="8196" name="Slide Number Placeholder 3">
            <a:extLst>
              <a:ext uri="{FF2B5EF4-FFF2-40B4-BE49-F238E27FC236}">
                <a16:creationId xmlns:a16="http://schemas.microsoft.com/office/drawing/2014/main" id="{4DDE1E8B-51ED-98A4-607F-5580B1C3A925}"/>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F4060EB5-A31D-C143-9F74-838C04F82CDA}" type="slidenum">
              <a:rPr lang="en-GB" altLang="en-US" sz="1800">
                <a:solidFill>
                  <a:srgbClr val="000000"/>
                </a:solidFill>
                <a:latin typeface="Arial" panose="020B0604020202020204" pitchFamily="34" charset="0"/>
              </a:rPr>
              <a:pPr eaLnBrk="1" hangingPunct="1">
                <a:spcBef>
                  <a:spcPct val="0"/>
                </a:spcBef>
              </a:pPr>
              <a:t>1</a:t>
            </a:fld>
            <a:endParaRPr lang="en-GB" altLang="en-US" sz="1800">
              <a:solidFill>
                <a:srgbClr val="000000"/>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F31C1FD-9998-5250-36F9-FD82B0162883}"/>
              </a:ext>
            </a:extLst>
          </p:cNvPr>
          <p:cNvSpPr>
            <a:spLocks noGrp="1" noRot="1" noChangeAspect="1" noTextEdit="1"/>
          </p:cNvSpPr>
          <p:nvPr>
            <p:ph type="sldImg"/>
          </p:nvPr>
        </p:nvSpPr>
        <p:spPr/>
      </p:sp>
      <p:sp>
        <p:nvSpPr>
          <p:cNvPr id="10243" name="Notes Placeholder 2">
            <a:extLst>
              <a:ext uri="{FF2B5EF4-FFF2-40B4-BE49-F238E27FC236}">
                <a16:creationId xmlns:a16="http://schemas.microsoft.com/office/drawing/2014/main" id="{B0D5CEA5-AD40-562F-4051-3897BBC2C42C}"/>
              </a:ext>
            </a:extLst>
          </p:cNvPr>
          <p:cNvSpPr>
            <a:spLocks noGrp="1"/>
          </p:cNvSpPr>
          <p:nvPr>
            <p:ph type="body" idx="1"/>
          </p:nvPr>
        </p:nvSpPr>
        <p:spPr/>
        <p:txBody>
          <a:bodyPr lIns="86530" tIns="43265" rIns="86530" bIns="43265"/>
          <a:lstStyle/>
          <a:p>
            <a:endParaRPr lang="en-GB" altLang="en-US"/>
          </a:p>
        </p:txBody>
      </p:sp>
      <p:sp>
        <p:nvSpPr>
          <p:cNvPr id="10244" name="Slide Number Placeholder 3">
            <a:extLst>
              <a:ext uri="{FF2B5EF4-FFF2-40B4-BE49-F238E27FC236}">
                <a16:creationId xmlns:a16="http://schemas.microsoft.com/office/drawing/2014/main" id="{91D78B5E-1C74-A738-B480-2825B1A13094}"/>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B92B3781-B4F0-8146-B52F-9CC971F96207}" type="slidenum">
              <a:rPr lang="en-GB" altLang="en-US" sz="1800">
                <a:solidFill>
                  <a:srgbClr val="000000"/>
                </a:solidFill>
                <a:latin typeface="Arial" panose="020B0604020202020204" pitchFamily="34" charset="0"/>
              </a:rPr>
              <a:pPr eaLnBrk="1" hangingPunct="1">
                <a:spcBef>
                  <a:spcPct val="0"/>
                </a:spcBef>
              </a:pPr>
              <a:t>2</a:t>
            </a:fld>
            <a:endParaRPr lang="en-GB" altLang="en-US" sz="1800">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8A542A4-9E7C-AC34-F695-C6FB7EB83A6D}"/>
              </a:ext>
            </a:extLst>
          </p:cNvPr>
          <p:cNvSpPr>
            <a:spLocks noGrp="1" noRot="1" noChangeAspect="1" noTextEdit="1"/>
          </p:cNvSpPr>
          <p:nvPr>
            <p:ph type="sldImg"/>
          </p:nvPr>
        </p:nvSpPr>
        <p:spPr/>
      </p:sp>
      <p:sp>
        <p:nvSpPr>
          <p:cNvPr id="14339" name="Notes Placeholder 2">
            <a:extLst>
              <a:ext uri="{FF2B5EF4-FFF2-40B4-BE49-F238E27FC236}">
                <a16:creationId xmlns:a16="http://schemas.microsoft.com/office/drawing/2014/main" id="{41F27FB8-BAEE-2DCD-3E92-FE779958AD67}"/>
              </a:ext>
            </a:extLst>
          </p:cNvPr>
          <p:cNvSpPr>
            <a:spLocks noGrp="1"/>
          </p:cNvSpPr>
          <p:nvPr>
            <p:ph type="body" idx="1"/>
          </p:nvPr>
        </p:nvSpPr>
        <p:spPr/>
        <p:txBody>
          <a:bodyPr lIns="86530" tIns="43265" rIns="86530" bIns="43265"/>
          <a:lstStyle/>
          <a:p>
            <a:endParaRPr lang="en-GB" altLang="en-US"/>
          </a:p>
        </p:txBody>
      </p:sp>
      <p:sp>
        <p:nvSpPr>
          <p:cNvPr id="14340" name="Slide Number Placeholder 3">
            <a:extLst>
              <a:ext uri="{FF2B5EF4-FFF2-40B4-BE49-F238E27FC236}">
                <a16:creationId xmlns:a16="http://schemas.microsoft.com/office/drawing/2014/main" id="{7C284B16-B461-0FB0-CD84-9DF3601BB130}"/>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4C607226-CCFD-3F41-8D3B-8845A4663172}" type="slidenum">
              <a:rPr lang="en-GB" altLang="en-US" sz="1800">
                <a:solidFill>
                  <a:srgbClr val="000000"/>
                </a:solidFill>
                <a:latin typeface="Arial" panose="020B0604020202020204" pitchFamily="34" charset="0"/>
              </a:rPr>
              <a:pPr eaLnBrk="1" hangingPunct="1">
                <a:spcBef>
                  <a:spcPct val="0"/>
                </a:spcBef>
              </a:pPr>
              <a:t>5</a:t>
            </a:fld>
            <a:endParaRPr lang="en-GB" altLang="en-US" sz="1800">
              <a:solidFill>
                <a:srgbClr val="000000"/>
              </a:solidFil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97CE9695-4332-B97E-142F-69DEA5DDECB9}"/>
              </a:ext>
            </a:extLst>
          </p:cNvPr>
          <p:cNvSpPr>
            <a:spLocks noGrp="1" noRot="1" noChangeAspect="1" noTextEdit="1"/>
          </p:cNvSpPr>
          <p:nvPr>
            <p:ph type="sldImg"/>
          </p:nvPr>
        </p:nvSpPr>
        <p:spPr/>
      </p:sp>
      <p:sp>
        <p:nvSpPr>
          <p:cNvPr id="30722" name="Notes Placeholder 2">
            <a:extLst>
              <a:ext uri="{FF2B5EF4-FFF2-40B4-BE49-F238E27FC236}">
                <a16:creationId xmlns:a16="http://schemas.microsoft.com/office/drawing/2014/main" id="{E21A9CA3-83DD-1254-0FEE-4B1C1F95A7BC}"/>
              </a:ext>
            </a:extLst>
          </p:cNvPr>
          <p:cNvSpPr>
            <a:spLocks noGrp="1"/>
          </p:cNvSpPr>
          <p:nvPr>
            <p:ph type="body" idx="1"/>
          </p:nvPr>
        </p:nvSpPr>
        <p:spPr/>
        <p:txBody>
          <a:bodyPr lIns="86530" tIns="43265" rIns="86530" bIns="43265"/>
          <a:lstStyle/>
          <a:p>
            <a:endParaRPr lang="en-GB" altLang="en-US"/>
          </a:p>
        </p:txBody>
      </p:sp>
      <p:sp>
        <p:nvSpPr>
          <p:cNvPr id="30723" name="Slide Number Placeholder 3">
            <a:extLst>
              <a:ext uri="{FF2B5EF4-FFF2-40B4-BE49-F238E27FC236}">
                <a16:creationId xmlns:a16="http://schemas.microsoft.com/office/drawing/2014/main" id="{45C8B67B-F582-A4C9-34A4-3F72101F3FD1}"/>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3F9BD22F-D2D2-E24B-904B-8AAC7DBADAA5}" type="slidenum">
              <a:rPr lang="en-GB" altLang="en-US" sz="1800">
                <a:solidFill>
                  <a:srgbClr val="000000"/>
                </a:solidFill>
                <a:latin typeface="Arial" panose="020B0604020202020204" pitchFamily="34" charset="0"/>
              </a:rPr>
              <a:pPr eaLnBrk="1" hangingPunct="1">
                <a:spcBef>
                  <a:spcPct val="0"/>
                </a:spcBef>
              </a:pPr>
              <a:t>11</a:t>
            </a:fld>
            <a:endParaRPr lang="en-GB" altLang="en-US" sz="1800">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pic>
        <p:nvPicPr>
          <p:cNvPr id="2" name="Picture 4" descr="C:\Users\Heather\Documents\My Dropbox\Chambers\Website and Marketing Review\Logo\PumpCourt_logo_HR.jpg">
            <a:extLst>
              <a:ext uri="{FF2B5EF4-FFF2-40B4-BE49-F238E27FC236}">
                <a16:creationId xmlns:a16="http://schemas.microsoft.com/office/drawing/2014/main" id="{26476919-2CE8-67B6-D7C3-96B742992F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hape 20"/>
          <p:cNvSpPr>
            <a:spLocks noGrp="1"/>
          </p:cNvSpPr>
          <p:nvPr>
            <p:ph type="title"/>
          </p:nvPr>
        </p:nvSpPr>
        <p:spPr>
          <a:prstGeom prst="rect">
            <a:avLst/>
          </a:prstGeom>
        </p:spPr>
        <p:txBody>
          <a:bodyPr/>
          <a:lstStyle>
            <a:lvl1pPr algn="r">
              <a:defRPr>
                <a:solidFill>
                  <a:srgbClr val="425968"/>
                </a:solidFill>
              </a:defRPr>
            </a:lvl1pPr>
          </a:lstStyle>
          <a:p>
            <a:r>
              <a:rPr dirty="0"/>
              <a:t>Title Text</a:t>
            </a:r>
          </a:p>
        </p:txBody>
      </p:sp>
      <p:sp>
        <p:nvSpPr>
          <p:cNvPr id="21" name="Shape 21"/>
          <p:cNvSpPr>
            <a:spLocks noGrp="1"/>
          </p:cNvSpPr>
          <p:nvPr>
            <p:ph type="body" idx="1"/>
          </p:nvPr>
        </p:nvSpPr>
        <p:spPr>
          <a:prstGeom prst="rect">
            <a:avLst/>
          </a:prstGeom>
        </p:spPr>
        <p:txBody>
          <a:bodyPr/>
          <a:lstStyle>
            <a:lvl1pPr>
              <a:buClr>
                <a:srgbClr val="AB0634"/>
              </a:buClr>
              <a:defRPr>
                <a:solidFill>
                  <a:srgbClr val="425968"/>
                </a:solidFill>
              </a:defRPr>
            </a:lvl1pPr>
            <a:lvl2pPr>
              <a:buClr>
                <a:srgbClr val="AB0634"/>
              </a:buClr>
              <a:defRPr>
                <a:solidFill>
                  <a:srgbClr val="425968"/>
                </a:solidFill>
              </a:defRPr>
            </a:lvl2pPr>
            <a:lvl3pPr>
              <a:buClr>
                <a:srgbClr val="AB0634"/>
              </a:buClr>
              <a:defRPr>
                <a:solidFill>
                  <a:srgbClr val="425968"/>
                </a:solidFill>
              </a:defRPr>
            </a:lvl3pPr>
            <a:lvl4pPr>
              <a:buClr>
                <a:srgbClr val="AB0634"/>
              </a:buClr>
              <a:defRPr>
                <a:solidFill>
                  <a:srgbClr val="425968"/>
                </a:solidFill>
              </a:defRPr>
            </a:lvl4pPr>
            <a:lvl5pPr>
              <a:buClr>
                <a:srgbClr val="AB0634"/>
              </a:buClr>
              <a:defRPr>
                <a:solidFill>
                  <a:srgbClr val="425968"/>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 name="Shape 22">
            <a:extLst>
              <a:ext uri="{FF2B5EF4-FFF2-40B4-BE49-F238E27FC236}">
                <a16:creationId xmlns:a16="http://schemas.microsoft.com/office/drawing/2014/main" id="{62588A95-A41D-3A07-2048-FD68DD1AB1CA}"/>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BDA6A38A-089D-F94A-A1DF-860C370FB785}" type="slidenum">
              <a:rPr lang="en-US" altLang="en-US"/>
              <a:pPr>
                <a:defRPr/>
              </a:pPr>
              <a:t>‹#›</a:t>
            </a:fld>
            <a:endParaRPr lang="en-US" altLang="en-US"/>
          </a:p>
        </p:txBody>
      </p:sp>
    </p:spTree>
    <p:extLst>
      <p:ext uri="{BB962C8B-B14F-4D97-AF65-F5344CB8AC3E}">
        <p14:creationId xmlns:p14="http://schemas.microsoft.com/office/powerpoint/2010/main" val="48014744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pic>
        <p:nvPicPr>
          <p:cNvPr id="2" name="Picture 2" descr="C:\Users\Heather\Documents\My Dropbox\Chambers\Website and Marketing Review\Logo\PumpCourt_logo_HR.jpg">
            <a:extLst>
              <a:ext uri="{FF2B5EF4-FFF2-40B4-BE49-F238E27FC236}">
                <a16:creationId xmlns:a16="http://schemas.microsoft.com/office/drawing/2014/main" id="{901998A9-F857-7A43-1CE5-9B6D4754A86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Shape 89"/>
          <p:cNvSpPr>
            <a:spLocks noGrp="1"/>
          </p:cNvSpPr>
          <p:nvPr>
            <p:ph type="title"/>
          </p:nvPr>
        </p:nvSpPr>
        <p:spPr>
          <a:prstGeom prst="rect">
            <a:avLst/>
          </a:prstGeom>
        </p:spPr>
        <p:txBody>
          <a:bodyPr/>
          <a:lstStyle/>
          <a:p>
            <a:r>
              <a:t>Title Text</a:t>
            </a:r>
          </a:p>
        </p:txBody>
      </p:sp>
      <p:sp>
        <p:nvSpPr>
          <p:cNvPr id="90" name="Shape 90"/>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 name="Shape 91">
            <a:extLst>
              <a:ext uri="{FF2B5EF4-FFF2-40B4-BE49-F238E27FC236}">
                <a16:creationId xmlns:a16="http://schemas.microsoft.com/office/drawing/2014/main" id="{7BB8B80A-899C-1D54-5BC0-FF7A4C8CE28E}"/>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0332B16F-1451-D045-BDD4-4A183BE6C42F}" type="slidenum">
              <a:rPr lang="en-US" altLang="en-US"/>
              <a:pPr>
                <a:defRPr/>
              </a:pPr>
              <a:t>‹#›</a:t>
            </a:fld>
            <a:endParaRPr lang="en-US" altLang="en-US"/>
          </a:p>
        </p:txBody>
      </p:sp>
    </p:spTree>
    <p:extLst>
      <p:ext uri="{BB962C8B-B14F-4D97-AF65-F5344CB8AC3E}">
        <p14:creationId xmlns:p14="http://schemas.microsoft.com/office/powerpoint/2010/main" val="381779305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98" name="Shape 98"/>
          <p:cNvSpPr>
            <a:spLocks noGrp="1"/>
          </p:cNvSpPr>
          <p:nvPr>
            <p:ph type="title"/>
          </p:nvPr>
        </p:nvSpPr>
        <p:spPr>
          <a:xfrm>
            <a:off x="6629400" y="0"/>
            <a:ext cx="2057400" cy="6400802"/>
          </a:xfrm>
          <a:prstGeom prst="rect">
            <a:avLst/>
          </a:prstGeom>
        </p:spPr>
        <p:txBody>
          <a:bodyPr/>
          <a:lstStyle/>
          <a:p>
            <a:r>
              <a:t>Title Text</a:t>
            </a:r>
          </a:p>
        </p:txBody>
      </p:sp>
      <p:sp>
        <p:nvSpPr>
          <p:cNvPr id="99" name="Shape 99"/>
          <p:cNvSpPr>
            <a:spLocks noGrp="1"/>
          </p:cNvSpPr>
          <p:nvPr>
            <p:ph type="body" idx="1"/>
          </p:nvPr>
        </p:nvSpPr>
        <p:spPr>
          <a:xfrm>
            <a:off x="457200" y="274641"/>
            <a:ext cx="6019800" cy="65833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 name="Shape 100">
            <a:extLst>
              <a:ext uri="{FF2B5EF4-FFF2-40B4-BE49-F238E27FC236}">
                <a16:creationId xmlns:a16="http://schemas.microsoft.com/office/drawing/2014/main" id="{671A081E-E01E-C2BC-6F58-EEF54AA4B616}"/>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5692277E-F282-9946-9817-60B7657A6BC5}" type="slidenum">
              <a:rPr lang="en-US" altLang="en-US"/>
              <a:pPr>
                <a:defRPr/>
              </a:pPr>
              <a:t>‹#›</a:t>
            </a:fld>
            <a:endParaRPr lang="en-US" altLang="en-US"/>
          </a:p>
        </p:txBody>
      </p:sp>
    </p:spTree>
    <p:extLst>
      <p:ext uri="{BB962C8B-B14F-4D97-AF65-F5344CB8AC3E}">
        <p14:creationId xmlns:p14="http://schemas.microsoft.com/office/powerpoint/2010/main" val="367304393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66BCD6-1615-FECF-D534-F5EFE7133A43}"/>
              </a:ext>
            </a:extLst>
          </p:cNvPr>
          <p:cNvSpPr>
            <a:spLocks noGrp="1"/>
          </p:cNvSpPr>
          <p:nvPr>
            <p:ph type="dt" sz="half" idx="10"/>
          </p:nvPr>
        </p:nvSpPr>
        <p:spPr>
          <a:xfrm>
            <a:off x="457200" y="6356350"/>
            <a:ext cx="2133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fld id="{D87A81E2-5F97-D14F-AF6B-9A0ED30A5B1D}" type="datetimeFigureOut">
              <a:rPr lang="en-GB"/>
              <a:pPr>
                <a:defRPr/>
              </a:pPr>
              <a:t>26/06/2023</a:t>
            </a:fld>
            <a:endParaRPr lang="en-GB" dirty="0"/>
          </a:p>
        </p:txBody>
      </p:sp>
      <p:sp>
        <p:nvSpPr>
          <p:cNvPr id="5" name="Footer Placeholder 4">
            <a:extLst>
              <a:ext uri="{FF2B5EF4-FFF2-40B4-BE49-F238E27FC236}">
                <a16:creationId xmlns:a16="http://schemas.microsoft.com/office/drawing/2014/main" id="{CFFD7F74-91C0-E8B8-EFF8-EE0638809391}"/>
              </a:ext>
            </a:extLst>
          </p:cNvPr>
          <p:cNvSpPr>
            <a:spLocks noGrp="1"/>
          </p:cNvSpPr>
          <p:nvPr>
            <p:ph type="ftr" sz="quarter" idx="11"/>
          </p:nvPr>
        </p:nvSpPr>
        <p:spPr>
          <a:xfrm>
            <a:off x="3124200" y="6356350"/>
            <a:ext cx="2895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endParaRPr lang="en-GB"/>
          </a:p>
        </p:txBody>
      </p:sp>
      <p:sp>
        <p:nvSpPr>
          <p:cNvPr id="6" name="Slide Number Placeholder 5">
            <a:extLst>
              <a:ext uri="{FF2B5EF4-FFF2-40B4-BE49-F238E27FC236}">
                <a16:creationId xmlns:a16="http://schemas.microsoft.com/office/drawing/2014/main" id="{A2E37EF8-7A78-FEF1-8775-D6E29EDF47B3}"/>
              </a:ext>
            </a:extLst>
          </p:cNvPr>
          <p:cNvSpPr>
            <a:spLocks noGrp="1"/>
          </p:cNvSpPr>
          <p:nvPr>
            <p:ph type="sldNum" sz="quarter" idx="12"/>
          </p:nvPr>
        </p:nvSpPr>
        <p:spPr/>
        <p:txBody>
          <a:bodyPr/>
          <a:lstStyle>
            <a:lvl1pPr>
              <a:defRPr smtClean="0">
                <a:latin typeface="Arial" panose="020B0604020202020204" pitchFamily="34" charset="0"/>
              </a:defRPr>
            </a:lvl1pPr>
          </a:lstStyle>
          <a:p>
            <a:pPr>
              <a:defRPr/>
            </a:pPr>
            <a:fld id="{5914A772-5461-C449-BAE1-A49AFE314E2B}" type="slidenum">
              <a:rPr lang="en-GB" altLang="en-US"/>
              <a:pPr>
                <a:defRPr/>
              </a:pPr>
              <a:t>‹#›</a:t>
            </a:fld>
            <a:endParaRPr lang="en-GB" altLang="en-US"/>
          </a:p>
        </p:txBody>
      </p:sp>
    </p:spTree>
    <p:extLst>
      <p:ext uri="{BB962C8B-B14F-4D97-AF65-F5344CB8AC3E}">
        <p14:creationId xmlns:p14="http://schemas.microsoft.com/office/powerpoint/2010/main" val="11192536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a:extLst>
              <a:ext uri="{FF2B5EF4-FFF2-40B4-BE49-F238E27FC236}">
                <a16:creationId xmlns:a16="http://schemas.microsoft.com/office/drawing/2014/main" id="{2F603766-3113-EDF6-A8CA-B11F6295F3D7}"/>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Calibri" panose="020F0502020204030204" pitchFamily="34" charset="0"/>
              </a:rPr>
              <a:t>Title Text</a:t>
            </a:r>
          </a:p>
        </p:txBody>
      </p:sp>
      <p:sp>
        <p:nvSpPr>
          <p:cNvPr id="1027" name="Shape 3">
            <a:extLst>
              <a:ext uri="{FF2B5EF4-FFF2-40B4-BE49-F238E27FC236}">
                <a16:creationId xmlns:a16="http://schemas.microsoft.com/office/drawing/2014/main" id="{AB2E9A0B-C316-84A2-7630-D745A95A13F8}"/>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Calibri" panose="020F0502020204030204" pitchFamily="34" charset="0"/>
              </a:rPr>
              <a:t>Body Level One</a:t>
            </a:r>
          </a:p>
          <a:p>
            <a:pPr lvl="1"/>
            <a:r>
              <a:rPr lang="en-US" altLang="en-US">
                <a:sym typeface="Calibri" panose="020F0502020204030204" pitchFamily="34" charset="0"/>
              </a:rPr>
              <a:t>Body Level Two</a:t>
            </a:r>
          </a:p>
          <a:p>
            <a:pPr lvl="2"/>
            <a:r>
              <a:rPr lang="en-US" altLang="en-US">
                <a:sym typeface="Calibri" panose="020F0502020204030204" pitchFamily="34" charset="0"/>
              </a:rPr>
              <a:t>Body Level Three</a:t>
            </a:r>
          </a:p>
          <a:p>
            <a:pPr lvl="3"/>
            <a:r>
              <a:rPr lang="en-US" altLang="en-US">
                <a:sym typeface="Calibri" panose="020F0502020204030204" pitchFamily="34" charset="0"/>
              </a:rPr>
              <a:t>Body Level Four</a:t>
            </a:r>
          </a:p>
          <a:p>
            <a:pPr lvl="4"/>
            <a:r>
              <a:rPr lang="en-US" altLang="en-US">
                <a:sym typeface="Calibri" panose="020F0502020204030204" pitchFamily="34" charset="0"/>
              </a:rPr>
              <a:t>Body Level Five</a:t>
            </a:r>
          </a:p>
        </p:txBody>
      </p:sp>
      <p:sp>
        <p:nvSpPr>
          <p:cNvPr id="5124" name="Shape 4">
            <a:extLst>
              <a:ext uri="{FF2B5EF4-FFF2-40B4-BE49-F238E27FC236}">
                <a16:creationId xmlns:a16="http://schemas.microsoft.com/office/drawing/2014/main" id="{A592B1ED-7036-3666-76C7-96CA630E840E}"/>
              </a:ext>
            </a:extLst>
          </p:cNvPr>
          <p:cNvSpPr>
            <a:spLocks noGrp="1"/>
          </p:cNvSpPr>
          <p:nvPr>
            <p:ph type="sldNum" sz="quarter" idx="2"/>
          </p:nvPr>
        </p:nvSpPr>
        <p:spPr bwMode="auto">
          <a:xfrm>
            <a:off x="6553200" y="6400800"/>
            <a:ext cx="2133600" cy="276225"/>
          </a:xfrm>
          <a:prstGeom prst="rect">
            <a:avLst/>
          </a:prstGeom>
          <a:noFill/>
          <a:ln>
            <a:noFill/>
          </a:ln>
        </p:spPr>
        <p:txBody>
          <a:bodyPr vert="horz" wrap="square" lIns="45719" tIns="45720" rIns="45719" bIns="45720" numCol="1" anchor="ctr" anchorCtr="0" compatLnSpc="1">
            <a:prstTxWarp prst="textNoShape">
              <a:avLst/>
            </a:prstTxWarp>
            <a:spAutoFit/>
          </a:bodyPr>
          <a:lstStyle>
            <a:lvl1pPr algn="r" defTabSz="457200" eaLnBrk="1">
              <a:defRPr sz="1200" smtClean="0">
                <a:solidFill>
                  <a:srgbClr val="888888"/>
                </a:solidFill>
                <a:latin typeface="Calibri" panose="020F0502020204030204" pitchFamily="34" charset="0"/>
                <a:ea typeface="+mn-ea"/>
                <a:cs typeface="Calibri" panose="020F0502020204030204" pitchFamily="34" charset="0"/>
              </a:defRPr>
            </a:lvl1pPr>
          </a:lstStyle>
          <a:p>
            <a:pPr>
              <a:defRPr/>
            </a:pPr>
            <a:fld id="{3F97DCE0-2405-E142-B48D-CCFA0AE3D84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Lst>
  <p:transition spd="med"/>
  <p:txStyles>
    <p:titleStyle>
      <a:lvl1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1pPr>
      <a:lvl2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2pPr>
      <a:lvl3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3pPr>
      <a:lvl4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4pPr>
      <a:lvl5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p:titleStyle>
    <p:bodyStyle>
      <a:lvl1pPr marL="342900" indent="-3429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1pPr>
      <a:lvl2pPr marL="782638" indent="-325438"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2pPr>
      <a:lvl3pPr marL="1219200" indent="-3048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3pPr>
      <a:lvl4pPr marL="17367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4pPr>
      <a:lvl5pPr marL="21939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uk.practicallaw.thomsonreuters.com/D-000-0465?originationContext=document&amp;transitionType=PLDocumentLink&amp;contextData=(sc.Default)&amp;ppcid=9455e1e0fb7c4a5395f146f31ebbb389" TargetMode="External"/><Relationship Id="rId7" Type="http://schemas.openxmlformats.org/officeDocument/2006/relationships/hyperlink" Target="https://uk.practicallaw.thomsonreuters.com/D-105-1742?originationContext=document&amp;transitionType=PLDocumentLink&amp;contextData=(sc.Default)&amp;ppcid=9f2cf36aa04e45479e35e0b4278a0a35&amp;comp=pluk"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uk.practicallaw.thomsonreuters.com/D-000-2050?originationContext=document&amp;transitionType=PLDocumentLink&amp;contextData=(sc.Default)&amp;ppcid=7ab97fb7dc7b4eda96d2dc08beadf866&amp;comp=pluk" TargetMode="External"/><Relationship Id="rId5" Type="http://schemas.openxmlformats.org/officeDocument/2006/relationships/hyperlink" Target="https://uk.practicallaw.thomsonreuters.com/D-005-9400?originationContext=document&amp;transitionType=PLDocumentLink&amp;contextData=(sc.Default)&amp;ppcid=9f2cf36aa04e45479e35e0b4278a0a35&amp;comp=pluk" TargetMode="External"/><Relationship Id="rId4" Type="http://schemas.openxmlformats.org/officeDocument/2006/relationships/hyperlink" Target="https://www.gov.uk/employment-tribunal-decisions/mr-s-kenny-v-five-star-taxis-ltd-3307584-slash-2020"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uk.practicallaw.thomsonreuters.com/D-000-2754?originationContext=document&amp;transitionType=PLDocumentLink&amp;contextData=(sc.Default)&amp;ppcid=3221d76a9ab74c09bac3767c6e986369&amp;comp=pl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employment-tribunal-decisions/mrs-g-dimayuga-v-epsom-and-st-helier-university-hospitals-nhs-trust-2300197-2018" TargetMode="External"/><Relationship Id="rId2" Type="http://schemas.openxmlformats.org/officeDocument/2006/relationships/hyperlink" Target="https://www.gov.uk/employment-appeal-tribunal-decisions/employment-rights-advice-ltd-v-craig-vernon-volksmaster-ltd-ukeat-0082-18-la?utm_source=1c694ea6-9576-42c4-b9b1-f7803df419b3&amp;utm_medium=email&amp;utm_campaign=govuk-notifications&amp;utm_content=immediate" TargetMode="External"/><Relationship Id="rId1" Type="http://schemas.openxmlformats.org/officeDocument/2006/relationships/slideLayout" Target="../slideLayouts/slideLayout2.xml"/><Relationship Id="rId4" Type="http://schemas.openxmlformats.org/officeDocument/2006/relationships/hyperlink" Target="https://uk.practicallaw.thomsonreuters.com/D-000-0470?originationContext=document&amp;transitionType=PLDocumentLink&amp;contextData=(sc.Default)&amp;ppcid=09aeddce3f474c10903450bea82d1cc6&amp;comp=plu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723B20C-1095-F18E-CE67-8632152392F1}"/>
              </a:ext>
            </a:extLst>
          </p:cNvPr>
          <p:cNvSpPr>
            <a:spLocks noGrp="1"/>
          </p:cNvSpPr>
          <p:nvPr>
            <p:ph type="ctrTitle"/>
          </p:nvPr>
        </p:nvSpPr>
        <p:spPr>
          <a:xfrm>
            <a:off x="706438" y="1744663"/>
            <a:ext cx="7772400" cy="1470025"/>
          </a:xfrm>
        </p:spPr>
        <p:txBody>
          <a:bodyPr/>
          <a:lstStyle/>
          <a:p>
            <a:pPr algn="ctr" eaLnBrk="1" hangingPunct="1"/>
            <a:r>
              <a:rPr lang="en-GB" altLang="en-US" sz="3600" b="1" dirty="0">
                <a:latin typeface="Calibri" panose="020F0502020204030204" pitchFamily="34" charset="0"/>
                <a:cs typeface="Calibri" panose="020F0502020204030204" pitchFamily="34" charset="0"/>
              </a:rPr>
              <a:t>Costs, wasted costs and when to throw in the towel</a:t>
            </a:r>
            <a:br>
              <a:rPr lang="en-GB" altLang="en-US" b="1" dirty="0">
                <a:latin typeface="Calibri" panose="020F0502020204030204" pitchFamily="34" charset="0"/>
                <a:cs typeface="Calibri" panose="020F0502020204030204" pitchFamily="34" charset="0"/>
              </a:rPr>
            </a:br>
            <a:r>
              <a:rPr lang="en-GB" altLang="en-US" sz="2000" b="1" dirty="0">
                <a:solidFill>
                  <a:srgbClr val="7E919F"/>
                </a:solidFill>
                <a:latin typeface="Calibri" panose="020F0502020204030204" pitchFamily="34" charset="0"/>
                <a:cs typeface="Calibri" panose="020F0502020204030204" pitchFamily="34" charset="0"/>
              </a:rPr>
              <a:t>Oliver Foy</a:t>
            </a:r>
          </a:p>
        </p:txBody>
      </p:sp>
      <p:pic>
        <p:nvPicPr>
          <p:cNvPr id="7171" name="Picture 2" descr="C:\Users\Heather\Documents\My Dropbox\Chambers\Website and Marketing Review\Logo\PumpCourt_logo_HR.jpg">
            <a:extLst>
              <a:ext uri="{FF2B5EF4-FFF2-40B4-BE49-F238E27FC236}">
                <a16:creationId xmlns:a16="http://schemas.microsoft.com/office/drawing/2014/main" id="{7CFBC5DB-CE92-960B-1DAC-861B552AD6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333375"/>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39CB30FD-FEFF-D5E1-8BC9-FA28A2727159}"/>
              </a:ext>
            </a:extLst>
          </p:cNvPr>
          <p:cNvSpPr/>
          <p:nvPr/>
        </p:nvSpPr>
        <p:spPr>
          <a:xfrm>
            <a:off x="706438" y="6488113"/>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eaLnBrk="1" fontAlgn="auto">
              <a:spcBef>
                <a:spcPts val="0"/>
              </a:spcBef>
              <a:spcAft>
                <a:spcPts val="0"/>
              </a:spcAft>
              <a:defRPr>
                <a:solidFill>
                  <a:srgbClr val="000000"/>
                </a:solidFill>
              </a:defRPr>
            </a:pPr>
            <a:r>
              <a:rPr lang="en-GB" kern="0" dirty="0">
                <a:solidFill>
                  <a:srgbClr val="7E919F"/>
                </a:solidFill>
                <a:latin typeface="Calibri"/>
                <a:ea typeface="+mn-ea"/>
                <a:cs typeface="Calibri"/>
                <a:sym typeface="Calibri"/>
              </a:rPr>
              <a:t>www.</a:t>
            </a:r>
            <a:r>
              <a:rPr kern="0" dirty="0">
                <a:solidFill>
                  <a:srgbClr val="7E919F"/>
                </a:solidFill>
                <a:latin typeface="Calibri"/>
                <a:ea typeface="+mn-ea"/>
                <a:cs typeface="Calibri"/>
                <a:sym typeface="Calibri"/>
              </a:rPr>
              <a:t>pumpcourtchambers.com</a:t>
            </a:r>
          </a:p>
        </p:txBody>
      </p:sp>
      <p:pic>
        <p:nvPicPr>
          <p:cNvPr id="7173" name="Picture 6">
            <a:extLst>
              <a:ext uri="{FF2B5EF4-FFF2-40B4-BE49-F238E27FC236}">
                <a16:creationId xmlns:a16="http://schemas.microsoft.com/office/drawing/2014/main" id="{0BC6E767-C2FB-8B16-DC27-183126920F1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216275"/>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1CD41-BFDD-8167-98DA-9D4F21F6CFB7}"/>
              </a:ext>
            </a:extLst>
          </p:cNvPr>
          <p:cNvSpPr>
            <a:spLocks noGrp="1"/>
          </p:cNvSpPr>
          <p:nvPr>
            <p:ph type="title"/>
          </p:nvPr>
        </p:nvSpPr>
        <p:spPr/>
        <p:txBody>
          <a:bodyPr/>
          <a:lstStyle/>
          <a:p>
            <a:r>
              <a:rPr lang="en-US" sz="3600" b="1" dirty="0"/>
              <a:t>When to throw in the towel</a:t>
            </a:r>
          </a:p>
        </p:txBody>
      </p:sp>
      <p:sp>
        <p:nvSpPr>
          <p:cNvPr id="3" name="Text Placeholder 2">
            <a:extLst>
              <a:ext uri="{FF2B5EF4-FFF2-40B4-BE49-F238E27FC236}">
                <a16:creationId xmlns:a16="http://schemas.microsoft.com/office/drawing/2014/main" id="{639AD4F5-3E56-5904-F979-C6E6A20A6D2E}"/>
              </a:ext>
            </a:extLst>
          </p:cNvPr>
          <p:cNvSpPr>
            <a:spLocks noGrp="1"/>
          </p:cNvSpPr>
          <p:nvPr>
            <p:ph type="body" idx="1"/>
          </p:nvPr>
        </p:nvSpPr>
        <p:spPr/>
        <p:txBody>
          <a:bodyPr/>
          <a:lstStyle/>
          <a:p>
            <a:r>
              <a:rPr lang="en-US" sz="2000" dirty="0">
                <a:solidFill>
                  <a:schemeClr val="tx2">
                    <a:lumMod val="50000"/>
                  </a:schemeClr>
                </a:solidFill>
              </a:rPr>
              <a:t>Risk.</a:t>
            </a:r>
          </a:p>
          <a:p>
            <a:endParaRPr lang="en-US" sz="2000" dirty="0">
              <a:solidFill>
                <a:schemeClr val="tx2">
                  <a:lumMod val="50000"/>
                </a:schemeClr>
              </a:solidFill>
            </a:endParaRPr>
          </a:p>
          <a:p>
            <a:r>
              <a:rPr lang="en-US" sz="2000" dirty="0">
                <a:solidFill>
                  <a:schemeClr val="tx2">
                    <a:lumMod val="50000"/>
                  </a:schemeClr>
                </a:solidFill>
              </a:rPr>
              <a:t>Rule 51.</a:t>
            </a:r>
          </a:p>
          <a:p>
            <a:endParaRPr lang="en-US" sz="2000" dirty="0">
              <a:solidFill>
                <a:schemeClr val="tx2">
                  <a:lumMod val="50000"/>
                </a:schemeClr>
              </a:solidFill>
            </a:endParaRPr>
          </a:p>
          <a:p>
            <a:r>
              <a:rPr lang="en-US" sz="2000" dirty="0">
                <a:solidFill>
                  <a:schemeClr val="tx2">
                    <a:lumMod val="50000"/>
                  </a:schemeClr>
                </a:solidFill>
              </a:rPr>
              <a:t>Promptness.</a:t>
            </a:r>
          </a:p>
          <a:p>
            <a:endParaRPr lang="en-US" sz="2000" dirty="0">
              <a:solidFill>
                <a:schemeClr val="tx2">
                  <a:lumMod val="50000"/>
                </a:schemeClr>
              </a:solidFill>
            </a:endParaRPr>
          </a:p>
          <a:p>
            <a:r>
              <a:rPr lang="en-US" sz="2000" dirty="0">
                <a:solidFill>
                  <a:schemeClr val="tx2">
                    <a:lumMod val="50000"/>
                  </a:schemeClr>
                </a:solidFill>
              </a:rPr>
              <a:t>Seek agreement not to pursue costs.</a:t>
            </a:r>
          </a:p>
        </p:txBody>
      </p:sp>
    </p:spTree>
    <p:extLst>
      <p:ext uri="{BB962C8B-B14F-4D97-AF65-F5344CB8AC3E}">
        <p14:creationId xmlns:p14="http://schemas.microsoft.com/office/powerpoint/2010/main" val="40062136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8AC5975B-1FC7-68EF-D690-418B0B2959F2}"/>
              </a:ext>
            </a:extLst>
          </p:cNvPr>
          <p:cNvSpPr>
            <a:spLocks noGrp="1"/>
          </p:cNvSpPr>
          <p:nvPr>
            <p:ph type="ctrTitle"/>
          </p:nvPr>
        </p:nvSpPr>
        <p:spPr>
          <a:xfrm>
            <a:off x="706438" y="1744663"/>
            <a:ext cx="7772400" cy="1470025"/>
          </a:xfrm>
        </p:spPr>
        <p:txBody>
          <a:bodyPr/>
          <a:lstStyle/>
          <a:p>
            <a:pPr algn="ctr" eaLnBrk="1" hangingPunct="1"/>
            <a:r>
              <a:rPr lang="en-GB" altLang="en-US" sz="4000" b="1" dirty="0" err="1">
                <a:solidFill>
                  <a:srgbClr val="7E919F"/>
                </a:solidFill>
                <a:latin typeface="Calibri" panose="020F0502020204030204" pitchFamily="34" charset="0"/>
                <a:cs typeface="Calibri" panose="020F0502020204030204" pitchFamily="34" charset="0"/>
              </a:rPr>
              <a:t>o.foy@pumpcourtchambers.com</a:t>
            </a:r>
            <a:endParaRPr lang="en-GB" altLang="en-US" sz="4000" b="1" dirty="0">
              <a:solidFill>
                <a:srgbClr val="7E919F"/>
              </a:solidFill>
              <a:latin typeface="Calibri" panose="020F0502020204030204" pitchFamily="34" charset="0"/>
              <a:cs typeface="Calibri" panose="020F0502020204030204" pitchFamily="34" charset="0"/>
            </a:endParaRPr>
          </a:p>
        </p:txBody>
      </p:sp>
      <p:pic>
        <p:nvPicPr>
          <p:cNvPr id="29698" name="Picture 2" descr="C:\Users\Heather\Documents\My Dropbox\Chambers\Website and Marketing Review\Logo\PumpCourt_logo_HR.jpg">
            <a:extLst>
              <a:ext uri="{FF2B5EF4-FFF2-40B4-BE49-F238E27FC236}">
                <a16:creationId xmlns:a16="http://schemas.microsoft.com/office/drawing/2014/main" id="{0B2C5EF2-466E-D13A-0A4F-D42813148E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333375"/>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3DA598AF-1C2D-596A-F0C5-5F944A67F312}"/>
              </a:ext>
            </a:extLst>
          </p:cNvPr>
          <p:cNvSpPr/>
          <p:nvPr/>
        </p:nvSpPr>
        <p:spPr>
          <a:xfrm>
            <a:off x="706438" y="6488113"/>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eaLnBrk="1" fontAlgn="auto">
              <a:spcBef>
                <a:spcPts val="0"/>
              </a:spcBef>
              <a:spcAft>
                <a:spcPts val="0"/>
              </a:spcAft>
              <a:defRPr>
                <a:solidFill>
                  <a:srgbClr val="000000"/>
                </a:solidFill>
              </a:defRPr>
            </a:pPr>
            <a:r>
              <a:rPr lang="en-GB" kern="0" dirty="0">
                <a:solidFill>
                  <a:srgbClr val="7E919F"/>
                </a:solidFill>
                <a:latin typeface="Calibri"/>
                <a:ea typeface="+mn-ea"/>
                <a:cs typeface="Calibri"/>
                <a:sym typeface="Calibri"/>
              </a:rPr>
              <a:t>www.</a:t>
            </a:r>
            <a:r>
              <a:rPr kern="0" dirty="0">
                <a:solidFill>
                  <a:srgbClr val="7E919F"/>
                </a:solidFill>
                <a:latin typeface="Calibri"/>
                <a:ea typeface="+mn-ea"/>
                <a:cs typeface="Calibri"/>
                <a:sym typeface="Calibri"/>
              </a:rPr>
              <a:t>pumpcourtchambers.com</a:t>
            </a:r>
          </a:p>
        </p:txBody>
      </p:sp>
      <p:pic>
        <p:nvPicPr>
          <p:cNvPr id="29700" name="Picture 6">
            <a:extLst>
              <a:ext uri="{FF2B5EF4-FFF2-40B4-BE49-F238E27FC236}">
                <a16:creationId xmlns:a16="http://schemas.microsoft.com/office/drawing/2014/main" id="{C7B39CF4-F8D1-B841-FFC7-3780C3F4135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216275"/>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A02565C-6E27-798B-235C-91C47E6A2169}"/>
              </a:ext>
            </a:extLst>
          </p:cNvPr>
          <p:cNvSpPr>
            <a:spLocks noGrp="1"/>
          </p:cNvSpPr>
          <p:nvPr>
            <p:ph type="title"/>
          </p:nvPr>
        </p:nvSpPr>
        <p:spPr/>
        <p:txBody>
          <a:bodyPr/>
          <a:lstStyle/>
          <a:p>
            <a:pPr eaLnBrk="1" hangingPunct="1"/>
            <a:r>
              <a:rPr lang="en-GB" altLang="en-US" sz="3600" b="1" dirty="0">
                <a:latin typeface="Calibri" panose="020F0502020204030204" pitchFamily="34" charset="0"/>
                <a:cs typeface="Calibri" panose="020F0502020204030204" pitchFamily="34" charset="0"/>
              </a:rPr>
              <a:t>Costs in the ET</a:t>
            </a:r>
            <a:endParaRPr lang="en-GB" altLang="en-US"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5B3CFC14-0CA1-1F78-D692-F1A9B95F70A9}"/>
              </a:ext>
            </a:extLst>
          </p:cNvPr>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n-GB" sz="2000" dirty="0">
                <a:solidFill>
                  <a:schemeClr val="tx2">
                    <a:lumMod val="50000"/>
                  </a:schemeClr>
                </a:solidFill>
              </a:rPr>
              <a:t>Rule 76</a:t>
            </a:r>
          </a:p>
          <a:p>
            <a:pPr eaLnBrk="1" fontAlgn="auto" hangingPunct="1">
              <a:spcAft>
                <a:spcPts val="0"/>
              </a:spcAft>
              <a:defRPr/>
            </a:pPr>
            <a:r>
              <a:rPr lang="en-GB" sz="2000" dirty="0">
                <a:solidFill>
                  <a:schemeClr val="tx2">
                    <a:lumMod val="50000"/>
                  </a:schemeClr>
                </a:solidFill>
              </a:rPr>
              <a:t>Costs are the exception not the rule.</a:t>
            </a:r>
          </a:p>
          <a:p>
            <a:pPr eaLnBrk="1" fontAlgn="auto" hangingPunct="1">
              <a:spcAft>
                <a:spcPts val="0"/>
              </a:spcAft>
              <a:defRPr/>
            </a:pPr>
            <a:r>
              <a:rPr lang="en-GB" sz="2000" dirty="0">
                <a:solidFill>
                  <a:schemeClr val="tx2">
                    <a:lumMod val="50000"/>
                  </a:schemeClr>
                </a:solidFill>
              </a:rPr>
              <a:t>Tribunal has the power to make a costs order in 5 circumstances:</a:t>
            </a:r>
          </a:p>
          <a:p>
            <a:pPr lvl="1" eaLnBrk="1" fontAlgn="auto" hangingPunct="1">
              <a:spcAft>
                <a:spcPts val="0"/>
              </a:spcAft>
              <a:defRPr/>
            </a:pPr>
            <a:r>
              <a:rPr lang="en-GB" sz="2000" dirty="0">
                <a:solidFill>
                  <a:schemeClr val="tx2">
                    <a:lumMod val="50000"/>
                  </a:schemeClr>
                </a:solidFill>
              </a:rPr>
              <a:t>Party has acted vexatiously, abusively, disruptively or otherwise unreasonably.</a:t>
            </a:r>
          </a:p>
          <a:p>
            <a:pPr lvl="1" eaLnBrk="1" fontAlgn="auto" hangingPunct="1">
              <a:spcAft>
                <a:spcPts val="0"/>
              </a:spcAft>
              <a:defRPr/>
            </a:pPr>
            <a:r>
              <a:rPr lang="en-GB" sz="2000" dirty="0">
                <a:solidFill>
                  <a:schemeClr val="tx2">
                    <a:lumMod val="50000"/>
                  </a:schemeClr>
                </a:solidFill>
              </a:rPr>
              <a:t>No reasonable prospect of success.</a:t>
            </a:r>
          </a:p>
          <a:p>
            <a:pPr lvl="1" eaLnBrk="1" fontAlgn="auto" hangingPunct="1">
              <a:spcAft>
                <a:spcPts val="0"/>
              </a:spcAft>
              <a:defRPr/>
            </a:pPr>
            <a:r>
              <a:rPr lang="en-GB" sz="2000" dirty="0">
                <a:solidFill>
                  <a:schemeClr val="tx2">
                    <a:lumMod val="50000"/>
                  </a:schemeClr>
                </a:solidFill>
              </a:rPr>
              <a:t>Application to adjourn less than 7 days before the hearing. </a:t>
            </a:r>
          </a:p>
          <a:p>
            <a:pPr lvl="1" eaLnBrk="1" fontAlgn="auto" hangingPunct="1">
              <a:spcAft>
                <a:spcPts val="0"/>
              </a:spcAft>
              <a:defRPr/>
            </a:pPr>
            <a:r>
              <a:rPr lang="en-GB" sz="2000" dirty="0">
                <a:solidFill>
                  <a:schemeClr val="tx2">
                    <a:lumMod val="50000"/>
                  </a:schemeClr>
                </a:solidFill>
              </a:rPr>
              <a:t>Breach or adjournment. </a:t>
            </a:r>
          </a:p>
          <a:p>
            <a:pPr lvl="1" eaLnBrk="1" fontAlgn="auto" hangingPunct="1">
              <a:spcAft>
                <a:spcPts val="0"/>
              </a:spcAft>
              <a:defRPr/>
            </a:pPr>
            <a:r>
              <a:rPr lang="en-GB" sz="2000" dirty="0">
                <a:solidFill>
                  <a:schemeClr val="tx2">
                    <a:lumMod val="50000"/>
                  </a:schemeClr>
                </a:solidFill>
              </a:rPr>
              <a:t>Unfair dismissal final hearing (mandatory).</a:t>
            </a:r>
          </a:p>
          <a:p>
            <a:pPr marL="0" lvl="1" indent="0" eaLnBrk="1" fontAlgn="auto" hangingPunct="1">
              <a:spcAft>
                <a:spcPts val="0"/>
              </a:spcAft>
              <a:buNone/>
              <a:defRPr/>
            </a:pPr>
            <a:endParaRPr lang="en-GB" sz="2000" dirty="0">
              <a:solidFill>
                <a:schemeClr val="tx2">
                  <a:lumMod val="50000"/>
                </a:schemeClr>
              </a:solidFill>
            </a:endParaRPr>
          </a:p>
          <a:p>
            <a:pPr marL="0" lvl="1" indent="0" eaLnBrk="1" fontAlgn="auto" hangingPunct="1">
              <a:spcAft>
                <a:spcPts val="0"/>
              </a:spcAft>
              <a:buNone/>
              <a:defRPr/>
            </a:pPr>
            <a:r>
              <a:rPr lang="en-GB" sz="2000" dirty="0">
                <a:solidFill>
                  <a:schemeClr val="tx2">
                    <a:lumMod val="50000"/>
                  </a:schemeClr>
                </a:solidFill>
              </a:rPr>
              <a:t>Rule 77 </a:t>
            </a:r>
          </a:p>
          <a:p>
            <a:pPr marL="457200" lvl="1" indent="-457200" eaLnBrk="1" fontAlgn="auto" hangingPunct="1">
              <a:spcAft>
                <a:spcPts val="0"/>
              </a:spcAft>
              <a:buFont typeface="Arial" panose="020B0604020202020204" pitchFamily="34" charset="0"/>
              <a:buChar char="•"/>
              <a:defRPr/>
            </a:pPr>
            <a:r>
              <a:rPr lang="en-GB" sz="2000" dirty="0">
                <a:solidFill>
                  <a:schemeClr val="tx2">
                    <a:lumMod val="50000"/>
                  </a:schemeClr>
                </a:solidFill>
              </a:rPr>
              <a:t>28 days.</a:t>
            </a:r>
          </a:p>
        </p:txBody>
      </p:sp>
      <p:pic>
        <p:nvPicPr>
          <p:cNvPr id="9220" name="Picture 2" descr="C:\Users\Heather\Documents\My Dropbox\Chambers\Website and Marketing Review\Logo\PumpCourt_logo_HR.jpg">
            <a:extLst>
              <a:ext uri="{FF2B5EF4-FFF2-40B4-BE49-F238E27FC236}">
                <a16:creationId xmlns:a16="http://schemas.microsoft.com/office/drawing/2014/main" id="{CED79674-D7E5-BC58-CC75-C57026304B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8A71EDB7-9D77-20E2-7805-049745379DF4}"/>
              </a:ext>
            </a:extLst>
          </p:cNvPr>
          <p:cNvSpPr>
            <a:spLocks noGrp="1"/>
          </p:cNvSpPr>
          <p:nvPr>
            <p:ph type="title"/>
          </p:nvPr>
        </p:nvSpPr>
        <p:spPr/>
        <p:txBody>
          <a:bodyPr/>
          <a:lstStyle/>
          <a:p>
            <a:r>
              <a:rPr lang="en-GB" altLang="en-US" sz="3600" b="1" dirty="0">
                <a:latin typeface="Calibri" panose="020F0502020204030204" pitchFamily="34" charset="0"/>
                <a:cs typeface="Calibri" panose="020F0502020204030204" pitchFamily="34" charset="0"/>
              </a:rPr>
              <a:t>Presidential Guidance</a:t>
            </a:r>
          </a:p>
        </p:txBody>
      </p:sp>
      <p:sp>
        <p:nvSpPr>
          <p:cNvPr id="11267" name="Text Placeholder 4">
            <a:extLst>
              <a:ext uri="{FF2B5EF4-FFF2-40B4-BE49-F238E27FC236}">
                <a16:creationId xmlns:a16="http://schemas.microsoft.com/office/drawing/2014/main" id="{6FCAB8A1-7824-2C45-64AE-5DF88C6CBFB8}"/>
              </a:ext>
            </a:extLst>
          </p:cNvPr>
          <p:cNvSpPr>
            <a:spLocks noGrp="1"/>
          </p:cNvSpPr>
          <p:nvPr>
            <p:ph type="body" idx="1"/>
          </p:nvPr>
        </p:nvSpPr>
        <p:spPr/>
        <p:txBody>
          <a:bodyPr/>
          <a:lstStyle/>
          <a:p>
            <a:r>
              <a:rPr lang="en-GB" altLang="en-US" sz="2000" dirty="0">
                <a:solidFill>
                  <a:schemeClr val="tx2">
                    <a:lumMod val="50000"/>
                  </a:schemeClr>
                </a:solidFill>
                <a:latin typeface="Calibri" panose="020F0502020204030204" pitchFamily="34" charset="0"/>
                <a:cs typeface="Calibri" panose="020F0502020204030204" pitchFamily="34" charset="0"/>
              </a:rPr>
              <a:t>Vexatious, abusive, disruptive or unreasonable? </a:t>
            </a:r>
          </a:p>
          <a:p>
            <a:pPr marL="0" indent="0">
              <a:spcBef>
                <a:spcPts val="0"/>
              </a:spcBef>
              <a:buNone/>
            </a:pPr>
            <a:endParaRPr lang="en-GB" altLang="en-US" sz="1400" dirty="0">
              <a:solidFill>
                <a:schemeClr val="tx2">
                  <a:lumMod val="50000"/>
                </a:schemeClr>
              </a:solidFill>
              <a:latin typeface="Calibri" panose="020F0502020204030204" pitchFamily="34" charset="0"/>
              <a:cs typeface="Calibri" panose="020F0502020204030204" pitchFamily="34" charset="0"/>
            </a:endParaRPr>
          </a:p>
          <a:p>
            <a:pPr marL="0" indent="0" algn="just">
              <a:spcBef>
                <a:spcPts val="0"/>
              </a:spcBef>
              <a:buNone/>
            </a:pPr>
            <a:r>
              <a:rPr lang="en-GB" sz="1400" dirty="0">
                <a:solidFill>
                  <a:schemeClr val="tx2">
                    <a:lumMod val="50000"/>
                  </a:schemeClr>
                </a:solidFill>
                <a:effectLst/>
                <a:latin typeface="Calibri" panose="020F0502020204030204" pitchFamily="34" charset="0"/>
                <a:cs typeface="Calibri" panose="020F0502020204030204" pitchFamily="34" charset="0"/>
              </a:rPr>
              <a:t>Each case will turn on its own facts. Examples from decided cases include that it could be unreasonable where a party has based the claim or defence on something which is untrue. That is not the same as something which they have simply failed to prove. Nor does it mean something they reasonably misunderstood. Abusive or disruptive conduct would include insulting the other party or its representative or sending numerous unnecessary e- mails.</a:t>
            </a:r>
          </a:p>
          <a:p>
            <a:pPr marL="0" indent="0">
              <a:spcBef>
                <a:spcPts val="0"/>
              </a:spcBef>
              <a:buNone/>
            </a:pPr>
            <a:endParaRPr lang="en-GB" sz="1400" dirty="0">
              <a:solidFill>
                <a:schemeClr val="tx2">
                  <a:lumMod val="50000"/>
                </a:schemeClr>
              </a:solidFill>
              <a:latin typeface="Calibri" panose="020F0502020204030204" pitchFamily="34" charset="0"/>
              <a:cs typeface="Calibri" panose="020F0502020204030204" pitchFamily="34" charset="0"/>
            </a:endParaRPr>
          </a:p>
          <a:p>
            <a:pPr>
              <a:spcBef>
                <a:spcPts val="0"/>
              </a:spcBef>
            </a:pPr>
            <a:r>
              <a:rPr lang="en-GB" sz="2000" dirty="0">
                <a:solidFill>
                  <a:schemeClr val="tx2">
                    <a:lumMod val="50000"/>
                  </a:schemeClr>
                </a:solidFill>
                <a:latin typeface="Calibri" panose="020F0502020204030204" pitchFamily="34" charset="0"/>
                <a:cs typeface="Calibri" panose="020F0502020204030204" pitchFamily="34" charset="0"/>
              </a:rPr>
              <a:t>Quantum? </a:t>
            </a:r>
          </a:p>
          <a:p>
            <a:pPr marL="0" indent="0">
              <a:spcBef>
                <a:spcPts val="0"/>
              </a:spcBef>
              <a:buNone/>
            </a:pPr>
            <a:endParaRPr lang="en-GB" sz="1400" dirty="0">
              <a:solidFill>
                <a:schemeClr val="tx2">
                  <a:lumMod val="50000"/>
                </a:schemeClr>
              </a:solidFill>
              <a:latin typeface="Calibri" panose="020F0502020204030204" pitchFamily="34" charset="0"/>
              <a:cs typeface="Calibri" panose="020F0502020204030204" pitchFamily="34" charset="0"/>
            </a:endParaRPr>
          </a:p>
          <a:p>
            <a:pPr marL="0" indent="0" algn="just">
              <a:spcBef>
                <a:spcPts val="0"/>
              </a:spcBef>
              <a:buNone/>
            </a:pPr>
            <a:r>
              <a:rPr lang="en-GB" sz="1400" dirty="0">
                <a:solidFill>
                  <a:schemeClr val="tx2">
                    <a:lumMod val="50000"/>
                  </a:schemeClr>
                </a:solidFill>
                <a:effectLst/>
                <a:latin typeface="Calibri" panose="020F0502020204030204" pitchFamily="34" charset="0"/>
                <a:cs typeface="Calibri" panose="020F0502020204030204" pitchFamily="34" charset="0"/>
              </a:rPr>
              <a:t>Broadly speaking, costs orders are for the amount of legal or professional fees and related expenses reasonably incurred, based on factors like the significance of the case, the complexity of the facts and the experience of the lawyers who conducted the litigation for the receiving party. </a:t>
            </a:r>
          </a:p>
          <a:p>
            <a:pPr marL="0" indent="0" algn="just">
              <a:spcBef>
                <a:spcPts val="0"/>
              </a:spcBef>
              <a:buNone/>
            </a:pPr>
            <a:endParaRPr lang="en-GB" sz="1400" dirty="0">
              <a:solidFill>
                <a:schemeClr val="tx2">
                  <a:lumMod val="50000"/>
                </a:schemeClr>
              </a:solidFill>
              <a:latin typeface="Calibri" panose="020F0502020204030204" pitchFamily="34" charset="0"/>
              <a:cs typeface="Calibri" panose="020F0502020204030204" pitchFamily="34" charset="0"/>
            </a:endParaRPr>
          </a:p>
          <a:p>
            <a:pPr marL="0" indent="0" algn="just">
              <a:spcBef>
                <a:spcPts val="0"/>
              </a:spcBef>
              <a:buNone/>
            </a:pPr>
            <a:r>
              <a:rPr lang="en-GB" sz="1400" dirty="0">
                <a:solidFill>
                  <a:schemeClr val="tx2">
                    <a:lumMod val="50000"/>
                  </a:schemeClr>
                </a:solidFill>
                <a:effectLst/>
                <a:latin typeface="Calibri" panose="020F0502020204030204" pitchFamily="34" charset="0"/>
                <a:cs typeface="Calibri" panose="020F0502020204030204" pitchFamily="34" charset="0"/>
              </a:rPr>
              <a:t>If the criteria are met, the Tribunal is at the threshold for making an order. It will decide whether it is appropriate to order payment. It will consider any information it has about the means of the party from whom payment is sought, the extent of any abusive or unreasonable conduct, and any factors which seem to indicate that the party which is out-of-pocket should be reimbursed. For example, sometimes it becomes clear that a party never intended to defend on the merits (that is, for example, whether the claimant was unfairly dismissed), but pretended that it was doing so until the last minute, causing the claimant to use his or her lawyer more, before conceding what was really always obvious. </a:t>
            </a:r>
          </a:p>
          <a:p>
            <a:pPr marL="0" indent="0" algn="just">
              <a:spcBef>
                <a:spcPts val="0"/>
              </a:spcBef>
              <a:buNone/>
            </a:pPr>
            <a:endParaRPr lang="en-GB" sz="1400" dirty="0">
              <a:latin typeface="Calibri" panose="020F0502020204030204" pitchFamily="34" charset="0"/>
              <a:cs typeface="Calibri" panose="020F0502020204030204" pitchFamily="34" charset="0"/>
            </a:endParaRPr>
          </a:p>
          <a:p>
            <a:pPr marL="0" indent="0">
              <a:spcBef>
                <a:spcPts val="0"/>
              </a:spcBef>
              <a:buNone/>
            </a:pPr>
            <a:endParaRPr lang="en-GB" sz="1400" dirty="0">
              <a:latin typeface="Calibri" panose="020F0502020204030204" pitchFamily="34" charset="0"/>
              <a:cs typeface="Calibri" panose="020F0502020204030204" pitchFamily="34" charset="0"/>
            </a:endParaRPr>
          </a:p>
          <a:p>
            <a:pPr marL="0" indent="0">
              <a:buNone/>
            </a:pPr>
            <a:r>
              <a:rPr lang="en-GB" sz="1800" dirty="0">
                <a:effectLst/>
                <a:latin typeface="ArialMT"/>
              </a:rPr>
              <a:t> </a:t>
            </a:r>
            <a:endParaRPr lang="en-GB" dirty="0"/>
          </a:p>
          <a:p>
            <a:pPr marL="0" indent="0">
              <a:buNone/>
            </a:pPr>
            <a:endParaRPr lang="en-GB" altLang="en-US"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486F0831-4889-9048-586D-5F7826CAA2AF}"/>
              </a:ext>
            </a:extLst>
          </p:cNvPr>
          <p:cNvSpPr>
            <a:spLocks noGrp="1"/>
          </p:cNvSpPr>
          <p:nvPr>
            <p:ph type="title"/>
          </p:nvPr>
        </p:nvSpPr>
        <p:spPr/>
        <p:txBody>
          <a:bodyPr/>
          <a:lstStyle/>
          <a:p>
            <a:r>
              <a:rPr lang="en-GB" altLang="en-US" sz="3600" b="1" dirty="0">
                <a:latin typeface="Calibri" panose="020F0502020204030204" pitchFamily="34" charset="0"/>
                <a:cs typeface="Calibri" panose="020F0502020204030204" pitchFamily="34" charset="0"/>
              </a:rPr>
              <a:t>Preparation time orders</a:t>
            </a:r>
          </a:p>
        </p:txBody>
      </p:sp>
      <p:sp>
        <p:nvSpPr>
          <p:cNvPr id="12291" name="Text Placeholder 2">
            <a:extLst>
              <a:ext uri="{FF2B5EF4-FFF2-40B4-BE49-F238E27FC236}">
                <a16:creationId xmlns:a16="http://schemas.microsoft.com/office/drawing/2014/main" id="{8847B7C1-31EF-2A8B-589A-373FBF99230E}"/>
              </a:ext>
            </a:extLst>
          </p:cNvPr>
          <p:cNvSpPr>
            <a:spLocks noGrp="1"/>
          </p:cNvSpPr>
          <p:nvPr>
            <p:ph type="body" idx="1"/>
          </p:nvPr>
        </p:nvSpPr>
        <p:spPr/>
        <p:txBody>
          <a:bodyPr/>
          <a:lstStyle/>
          <a:p>
            <a:r>
              <a:rPr lang="en-GB" sz="2000" dirty="0">
                <a:solidFill>
                  <a:srgbClr val="3D3D3D"/>
                </a:solidFill>
                <a:latin typeface="Calibri" panose="020F0502020204030204" pitchFamily="34" charset="0"/>
                <a:cs typeface="Calibri" panose="020F0502020204030204" pitchFamily="34" charset="0"/>
              </a:rPr>
              <a:t>A</a:t>
            </a:r>
            <a:r>
              <a:rPr lang="en-GB" sz="2000" b="0" i="0" u="none" strike="noStrike" dirty="0">
                <a:solidFill>
                  <a:srgbClr val="3D3D3D"/>
                </a:solidFill>
                <a:effectLst/>
                <a:latin typeface="Calibri" panose="020F0502020204030204" pitchFamily="34" charset="0"/>
                <a:cs typeface="Calibri" panose="020F0502020204030204" pitchFamily="34" charset="0"/>
              </a:rPr>
              <a:t>n order that the paying party makes a payment to the receiving party in respect of the receiving party's preparation time while not legally represented.</a:t>
            </a:r>
          </a:p>
          <a:p>
            <a:pPr marL="0" indent="0">
              <a:buNone/>
            </a:pPr>
            <a:endParaRPr lang="en-GB" sz="2000" b="0" i="0" u="none" strike="noStrike" dirty="0">
              <a:solidFill>
                <a:srgbClr val="3D3D3D"/>
              </a:solidFill>
              <a:effectLst/>
              <a:latin typeface="Calibri" panose="020F0502020204030204" pitchFamily="34" charset="0"/>
              <a:cs typeface="Calibri" panose="020F0502020204030204" pitchFamily="34" charset="0"/>
            </a:endParaRPr>
          </a:p>
          <a:p>
            <a:r>
              <a:rPr lang="en-GB" sz="2000" b="0" i="0" u="none" strike="noStrike" dirty="0">
                <a:solidFill>
                  <a:srgbClr val="3D3D3D"/>
                </a:solidFill>
                <a:effectLst/>
                <a:latin typeface="Calibri" panose="020F0502020204030204" pitchFamily="34" charset="0"/>
                <a:cs typeface="Calibri" panose="020F0502020204030204" pitchFamily="34" charset="0"/>
              </a:rPr>
              <a:t>"Preparation time" means time spent by the receiving party working on the case, including time spent by any of their employees or advisers, but does not include time spent at a final hearing</a:t>
            </a:r>
            <a:r>
              <a:rPr lang="en-GB" sz="2000" dirty="0">
                <a:solidFill>
                  <a:srgbClr val="3D3D3D"/>
                </a:solidFill>
                <a:latin typeface="Calibri" panose="020F0502020204030204" pitchFamily="34" charset="0"/>
                <a:cs typeface="Calibri" panose="020F0502020204030204" pitchFamily="34" charset="0"/>
              </a:rPr>
              <a:t>.</a:t>
            </a:r>
          </a:p>
          <a:p>
            <a:endParaRPr lang="en-GB" altLang="en-US" sz="2000" dirty="0">
              <a:solidFill>
                <a:srgbClr val="3D3D3D"/>
              </a:solidFill>
              <a:latin typeface="Calibri" panose="020F0502020204030204" pitchFamily="34" charset="0"/>
              <a:cs typeface="Calibri" panose="020F0502020204030204" pitchFamily="34" charset="0"/>
            </a:endParaRPr>
          </a:p>
          <a:p>
            <a:r>
              <a:rPr lang="en-GB" altLang="en-US" sz="2000" dirty="0">
                <a:solidFill>
                  <a:srgbClr val="3D3D3D"/>
                </a:solidFill>
                <a:latin typeface="Calibri" panose="020F0502020204030204" pitchFamily="34" charset="0"/>
                <a:cs typeface="Calibri" panose="020F0502020204030204" pitchFamily="34" charset="0"/>
              </a:rPr>
              <a:t>Either a costs order or a preparation time order.</a:t>
            </a:r>
            <a:endParaRPr lang="en-GB" altLang="en-US" sz="2000"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41F2A86-2BBB-77B5-A5C5-E2C829CD8313}"/>
              </a:ext>
            </a:extLst>
          </p:cNvPr>
          <p:cNvSpPr>
            <a:spLocks noGrp="1"/>
          </p:cNvSpPr>
          <p:nvPr>
            <p:ph type="title"/>
          </p:nvPr>
        </p:nvSpPr>
        <p:spPr/>
        <p:txBody>
          <a:bodyPr/>
          <a:lstStyle/>
          <a:p>
            <a:pPr eaLnBrk="1" hangingPunct="1"/>
            <a:r>
              <a:rPr lang="en-GB" altLang="en-US" sz="3600" b="1" dirty="0">
                <a:latin typeface="Calibri" panose="020F0502020204030204" pitchFamily="34" charset="0"/>
                <a:cs typeface="Calibri" panose="020F0502020204030204" pitchFamily="34" charset="0"/>
              </a:rPr>
              <a:t>Examples</a:t>
            </a:r>
            <a:endParaRPr lang="en-GB" altLang="en-US"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2152F39C-05A8-3040-FAC5-46CDA0E149E2}"/>
              </a:ext>
            </a:extLst>
          </p:cNvPr>
          <p:cNvSpPr>
            <a:spLocks noGrp="1"/>
          </p:cNvSpPr>
          <p:nvPr>
            <p:ph idx="1"/>
          </p:nvPr>
        </p:nvSpPr>
        <p:spPr>
          <a:xfrm>
            <a:off x="457200" y="1508125"/>
            <a:ext cx="8229600" cy="5257800"/>
          </a:xfrm>
        </p:spPr>
        <p:txBody>
          <a:bodyPr rtlCol="0">
            <a:normAutofit/>
          </a:bodyPr>
          <a:lstStyle/>
          <a:p>
            <a:pPr marL="0" indent="0" eaLnBrk="1" fontAlgn="auto" hangingPunct="1">
              <a:spcAft>
                <a:spcPts val="0"/>
              </a:spcAft>
              <a:buFont typeface="Arial" panose="020B0604020202020204" pitchFamily="34" charset="0"/>
              <a:buNone/>
              <a:defRPr/>
            </a:pPr>
            <a:r>
              <a:rPr lang="en-GB" sz="2000" dirty="0">
                <a:solidFill>
                  <a:schemeClr val="tx2">
                    <a:lumMod val="50000"/>
                  </a:schemeClr>
                </a:solidFill>
                <a:latin typeface="Calibri" panose="020F0502020204030204" pitchFamily="34" charset="0"/>
                <a:cs typeface="Calibri" panose="020F0502020204030204" pitchFamily="34" charset="0"/>
              </a:rPr>
              <a:t>NB, costs awards do not operate by precedent.</a:t>
            </a:r>
          </a:p>
          <a:p>
            <a:pPr eaLnBrk="1" fontAlgn="auto" hangingPunct="1">
              <a:spcAft>
                <a:spcPts val="0"/>
              </a:spcAft>
              <a:defRPr/>
            </a:pPr>
            <a:r>
              <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Daleside Nursing Home Ltd v Mathew UKEAT/0519/08</a:t>
            </a:r>
            <a:r>
              <a:rPr lang="en-GB" sz="2000" strike="noStrike" dirty="0">
                <a:solidFill>
                  <a:schemeClr val="tx2">
                    <a:lumMod val="50000"/>
                  </a:schemeClr>
                </a:solidFill>
                <a:effectLst/>
                <a:latin typeface="Calibri" panose="020F0502020204030204" pitchFamily="34" charset="0"/>
                <a:cs typeface="Calibri" panose="020F0502020204030204" pitchFamily="34" charset="0"/>
              </a:rPr>
              <a:t> – lying</a:t>
            </a:r>
            <a:r>
              <a:rPr lang="en-GB" sz="2000" dirty="0">
                <a:solidFill>
                  <a:schemeClr val="tx2">
                    <a:lumMod val="50000"/>
                  </a:schemeClr>
                </a:solidFill>
                <a:latin typeface="Calibri" panose="020F0502020204030204" pitchFamily="34" charset="0"/>
                <a:cs typeface="Calibri" panose="020F0502020204030204" pitchFamily="34" charset="0"/>
              </a:rPr>
              <a:t>. </a:t>
            </a:r>
          </a:p>
          <a:p>
            <a:pPr eaLnBrk="1" fontAlgn="auto" hangingPunct="1">
              <a:spcAft>
                <a:spcPts val="0"/>
              </a:spcAft>
              <a:defRPr/>
            </a:pPr>
            <a:endParaRPr lang="en-GB" sz="2000" dirty="0">
              <a:solidFill>
                <a:schemeClr val="tx2">
                  <a:lumMod val="50000"/>
                </a:schemeClr>
              </a:solidFill>
              <a:latin typeface="Calibri" panose="020F0502020204030204" pitchFamily="34" charset="0"/>
              <a:cs typeface="Calibri" panose="020F0502020204030204" pitchFamily="34" charset="0"/>
            </a:endParaRPr>
          </a:p>
          <a:p>
            <a:pPr eaLnBrk="1" fontAlgn="auto" hangingPunct="1">
              <a:spcAft>
                <a:spcPts val="0"/>
              </a:spcAft>
              <a:defRPr/>
            </a:pPr>
            <a:r>
              <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Kenny v Five Star Taxis Ltd ET/3307584/2020</a:t>
            </a:r>
            <a:r>
              <a:rPr lang="en-GB" sz="2000" strike="noStrike" dirty="0">
                <a:solidFill>
                  <a:schemeClr val="tx2">
                    <a:lumMod val="50000"/>
                  </a:schemeClr>
                </a:solidFill>
                <a:effectLst/>
                <a:latin typeface="Calibri" panose="020F0502020204030204" pitchFamily="34" charset="0"/>
                <a:cs typeface="Calibri" panose="020F0502020204030204" pitchFamily="34" charset="0"/>
              </a:rPr>
              <a:t> – unreasonable defence</a:t>
            </a:r>
            <a:r>
              <a:rPr lang="en-GB" sz="2000" dirty="0">
                <a:solidFill>
                  <a:schemeClr val="tx2">
                    <a:lumMod val="50000"/>
                  </a:schemeClr>
                </a:solidFill>
                <a:latin typeface="Calibri" panose="020F0502020204030204" pitchFamily="34" charset="0"/>
                <a:cs typeface="Calibri" panose="020F0502020204030204" pitchFamily="34" charset="0"/>
              </a:rPr>
              <a:t> (employer alleged employee had resigned despite letter clearly stating he had been made redundant).</a:t>
            </a:r>
          </a:p>
          <a:p>
            <a:pPr eaLnBrk="1" fontAlgn="auto" hangingPunct="1">
              <a:spcAft>
                <a:spcPts val="0"/>
              </a:spcAft>
              <a:defRPr/>
            </a:pPr>
            <a:endPar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endParaRPr>
          </a:p>
          <a:p>
            <a:pPr eaLnBrk="1" fontAlgn="auto" hangingPunct="1">
              <a:spcAft>
                <a:spcPts val="0"/>
              </a:spcAft>
              <a:defRPr/>
            </a:pPr>
            <a:r>
              <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Kopel v Safeway Stores plc [2003] IRLR 753</a:t>
            </a:r>
            <a:r>
              <a:rPr lang="en-GB" sz="2000" strike="noStrike" dirty="0">
                <a:solidFill>
                  <a:schemeClr val="tx2">
                    <a:lumMod val="50000"/>
                  </a:schemeClr>
                </a:solidFill>
                <a:effectLst/>
                <a:latin typeface="Calibri" panose="020F0502020204030204" pitchFamily="34" charset="0"/>
                <a:cs typeface="Calibri" panose="020F0502020204030204" pitchFamily="34" charset="0"/>
              </a:rPr>
              <a:t> – unreasonable refusal of settlement offer.</a:t>
            </a:r>
          </a:p>
          <a:p>
            <a:pPr eaLnBrk="1" fontAlgn="auto" hangingPunct="1">
              <a:spcAft>
                <a:spcPts val="0"/>
              </a:spcAft>
              <a:defRPr/>
            </a:pPr>
            <a:endPar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endParaRPr>
          </a:p>
          <a:p>
            <a:pPr eaLnBrk="1" fontAlgn="auto" hangingPunct="1">
              <a:spcAft>
                <a:spcPts val="0"/>
              </a:spcAft>
              <a:defRPr/>
            </a:pPr>
            <a:r>
              <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Keane v Investigo and others UKEAT/0389/09</a:t>
            </a:r>
            <a:r>
              <a:rPr lang="en-GB" sz="2000" dirty="0">
                <a:solidFill>
                  <a:schemeClr val="tx2">
                    <a:lumMod val="50000"/>
                  </a:schemeClr>
                </a:solidFill>
                <a:latin typeface="Calibri" panose="020F0502020204030204" pitchFamily="34" charset="0"/>
                <a:cs typeface="Calibri" panose="020F0502020204030204" pitchFamily="34" charset="0"/>
              </a:rPr>
              <a:t> – no genuine interest in accepting a job offer.</a:t>
            </a:r>
          </a:p>
          <a:p>
            <a:pPr eaLnBrk="1" fontAlgn="auto" hangingPunct="1">
              <a:spcAft>
                <a:spcPts val="0"/>
              </a:spcAft>
              <a:defRPr/>
            </a:pPr>
            <a:endPar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endParaRPr>
          </a:p>
          <a:p>
            <a:pPr eaLnBrk="1" fontAlgn="auto" hangingPunct="1">
              <a:spcAft>
                <a:spcPts val="0"/>
              </a:spcAft>
              <a:defRPr/>
            </a:pPr>
            <a:r>
              <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Tan v Copthorne Hotels Ltd ET/2200986/17</a:t>
            </a:r>
            <a:r>
              <a:rPr lang="en-GB" sz="2000" strike="noStrike" dirty="0">
                <a:solidFill>
                  <a:schemeClr val="tx2">
                    <a:lumMod val="50000"/>
                  </a:schemeClr>
                </a:solidFill>
                <a:effectLst/>
                <a:latin typeface="Calibri" panose="020F0502020204030204" pitchFamily="34" charset="0"/>
                <a:cs typeface="Calibri" panose="020F0502020204030204" pitchFamily="34" charset="0"/>
              </a:rPr>
              <a:t> – prolific covert recordings.</a:t>
            </a:r>
            <a:endParaRPr lang="en-GB" sz="2000" dirty="0">
              <a:solidFill>
                <a:schemeClr val="tx2">
                  <a:lumMod val="50000"/>
                </a:schemeClr>
              </a:solidFill>
              <a:latin typeface="Calibri" panose="020F0502020204030204" pitchFamily="34" charset="0"/>
              <a:cs typeface="Calibri" panose="020F0502020204030204" pitchFamily="34" charset="0"/>
            </a:endParaRPr>
          </a:p>
        </p:txBody>
      </p:sp>
      <p:pic>
        <p:nvPicPr>
          <p:cNvPr id="13316" name="Picture 2" descr="C:\Users\Heather\Documents\My Dropbox\Chambers\Website and Marketing Review\Logo\PumpCourt_logo_HR.jpg">
            <a:extLst>
              <a:ext uri="{FF2B5EF4-FFF2-40B4-BE49-F238E27FC236}">
                <a16:creationId xmlns:a16="http://schemas.microsoft.com/office/drawing/2014/main" id="{2C9B9BB5-A95B-BE3B-F6F6-9E1636104A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78A89B6-07F4-3CDB-674E-C38AF824670F}"/>
              </a:ext>
            </a:extLst>
          </p:cNvPr>
          <p:cNvSpPr>
            <a:spLocks noGrp="1"/>
          </p:cNvSpPr>
          <p:nvPr>
            <p:ph type="title"/>
          </p:nvPr>
        </p:nvSpPr>
        <p:spPr/>
        <p:txBody>
          <a:bodyPr/>
          <a:lstStyle/>
          <a:p>
            <a:r>
              <a:rPr lang="en-GB" altLang="en-US" sz="3600" b="1" dirty="0">
                <a:latin typeface="Calibri" panose="020F0502020204030204" pitchFamily="34" charset="0"/>
                <a:cs typeface="Calibri" panose="020F0502020204030204" pitchFamily="34" charset="0"/>
              </a:rPr>
              <a:t>Wasted costs</a:t>
            </a:r>
          </a:p>
        </p:txBody>
      </p:sp>
      <p:sp>
        <p:nvSpPr>
          <p:cNvPr id="16387" name="Text Placeholder 2">
            <a:extLst>
              <a:ext uri="{FF2B5EF4-FFF2-40B4-BE49-F238E27FC236}">
                <a16:creationId xmlns:a16="http://schemas.microsoft.com/office/drawing/2014/main" id="{39E1CFCB-CDB7-0237-148B-BCCE6E1FFE00}"/>
              </a:ext>
            </a:extLst>
          </p:cNvPr>
          <p:cNvSpPr>
            <a:spLocks noGrp="1"/>
          </p:cNvSpPr>
          <p:nvPr>
            <p:ph type="body" idx="1"/>
          </p:nvPr>
        </p:nvSpPr>
        <p:spPr/>
        <p:txBody>
          <a:bodyPr/>
          <a:lstStyle/>
          <a:p>
            <a:r>
              <a:rPr lang="en-GB" altLang="en-US" sz="2000" dirty="0">
                <a:solidFill>
                  <a:schemeClr val="tx2">
                    <a:lumMod val="50000"/>
                  </a:schemeClr>
                </a:solidFill>
                <a:latin typeface="Calibri" panose="020F0502020204030204" pitchFamily="34" charset="0"/>
                <a:cs typeface="Calibri" panose="020F0502020204030204" pitchFamily="34" charset="0"/>
              </a:rPr>
              <a:t>Rule 80. </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Improper, unreasonable or negligent act or omission. </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Unreasonable to expect receiving party to pay after costs incurred. </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Does not apply to an employee representative.</a:t>
            </a:r>
          </a:p>
          <a:p>
            <a:pPr algn="l" fontAlgn="base"/>
            <a:endPar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endParaRPr>
          </a:p>
          <a:p>
            <a:pPr algn="l" fontAlgn="base"/>
            <a:r>
              <a:rPr lang="en-GB" sz="2000" strike="noStrike" dirty="0">
                <a:solidFill>
                  <a:schemeClr val="tx2">
                    <a:lumMod val="50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Ridehalgh v Horsefield and another [1994] Ch 205</a:t>
            </a:r>
            <a:r>
              <a:rPr lang="en-GB" sz="2000" dirty="0">
                <a:solidFill>
                  <a:schemeClr val="tx2">
                    <a:lumMod val="50000"/>
                  </a:schemeClr>
                </a:solidFill>
                <a:latin typeface="Calibri" panose="020F0502020204030204" pitchFamily="34" charset="0"/>
                <a:cs typeface="Calibri" panose="020F0502020204030204" pitchFamily="34" charset="0"/>
              </a:rPr>
              <a:t> – </a:t>
            </a:r>
          </a:p>
          <a:p>
            <a:pPr marL="0" indent="0" algn="l" fontAlgn="base">
              <a:buNone/>
            </a:pPr>
            <a:r>
              <a:rPr lang="en-GB" sz="2000" dirty="0">
                <a:solidFill>
                  <a:schemeClr val="tx2">
                    <a:lumMod val="50000"/>
                  </a:schemeClr>
                </a:solidFill>
                <a:latin typeface="Calibri" panose="020F0502020204030204" pitchFamily="34" charset="0"/>
                <a:cs typeface="Calibri" panose="020F0502020204030204" pitchFamily="34" charset="0"/>
              </a:rPr>
              <a:t>1.</a:t>
            </a:r>
            <a:r>
              <a:rPr lang="en-GB" sz="2000" strike="noStrike" dirty="0">
                <a:solidFill>
                  <a:schemeClr val="tx2">
                    <a:lumMod val="50000"/>
                  </a:schemeClr>
                </a:solidFill>
                <a:effectLst/>
                <a:latin typeface="Calibri" panose="020F0502020204030204" pitchFamily="34" charset="0"/>
                <a:cs typeface="Calibri" panose="020F0502020204030204" pitchFamily="34" charset="0"/>
              </a:rPr>
              <a:t> Did the representative act improperly, unreasonably or negligently?</a:t>
            </a:r>
          </a:p>
          <a:p>
            <a:pPr marL="0" indent="0" algn="l" fontAlgn="base">
              <a:buNone/>
            </a:pPr>
            <a:r>
              <a:rPr lang="en-GB" sz="2000" strike="noStrike" dirty="0">
                <a:solidFill>
                  <a:schemeClr val="tx2">
                    <a:lumMod val="50000"/>
                  </a:schemeClr>
                </a:solidFill>
                <a:effectLst/>
                <a:latin typeface="Calibri" panose="020F0502020204030204" pitchFamily="34" charset="0"/>
                <a:cs typeface="Calibri" panose="020F0502020204030204" pitchFamily="34" charset="0"/>
              </a:rPr>
              <a:t>2. If so, did that conduct result in the party incurring unnecessary costs?</a:t>
            </a:r>
          </a:p>
          <a:p>
            <a:pPr marL="0" indent="0" algn="l" fontAlgn="base">
              <a:buNone/>
            </a:pPr>
            <a:r>
              <a:rPr lang="en-GB" sz="2000" strike="noStrike" dirty="0">
                <a:solidFill>
                  <a:schemeClr val="tx2">
                    <a:lumMod val="50000"/>
                  </a:schemeClr>
                </a:solidFill>
                <a:effectLst/>
                <a:latin typeface="Calibri" panose="020F0502020204030204" pitchFamily="34" charset="0"/>
                <a:cs typeface="Calibri" panose="020F0502020204030204" pitchFamily="34" charset="0"/>
              </a:rPr>
              <a:t>3. If so, is it just to order the representative to compensate the party for the whole or part of those costs?</a:t>
            </a:r>
          </a:p>
          <a:p>
            <a:endParaRPr lang="en-GB" altLang="en-US"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B4027-D93F-42D9-9DAE-AFE0BACE174A}"/>
              </a:ext>
            </a:extLst>
          </p:cNvPr>
          <p:cNvSpPr>
            <a:spLocks noGrp="1"/>
          </p:cNvSpPr>
          <p:nvPr>
            <p:ph type="title"/>
          </p:nvPr>
        </p:nvSpPr>
        <p:spPr/>
        <p:txBody>
          <a:bodyPr/>
          <a:lstStyle/>
          <a:p>
            <a:r>
              <a:rPr lang="en-US" sz="3600" b="1" dirty="0"/>
              <a:t>Privilege</a:t>
            </a:r>
          </a:p>
        </p:txBody>
      </p:sp>
      <p:sp>
        <p:nvSpPr>
          <p:cNvPr id="3" name="Text Placeholder 2">
            <a:extLst>
              <a:ext uri="{FF2B5EF4-FFF2-40B4-BE49-F238E27FC236}">
                <a16:creationId xmlns:a16="http://schemas.microsoft.com/office/drawing/2014/main" id="{5CB5A330-0283-32F0-F480-42BB0E049505}"/>
              </a:ext>
            </a:extLst>
          </p:cNvPr>
          <p:cNvSpPr>
            <a:spLocks noGrp="1"/>
          </p:cNvSpPr>
          <p:nvPr>
            <p:ph type="body" idx="1"/>
          </p:nvPr>
        </p:nvSpPr>
        <p:spPr/>
        <p:txBody>
          <a:bodyPr/>
          <a:lstStyle/>
          <a:p>
            <a:r>
              <a:rPr lang="en-GB" sz="2000" dirty="0">
                <a:solidFill>
                  <a:schemeClr val="tx2">
                    <a:lumMod val="50000"/>
                  </a:schemeClr>
                </a:solidFill>
                <a:latin typeface="Calibri" panose="020F0502020204030204" pitchFamily="34" charset="0"/>
                <a:cs typeface="Calibri" panose="020F0502020204030204" pitchFamily="34" charset="0"/>
              </a:rPr>
              <a:t>Privilege may prevent representative from explaining their case. </a:t>
            </a:r>
          </a:p>
          <a:p>
            <a:endParaRPr lang="en-GB" sz="2000" dirty="0">
              <a:solidFill>
                <a:schemeClr val="tx2">
                  <a:lumMod val="50000"/>
                </a:schemeClr>
              </a:solidFill>
              <a:latin typeface="Calibri" panose="020F0502020204030204" pitchFamily="34" charset="0"/>
              <a:cs typeface="Calibri" panose="020F0502020204030204" pitchFamily="34" charset="0"/>
            </a:endParaRPr>
          </a:p>
          <a:p>
            <a:r>
              <a:rPr lang="en-GB" sz="2000" dirty="0">
                <a:solidFill>
                  <a:schemeClr val="tx2">
                    <a:lumMod val="50000"/>
                  </a:schemeClr>
                </a:solidFill>
                <a:latin typeface="Calibri" panose="020F0502020204030204" pitchFamily="34" charset="0"/>
                <a:cs typeface="Calibri" panose="020F0502020204030204" pitchFamily="34" charset="0"/>
              </a:rPr>
              <a:t>Seek waiver, subject to legal advice and even offer to pay for it.  </a:t>
            </a:r>
          </a:p>
          <a:p>
            <a:endParaRPr lang="en-GB" sz="2000" dirty="0">
              <a:solidFill>
                <a:schemeClr val="tx2">
                  <a:lumMod val="50000"/>
                </a:schemeClr>
              </a:solidFill>
              <a:latin typeface="Calibri" panose="020F0502020204030204" pitchFamily="34" charset="0"/>
              <a:cs typeface="Calibri" panose="020F0502020204030204" pitchFamily="34" charset="0"/>
            </a:endParaRPr>
          </a:p>
          <a:p>
            <a:r>
              <a:rPr lang="en-GB" sz="2000" dirty="0">
                <a:solidFill>
                  <a:schemeClr val="tx2">
                    <a:lumMod val="50000"/>
                  </a:schemeClr>
                </a:solidFill>
                <a:latin typeface="Calibri" panose="020F0502020204030204" pitchFamily="34" charset="0"/>
                <a:cs typeface="Calibri" panose="020F0502020204030204" pitchFamily="34" charset="0"/>
              </a:rPr>
              <a:t>Recent example.</a:t>
            </a:r>
            <a:endParaRPr lang="en-US" sz="2000" dirty="0">
              <a:solidFill>
                <a:schemeClr val="tx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319850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C0CF0-8DB6-468D-DF44-06303FB2C2DB}"/>
              </a:ext>
            </a:extLst>
          </p:cNvPr>
          <p:cNvSpPr>
            <a:spLocks noGrp="1"/>
          </p:cNvSpPr>
          <p:nvPr>
            <p:ph type="title"/>
          </p:nvPr>
        </p:nvSpPr>
        <p:spPr/>
        <p:txBody>
          <a:bodyPr/>
          <a:lstStyle/>
          <a:p>
            <a:r>
              <a:rPr lang="en-US" sz="3600" b="1" dirty="0"/>
              <a:t>Wasted costs examples</a:t>
            </a:r>
          </a:p>
        </p:txBody>
      </p:sp>
      <p:sp>
        <p:nvSpPr>
          <p:cNvPr id="3" name="Text Placeholder 2">
            <a:extLst>
              <a:ext uri="{FF2B5EF4-FFF2-40B4-BE49-F238E27FC236}">
                <a16:creationId xmlns:a16="http://schemas.microsoft.com/office/drawing/2014/main" id="{35C5DDFE-D64C-1ABA-A196-5F503404E242}"/>
              </a:ext>
            </a:extLst>
          </p:cNvPr>
          <p:cNvSpPr>
            <a:spLocks noGrp="1"/>
          </p:cNvSpPr>
          <p:nvPr>
            <p:ph type="body" idx="1"/>
          </p:nvPr>
        </p:nvSpPr>
        <p:spPr/>
        <p:txBody>
          <a:bodyPr/>
          <a:lstStyle/>
          <a:p>
            <a:r>
              <a:rPr lang="en-GB" sz="2000" dirty="0">
                <a:solidFill>
                  <a:schemeClr val="tx2">
                    <a:lumMod val="50000"/>
                  </a:schemeClr>
                </a:solidFill>
                <a:effectLst/>
                <a:hlinkClick r:id="rId2">
                  <a:extLst>
                    <a:ext uri="{A12FA001-AC4F-418D-AE19-62706E023703}">
                      <ahyp:hlinkClr xmlns:ahyp="http://schemas.microsoft.com/office/drawing/2018/hyperlinkcolor" val="tx"/>
                    </a:ext>
                  </a:extLst>
                </a:hlinkClick>
              </a:rPr>
              <a:t>Employment Rights Advice Ltd v Vernon and Volksmaster Ltd UKEAT/0072/18</a:t>
            </a:r>
            <a:r>
              <a:rPr lang="en-GB" sz="2000" dirty="0">
                <a:solidFill>
                  <a:schemeClr val="tx2">
                    <a:lumMod val="50000"/>
                  </a:schemeClr>
                </a:solidFill>
                <a:effectLst/>
              </a:rPr>
              <a:t> – ERA Ltd misled the tribunal by incorrectly stating that an application for fee remission had been </a:t>
            </a:r>
            <a:r>
              <a:rPr lang="en-GB" sz="2000" dirty="0">
                <a:solidFill>
                  <a:schemeClr val="tx2">
                    <a:lumMod val="50000"/>
                  </a:schemeClr>
                </a:solidFill>
              </a:rPr>
              <a:t>made</a:t>
            </a:r>
            <a:r>
              <a:rPr lang="en-GB" sz="2000" dirty="0">
                <a:solidFill>
                  <a:schemeClr val="tx2">
                    <a:lumMod val="50000"/>
                  </a:schemeClr>
                </a:solidFill>
                <a:effectLst/>
              </a:rPr>
              <a:t>.</a:t>
            </a:r>
          </a:p>
          <a:p>
            <a:endParaRPr lang="en-GB" sz="2000" dirty="0">
              <a:solidFill>
                <a:schemeClr val="tx2">
                  <a:lumMod val="50000"/>
                </a:schemeClr>
              </a:solidFill>
              <a:effectLst/>
            </a:endParaRPr>
          </a:p>
          <a:p>
            <a:r>
              <a:rPr lang="en-GB" sz="2000" strike="noStrike" dirty="0">
                <a:solidFill>
                  <a:schemeClr val="tx2">
                    <a:lumMod val="50000"/>
                  </a:schemeClr>
                </a:solidFill>
                <a:effectLst/>
                <a:hlinkClick r:id="rId3">
                  <a:extLst>
                    <a:ext uri="{A12FA001-AC4F-418D-AE19-62706E023703}">
                      <ahyp:hlinkClr xmlns:ahyp="http://schemas.microsoft.com/office/drawing/2018/hyperlinkcolor" val="tx"/>
                    </a:ext>
                  </a:extLst>
                </a:hlinkClick>
              </a:rPr>
              <a:t>Dimayuga v Epsom &amp; St Helier University Hospitals NHS Trust ET/2300197/18</a:t>
            </a:r>
            <a:r>
              <a:rPr lang="en-GB" sz="2000" strike="noStrike" dirty="0">
                <a:solidFill>
                  <a:schemeClr val="tx2">
                    <a:lumMod val="50000"/>
                  </a:schemeClr>
                </a:solidFill>
                <a:effectLst/>
              </a:rPr>
              <a:t> – withdrew at 10pm on the day before the final hearing despite having been put on notice 5 days earlier that the client would not attend.</a:t>
            </a:r>
          </a:p>
          <a:p>
            <a:endParaRPr lang="en-GB" sz="2000" strike="noStrike" dirty="0">
              <a:solidFill>
                <a:schemeClr val="tx2">
                  <a:lumMod val="50000"/>
                </a:schemeClr>
              </a:solidFill>
              <a:effectLst/>
              <a:hlinkClick r:id="rId4">
                <a:extLst>
                  <a:ext uri="{A12FA001-AC4F-418D-AE19-62706E023703}">
                    <ahyp:hlinkClr xmlns:ahyp="http://schemas.microsoft.com/office/drawing/2018/hyperlinkcolor" val="tx"/>
                  </a:ext>
                </a:extLst>
              </a:hlinkClick>
            </a:endParaRPr>
          </a:p>
          <a:p>
            <a:r>
              <a:rPr lang="en-GB" sz="2000" strike="noStrike" dirty="0">
                <a:solidFill>
                  <a:schemeClr val="tx2">
                    <a:lumMod val="50000"/>
                  </a:schemeClr>
                </a:solidFill>
                <a:effectLst/>
                <a:hlinkClick r:id="rId4">
                  <a:extLst>
                    <a:ext uri="{A12FA001-AC4F-418D-AE19-62706E023703}">
                      <ahyp:hlinkClr xmlns:ahyp="http://schemas.microsoft.com/office/drawing/2018/hyperlinkcolor" val="tx"/>
                    </a:ext>
                  </a:extLst>
                </a:hlinkClick>
              </a:rPr>
              <a:t>Godfrey Morgan Solicitors Ltd (In a matter of a Costs Order) v Cobalt Systems Ltd UKEAT/0608/10</a:t>
            </a:r>
            <a:r>
              <a:rPr lang="en-GB" sz="2000" dirty="0">
                <a:solidFill>
                  <a:schemeClr val="tx2">
                    <a:lumMod val="50000"/>
                  </a:schemeClr>
                </a:solidFill>
              </a:rPr>
              <a:t> – solicitors did not inform the other side that the claim had been withdrawn until a few days before the hearing.</a:t>
            </a:r>
            <a:endParaRPr lang="en-US" sz="2000" dirty="0">
              <a:solidFill>
                <a:schemeClr val="tx2">
                  <a:lumMod val="50000"/>
                </a:schemeClr>
              </a:solidFill>
            </a:endParaRPr>
          </a:p>
        </p:txBody>
      </p:sp>
    </p:spTree>
    <p:extLst>
      <p:ext uri="{BB962C8B-B14F-4D97-AF65-F5344CB8AC3E}">
        <p14:creationId xmlns:p14="http://schemas.microsoft.com/office/powerpoint/2010/main" val="174666014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a:extLst>
              <a:ext uri="{FF2B5EF4-FFF2-40B4-BE49-F238E27FC236}">
                <a16:creationId xmlns:a16="http://schemas.microsoft.com/office/drawing/2014/main" id="{EA3C6473-2DE1-043F-FBC2-166160DD4409}"/>
              </a:ext>
            </a:extLst>
          </p:cNvPr>
          <p:cNvSpPr>
            <a:spLocks noGrp="1"/>
          </p:cNvSpPr>
          <p:nvPr>
            <p:ph type="title"/>
          </p:nvPr>
        </p:nvSpPr>
        <p:spPr/>
        <p:txBody>
          <a:bodyPr/>
          <a:lstStyle/>
          <a:p>
            <a:r>
              <a:rPr lang="en-GB" altLang="en-US" sz="3600" b="1" dirty="0">
                <a:latin typeface="Calibri" panose="020F0502020204030204" pitchFamily="34" charset="0"/>
                <a:cs typeface="Calibri" panose="020F0502020204030204" pitchFamily="34" charset="0"/>
              </a:rPr>
              <a:t>The application</a:t>
            </a:r>
          </a:p>
        </p:txBody>
      </p:sp>
      <p:sp>
        <p:nvSpPr>
          <p:cNvPr id="15363" name="Text Placeholder 6">
            <a:extLst>
              <a:ext uri="{FF2B5EF4-FFF2-40B4-BE49-F238E27FC236}">
                <a16:creationId xmlns:a16="http://schemas.microsoft.com/office/drawing/2014/main" id="{3414BF44-E87E-B94C-F86A-FA98D3A288FE}"/>
              </a:ext>
            </a:extLst>
          </p:cNvPr>
          <p:cNvSpPr>
            <a:spLocks noGrp="1"/>
          </p:cNvSpPr>
          <p:nvPr>
            <p:ph type="body" idx="1"/>
          </p:nvPr>
        </p:nvSpPr>
        <p:spPr/>
        <p:txBody>
          <a:bodyPr/>
          <a:lstStyle/>
          <a:p>
            <a:r>
              <a:rPr lang="en-GB" altLang="en-US" sz="2000" dirty="0">
                <a:solidFill>
                  <a:schemeClr val="tx2">
                    <a:lumMod val="50000"/>
                  </a:schemeClr>
                </a:solidFill>
                <a:latin typeface="Calibri" panose="020F0502020204030204" pitchFamily="34" charset="0"/>
                <a:cs typeface="Calibri" panose="020F0502020204030204" pitchFamily="34" charset="0"/>
              </a:rPr>
              <a:t>Reasons (</a:t>
            </a:r>
            <a:r>
              <a:rPr lang="en-GB" altLang="en-US" sz="2000" i="1" dirty="0">
                <a:solidFill>
                  <a:schemeClr val="tx2">
                    <a:lumMod val="50000"/>
                  </a:schemeClr>
                </a:solidFill>
                <a:latin typeface="Calibri" panose="020F0502020204030204" pitchFamily="34" charset="0"/>
                <a:cs typeface="Calibri" panose="020F0502020204030204" pitchFamily="34" charset="0"/>
              </a:rPr>
              <a:t>Kite v Clark </a:t>
            </a:r>
            <a:r>
              <a:rPr lang="en-GB" altLang="en-US" sz="2000" dirty="0">
                <a:solidFill>
                  <a:schemeClr val="tx2">
                    <a:lumMod val="50000"/>
                  </a:schemeClr>
                </a:solidFill>
                <a:latin typeface="Calibri" panose="020F0502020204030204" pitchFamily="34" charset="0"/>
                <a:cs typeface="Calibri" panose="020F0502020204030204" pitchFamily="34" charset="0"/>
              </a:rPr>
              <a:t>[2022] EAT 194). </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Schedule of costs. </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Representations in response.</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£20k unless detailed assessment (Rule 78). Not applicable for wasted costs.</a:t>
            </a:r>
          </a:p>
          <a:p>
            <a:endParaRPr lang="en-GB" altLang="en-US" sz="2000" dirty="0">
              <a:solidFill>
                <a:schemeClr val="tx2">
                  <a:lumMod val="50000"/>
                </a:schemeClr>
              </a:solidFill>
              <a:latin typeface="Calibri" panose="020F0502020204030204" pitchFamily="34" charset="0"/>
              <a:cs typeface="Calibri" panose="020F0502020204030204" pitchFamily="34" charset="0"/>
            </a:endParaRPr>
          </a:p>
          <a:p>
            <a:r>
              <a:rPr lang="en-GB" altLang="en-US" sz="2000" dirty="0">
                <a:solidFill>
                  <a:schemeClr val="tx2">
                    <a:lumMod val="50000"/>
                  </a:schemeClr>
                </a:solidFill>
                <a:latin typeface="Calibri" panose="020F0502020204030204" pitchFamily="34" charset="0"/>
                <a:cs typeface="Calibri" panose="020F0502020204030204" pitchFamily="34" charset="0"/>
              </a:rPr>
              <a:t>Wasted costs application must itself be proportionate. </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533</TotalTime>
  <Words>864</Words>
  <Application>Microsoft Macintosh PowerPoint</Application>
  <PresentationFormat>On-screen Show (4:3)</PresentationFormat>
  <Paragraphs>93</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Default</vt:lpstr>
      <vt:lpstr>Costs, wasted costs and when to throw in the towel Oliver Foy</vt:lpstr>
      <vt:lpstr>Costs in the ET</vt:lpstr>
      <vt:lpstr>Presidential Guidance</vt:lpstr>
      <vt:lpstr>Preparation time orders</vt:lpstr>
      <vt:lpstr>Examples</vt:lpstr>
      <vt:lpstr>Wasted costs</vt:lpstr>
      <vt:lpstr>Privilege</vt:lpstr>
      <vt:lpstr>Wasted costs examples</vt:lpstr>
      <vt:lpstr>The application</vt:lpstr>
      <vt:lpstr>When to throw in the towel</vt:lpstr>
      <vt:lpstr>o.foy@pumpcourtchambers.com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Speaker</dc:title>
  <cp:lastModifiedBy>Oliver Foy</cp:lastModifiedBy>
  <cp:revision>44</cp:revision>
  <dcterms:modified xsi:type="dcterms:W3CDTF">2023-06-26T07:33:40Z</dcterms:modified>
</cp:coreProperties>
</file>